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710" r:id="rId5"/>
    <p:sldMasterId id="2147483736" r:id="rId6"/>
  </p:sldMasterIdLst>
  <p:notesMasterIdLst>
    <p:notesMasterId r:id="rId78"/>
  </p:notesMasterIdLst>
  <p:handoutMasterIdLst>
    <p:handoutMasterId r:id="rId79"/>
  </p:handoutMasterIdLst>
  <p:sldIdLst>
    <p:sldId id="301" r:id="rId7"/>
    <p:sldId id="302" r:id="rId8"/>
    <p:sldId id="304" r:id="rId9"/>
    <p:sldId id="305" r:id="rId10"/>
    <p:sldId id="306" r:id="rId11"/>
    <p:sldId id="307" r:id="rId12"/>
    <p:sldId id="308" r:id="rId13"/>
    <p:sldId id="309" r:id="rId14"/>
    <p:sldId id="310" r:id="rId15"/>
    <p:sldId id="311" r:id="rId16"/>
    <p:sldId id="312" r:id="rId17"/>
    <p:sldId id="313" r:id="rId18"/>
    <p:sldId id="314" r:id="rId19"/>
    <p:sldId id="315" r:id="rId20"/>
    <p:sldId id="316" r:id="rId21"/>
    <p:sldId id="317" r:id="rId22"/>
    <p:sldId id="318" r:id="rId23"/>
    <p:sldId id="319" r:id="rId24"/>
    <p:sldId id="320" r:id="rId25"/>
    <p:sldId id="321" r:id="rId26"/>
    <p:sldId id="322" r:id="rId27"/>
    <p:sldId id="323" r:id="rId28"/>
    <p:sldId id="324" r:id="rId29"/>
    <p:sldId id="325" r:id="rId30"/>
    <p:sldId id="326" r:id="rId31"/>
    <p:sldId id="327" r:id="rId32"/>
    <p:sldId id="328" r:id="rId33"/>
    <p:sldId id="329" r:id="rId34"/>
    <p:sldId id="330" r:id="rId35"/>
    <p:sldId id="331" r:id="rId36"/>
    <p:sldId id="332" r:id="rId37"/>
    <p:sldId id="333" r:id="rId38"/>
    <p:sldId id="335" r:id="rId39"/>
    <p:sldId id="336" r:id="rId40"/>
    <p:sldId id="337" r:id="rId41"/>
    <p:sldId id="338" r:id="rId42"/>
    <p:sldId id="339" r:id="rId43"/>
    <p:sldId id="340" r:id="rId44"/>
    <p:sldId id="341" r:id="rId45"/>
    <p:sldId id="342" r:id="rId46"/>
    <p:sldId id="343" r:id="rId47"/>
    <p:sldId id="344" r:id="rId48"/>
    <p:sldId id="345" r:id="rId49"/>
    <p:sldId id="346" r:id="rId50"/>
    <p:sldId id="347" r:id="rId51"/>
    <p:sldId id="348" r:id="rId52"/>
    <p:sldId id="349" r:id="rId53"/>
    <p:sldId id="350" r:id="rId54"/>
    <p:sldId id="351" r:id="rId55"/>
    <p:sldId id="352" r:id="rId56"/>
    <p:sldId id="353" r:id="rId57"/>
    <p:sldId id="354" r:id="rId58"/>
    <p:sldId id="355" r:id="rId59"/>
    <p:sldId id="356" r:id="rId60"/>
    <p:sldId id="357" r:id="rId61"/>
    <p:sldId id="358" r:id="rId62"/>
    <p:sldId id="359" r:id="rId63"/>
    <p:sldId id="360" r:id="rId64"/>
    <p:sldId id="361" r:id="rId65"/>
    <p:sldId id="362" r:id="rId66"/>
    <p:sldId id="363" r:id="rId67"/>
    <p:sldId id="364" r:id="rId68"/>
    <p:sldId id="365" r:id="rId69"/>
    <p:sldId id="366" r:id="rId70"/>
    <p:sldId id="367" r:id="rId71"/>
    <p:sldId id="368" r:id="rId72"/>
    <p:sldId id="369" r:id="rId73"/>
    <p:sldId id="370" r:id="rId74"/>
    <p:sldId id="371" r:id="rId75"/>
    <p:sldId id="372" r:id="rId76"/>
    <p:sldId id="373" r:id="rId77"/>
  </p:sldIdLst>
  <p:sldSz cx="18288000" cy="10287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249C88"/>
    <a:srgbClr val="0996FF"/>
    <a:srgbClr val="412ED0"/>
    <a:srgbClr val="6C9E60"/>
    <a:srgbClr val="FA0000"/>
    <a:srgbClr val="FBE7EE"/>
    <a:srgbClr val="2B1E8A"/>
    <a:srgbClr val="44C8F5"/>
    <a:srgbClr val="AFAB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Stijl, gemiddeld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Stijl, gemiddeld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C083E6E3-FA7D-4D7B-A595-EF9225AFEA82}" styleName="Stijl, licht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23" autoAdjust="0"/>
    <p:restoredTop sz="92022" autoAdjust="0"/>
  </p:normalViewPr>
  <p:slideViewPr>
    <p:cSldViewPr snapToGrid="0" showGuides="1">
      <p:cViewPr varScale="1">
        <p:scale>
          <a:sx n="59" d="100"/>
          <a:sy n="59" d="100"/>
        </p:scale>
        <p:origin x="138" y="48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notesViewPr>
    <p:cSldViewPr snapToGrid="0" showGuides="1">
      <p:cViewPr>
        <p:scale>
          <a:sx n="150" d="100"/>
          <a:sy n="150" d="100"/>
        </p:scale>
        <p:origin x="2454" y="336"/>
      </p:cViewPr>
      <p:guideLst/>
    </p:cSldViewPr>
  </p:notesViewPr>
  <p:gridSpacing cx="719999" cy="719999"/>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theme" Target="theme/theme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49550E8D-2687-4B55-AC6F-1FBD87CF06BB}"/>
              </a:ext>
            </a:extLst>
          </p:cNvPr>
          <p:cNvSpPr>
            <a:spLocks noGrp="1"/>
          </p:cNvSpPr>
          <p:nvPr>
            <p:ph type="hdr" sz="quarter"/>
          </p:nvPr>
        </p:nvSpPr>
        <p:spPr>
          <a:xfrm>
            <a:off x="1505588" y="108502"/>
            <a:ext cx="5539587" cy="216755"/>
          </a:xfrm>
          <a:prstGeom prst="rect">
            <a:avLst/>
          </a:prstGeom>
        </p:spPr>
        <p:txBody>
          <a:bodyPr vert="horz" lIns="91440" tIns="45720" rIns="91440" bIns="45720" rtlCol="0"/>
          <a:lstStyle>
            <a:lvl1pPr algn="l">
              <a:defRPr sz="1200"/>
            </a:lvl1pPr>
          </a:lstStyle>
          <a:p>
            <a:endParaRPr lang="nl-BE" dirty="0"/>
          </a:p>
        </p:txBody>
      </p:sp>
      <p:sp>
        <p:nvSpPr>
          <p:cNvPr id="3" name="Tijdelijke aanduiding voor datum 2">
            <a:extLst>
              <a:ext uri="{FF2B5EF4-FFF2-40B4-BE49-F238E27FC236}">
                <a16:creationId xmlns:a16="http://schemas.microsoft.com/office/drawing/2014/main" id="{62C4A80C-7EC9-478E-BFC2-BEAEB6355605}"/>
              </a:ext>
            </a:extLst>
          </p:cNvPr>
          <p:cNvSpPr>
            <a:spLocks noGrp="1"/>
          </p:cNvSpPr>
          <p:nvPr>
            <p:ph type="dt" sz="quarter" idx="1"/>
          </p:nvPr>
        </p:nvSpPr>
        <p:spPr>
          <a:xfrm>
            <a:off x="4633297" y="108502"/>
            <a:ext cx="3962400" cy="216755"/>
          </a:xfrm>
          <a:prstGeom prst="rect">
            <a:avLst/>
          </a:prstGeom>
        </p:spPr>
        <p:txBody>
          <a:bodyPr vert="horz" lIns="91440" tIns="45720" rIns="91440" bIns="45720" rtlCol="0"/>
          <a:lstStyle>
            <a:lvl1pPr algn="r">
              <a:defRPr sz="1200"/>
            </a:lvl1pPr>
          </a:lstStyle>
          <a:p>
            <a:fld id="{B851D6B0-C309-4360-AADA-E0100A701C51}" type="datetimeFigureOut">
              <a:rPr lang="nl-BE" smtClean="0"/>
              <a:t>24/11/2021</a:t>
            </a:fld>
            <a:endParaRPr lang="nl-BE"/>
          </a:p>
        </p:txBody>
      </p:sp>
      <p:sp>
        <p:nvSpPr>
          <p:cNvPr id="4" name="Tijdelijke aanduiding voor voettekst 3">
            <a:extLst>
              <a:ext uri="{FF2B5EF4-FFF2-40B4-BE49-F238E27FC236}">
                <a16:creationId xmlns:a16="http://schemas.microsoft.com/office/drawing/2014/main" id="{EEAA731C-3B25-44FC-ABC1-2A77BCFD587A}"/>
              </a:ext>
            </a:extLst>
          </p:cNvPr>
          <p:cNvSpPr>
            <a:spLocks noGrp="1"/>
          </p:cNvSpPr>
          <p:nvPr>
            <p:ph type="ftr" sz="quarter" idx="2"/>
          </p:nvPr>
        </p:nvSpPr>
        <p:spPr>
          <a:xfrm>
            <a:off x="523045" y="6218916"/>
            <a:ext cx="7043767" cy="216755"/>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a:extLst>
              <a:ext uri="{FF2B5EF4-FFF2-40B4-BE49-F238E27FC236}">
                <a16:creationId xmlns:a16="http://schemas.microsoft.com/office/drawing/2014/main" id="{509BC4C9-5927-4A4C-9D62-F4FCB8CB3205}"/>
              </a:ext>
            </a:extLst>
          </p:cNvPr>
          <p:cNvSpPr>
            <a:spLocks noGrp="1"/>
          </p:cNvSpPr>
          <p:nvPr>
            <p:ph type="sldNum" sz="quarter" idx="3"/>
          </p:nvPr>
        </p:nvSpPr>
        <p:spPr>
          <a:xfrm>
            <a:off x="8049510" y="6237326"/>
            <a:ext cx="546187" cy="198345"/>
          </a:xfrm>
          <a:prstGeom prst="rect">
            <a:avLst/>
          </a:prstGeom>
        </p:spPr>
        <p:txBody>
          <a:bodyPr vert="horz" lIns="91440" tIns="45720" rIns="91440" bIns="45720" rtlCol="0" anchor="b"/>
          <a:lstStyle>
            <a:lvl1pPr algn="r">
              <a:defRPr sz="1200"/>
            </a:lvl1pPr>
          </a:lstStyle>
          <a:p>
            <a:fld id="{08C79EED-929D-483E-9007-D3F59A4C8C3F}" type="slidenum">
              <a:rPr lang="nl-BE" smtClean="0"/>
              <a:t>‹#›</a:t>
            </a:fld>
            <a:endParaRPr lang="nl-BE"/>
          </a:p>
        </p:txBody>
      </p:sp>
      <p:pic>
        <p:nvPicPr>
          <p:cNvPr id="7" name="Afbeelding 6">
            <a:extLst>
              <a:ext uri="{FF2B5EF4-FFF2-40B4-BE49-F238E27FC236}">
                <a16:creationId xmlns:a16="http://schemas.microsoft.com/office/drawing/2014/main" id="{41A637C1-C271-414F-B837-89650030A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8" name="Rechte verbindingslijn 7">
            <a:extLst>
              <a:ext uri="{FF2B5EF4-FFF2-40B4-BE49-F238E27FC236}">
                <a16:creationId xmlns:a16="http://schemas.microsoft.com/office/drawing/2014/main" id="{2EAA0E41-0FD2-4F96-9F26-A36EB18A8771}"/>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0211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nl-BE" dirty="0"/>
          </a:p>
        </p:txBody>
      </p:sp>
      <p:sp>
        <p:nvSpPr>
          <p:cNvPr id="3" name="Tijdelijke aanduiding voor datum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01C07673-66AC-46B1-89BD-061114F0C338}" type="datetimeFigureOut">
              <a:rPr lang="nl-BE" smtClean="0"/>
              <a:t>24/11/2021</a:t>
            </a:fld>
            <a:endParaRPr lang="nl-BE"/>
          </a:p>
        </p:txBody>
      </p:sp>
      <p:sp>
        <p:nvSpPr>
          <p:cNvPr id="4" name="Tijdelijke aanduiding voor dia-afbeelding 3"/>
          <p:cNvSpPr>
            <a:spLocks noGrp="1" noRot="1" noChangeAspect="1"/>
          </p:cNvSpPr>
          <p:nvPr>
            <p:ph type="sldImg" idx="2"/>
          </p:nvPr>
        </p:nvSpPr>
        <p:spPr>
          <a:xfrm>
            <a:off x="615157" y="702310"/>
            <a:ext cx="3996267" cy="2247900"/>
          </a:xfrm>
          <a:prstGeom prst="rect">
            <a:avLst/>
          </a:prstGeom>
          <a:noFill/>
          <a:ln w="12700">
            <a:solidFill>
              <a:prstClr val="black"/>
            </a:solidFill>
          </a:ln>
        </p:spPr>
        <p:txBody>
          <a:bodyPr vert="horz" lIns="91440" tIns="45720" rIns="91440" bIns="45720" rtlCol="0" anchor="ctr"/>
          <a:lstStyle/>
          <a:p>
            <a:endParaRPr lang="nl-BE"/>
          </a:p>
        </p:txBody>
      </p:sp>
      <p:sp>
        <p:nvSpPr>
          <p:cNvPr id="6" name="Tijdelijke aanduiding voor voettekst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6C23E295-A1A5-4488-BC09-D942F81F4A15}" type="slidenum">
              <a:rPr lang="nl-BE" smtClean="0"/>
              <a:t>‹#›</a:t>
            </a:fld>
            <a:endParaRPr lang="nl-BE"/>
          </a:p>
        </p:txBody>
      </p:sp>
      <p:sp>
        <p:nvSpPr>
          <p:cNvPr id="8" name="Tijdelijke aanduiding voor datum 2">
            <a:extLst>
              <a:ext uri="{FF2B5EF4-FFF2-40B4-BE49-F238E27FC236}">
                <a16:creationId xmlns:a16="http://schemas.microsoft.com/office/drawing/2014/main" id="{944846E0-E852-40C1-B969-83476F3B76F7}"/>
              </a:ext>
            </a:extLst>
          </p:cNvPr>
          <p:cNvSpPr txBox="1">
            <a:spLocks/>
          </p:cNvSpPr>
          <p:nvPr/>
        </p:nvSpPr>
        <p:spPr>
          <a:xfrm>
            <a:off x="4633297" y="108502"/>
            <a:ext cx="3962400" cy="216755"/>
          </a:xfrm>
          <a:prstGeom prst="rect">
            <a:avLst/>
          </a:prstGeom>
        </p:spPr>
        <p:txBody>
          <a:bodyPr vert="horz" lIns="91440" tIns="45720" rIns="91440" bIns="45720" rtlCol="0"/>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851D6B0-C309-4360-AADA-E0100A701C51}" type="datetimeFigureOut">
              <a:rPr lang="nl-BE" smtClean="0"/>
              <a:pPr/>
              <a:t>24/11/2021</a:t>
            </a:fld>
            <a:endParaRPr lang="nl-BE"/>
          </a:p>
        </p:txBody>
      </p:sp>
      <p:pic>
        <p:nvPicPr>
          <p:cNvPr id="10" name="Afbeelding 9">
            <a:extLst>
              <a:ext uri="{FF2B5EF4-FFF2-40B4-BE49-F238E27FC236}">
                <a16:creationId xmlns:a16="http://schemas.microsoft.com/office/drawing/2014/main" id="{CABF7A55-6C0F-4E87-AFC0-BB240FFF97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11" name="Rechte verbindingslijn 10">
            <a:extLst>
              <a:ext uri="{FF2B5EF4-FFF2-40B4-BE49-F238E27FC236}">
                <a16:creationId xmlns:a16="http://schemas.microsoft.com/office/drawing/2014/main" id="{0778B21D-7FB4-4703-A374-CC34AE860216}"/>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ijdelijke aanduiding voor notities 4">
            <a:extLst>
              <a:ext uri="{FF2B5EF4-FFF2-40B4-BE49-F238E27FC236}">
                <a16:creationId xmlns:a16="http://schemas.microsoft.com/office/drawing/2014/main" id="{CC94D0D5-1E80-4534-99C4-6E80E3027CAD}"/>
              </a:ext>
            </a:extLst>
          </p:cNvPr>
          <p:cNvSpPr>
            <a:spLocks noGrp="1"/>
          </p:cNvSpPr>
          <p:nvPr>
            <p:ph type="body" sz="quarter" idx="3"/>
          </p:nvPr>
        </p:nvSpPr>
        <p:spPr>
          <a:xfrm>
            <a:off x="615156" y="3043270"/>
            <a:ext cx="8281193" cy="3283879"/>
          </a:xfrm>
          <a:prstGeom prst="rect">
            <a:avLst/>
          </a:prstGeom>
        </p:spPr>
        <p:txBody>
          <a:bodyPr vert="horz" lIns="91440" tIns="45720" rIns="91440" bIns="45720" rtlCol="0"/>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2423332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14</a:t>
            </a:fld>
            <a:endParaRPr lang="nl-BE"/>
          </a:p>
        </p:txBody>
      </p:sp>
    </p:spTree>
    <p:extLst>
      <p:ext uri="{BB962C8B-B14F-4D97-AF65-F5344CB8AC3E}">
        <p14:creationId xmlns:p14="http://schemas.microsoft.com/office/powerpoint/2010/main" val="22758860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23</a:t>
            </a:fld>
            <a:endParaRPr lang="nl-BE"/>
          </a:p>
        </p:txBody>
      </p:sp>
    </p:spTree>
    <p:extLst>
      <p:ext uri="{BB962C8B-B14F-4D97-AF65-F5344CB8AC3E}">
        <p14:creationId xmlns:p14="http://schemas.microsoft.com/office/powerpoint/2010/main" val="3134781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24</a:t>
            </a:fld>
            <a:endParaRPr lang="nl-BE"/>
          </a:p>
        </p:txBody>
      </p:sp>
    </p:spTree>
    <p:extLst>
      <p:ext uri="{BB962C8B-B14F-4D97-AF65-F5344CB8AC3E}">
        <p14:creationId xmlns:p14="http://schemas.microsoft.com/office/powerpoint/2010/main" val="4287130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25</a:t>
            </a:fld>
            <a:endParaRPr lang="nl-BE"/>
          </a:p>
        </p:txBody>
      </p:sp>
    </p:spTree>
    <p:extLst>
      <p:ext uri="{BB962C8B-B14F-4D97-AF65-F5344CB8AC3E}">
        <p14:creationId xmlns:p14="http://schemas.microsoft.com/office/powerpoint/2010/main" val="10521004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26</a:t>
            </a:fld>
            <a:endParaRPr lang="nl-BE"/>
          </a:p>
        </p:txBody>
      </p:sp>
    </p:spTree>
    <p:extLst>
      <p:ext uri="{BB962C8B-B14F-4D97-AF65-F5344CB8AC3E}">
        <p14:creationId xmlns:p14="http://schemas.microsoft.com/office/powerpoint/2010/main" val="28429379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27</a:t>
            </a:fld>
            <a:endParaRPr lang="nl-BE"/>
          </a:p>
        </p:txBody>
      </p:sp>
    </p:spTree>
    <p:extLst>
      <p:ext uri="{BB962C8B-B14F-4D97-AF65-F5344CB8AC3E}">
        <p14:creationId xmlns:p14="http://schemas.microsoft.com/office/powerpoint/2010/main" val="123288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28</a:t>
            </a:fld>
            <a:endParaRPr lang="nl-BE"/>
          </a:p>
        </p:txBody>
      </p:sp>
    </p:spTree>
    <p:extLst>
      <p:ext uri="{BB962C8B-B14F-4D97-AF65-F5344CB8AC3E}">
        <p14:creationId xmlns:p14="http://schemas.microsoft.com/office/powerpoint/2010/main" val="27332151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29</a:t>
            </a:fld>
            <a:endParaRPr lang="nl-BE"/>
          </a:p>
        </p:txBody>
      </p:sp>
    </p:spTree>
    <p:extLst>
      <p:ext uri="{BB962C8B-B14F-4D97-AF65-F5344CB8AC3E}">
        <p14:creationId xmlns:p14="http://schemas.microsoft.com/office/powerpoint/2010/main" val="14870402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30</a:t>
            </a:fld>
            <a:endParaRPr lang="nl-BE"/>
          </a:p>
        </p:txBody>
      </p:sp>
    </p:spTree>
    <p:extLst>
      <p:ext uri="{BB962C8B-B14F-4D97-AF65-F5344CB8AC3E}">
        <p14:creationId xmlns:p14="http://schemas.microsoft.com/office/powerpoint/2010/main" val="25054730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31</a:t>
            </a:fld>
            <a:endParaRPr lang="nl-BE"/>
          </a:p>
        </p:txBody>
      </p:sp>
    </p:spTree>
    <p:extLst>
      <p:ext uri="{BB962C8B-B14F-4D97-AF65-F5344CB8AC3E}">
        <p14:creationId xmlns:p14="http://schemas.microsoft.com/office/powerpoint/2010/main" val="33714102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32</a:t>
            </a:fld>
            <a:endParaRPr lang="nl-BE"/>
          </a:p>
        </p:txBody>
      </p:sp>
    </p:spTree>
    <p:extLst>
      <p:ext uri="{BB962C8B-B14F-4D97-AF65-F5344CB8AC3E}">
        <p14:creationId xmlns:p14="http://schemas.microsoft.com/office/powerpoint/2010/main" val="1507942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15</a:t>
            </a:fld>
            <a:endParaRPr lang="nl-BE"/>
          </a:p>
        </p:txBody>
      </p:sp>
    </p:spTree>
    <p:extLst>
      <p:ext uri="{BB962C8B-B14F-4D97-AF65-F5344CB8AC3E}">
        <p14:creationId xmlns:p14="http://schemas.microsoft.com/office/powerpoint/2010/main" val="19890407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33</a:t>
            </a:fld>
            <a:endParaRPr lang="nl-BE"/>
          </a:p>
        </p:txBody>
      </p:sp>
    </p:spTree>
    <p:extLst>
      <p:ext uri="{BB962C8B-B14F-4D97-AF65-F5344CB8AC3E}">
        <p14:creationId xmlns:p14="http://schemas.microsoft.com/office/powerpoint/2010/main" val="8449169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34</a:t>
            </a:fld>
            <a:endParaRPr lang="nl-BE"/>
          </a:p>
        </p:txBody>
      </p:sp>
    </p:spTree>
    <p:extLst>
      <p:ext uri="{BB962C8B-B14F-4D97-AF65-F5344CB8AC3E}">
        <p14:creationId xmlns:p14="http://schemas.microsoft.com/office/powerpoint/2010/main" val="41724213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35</a:t>
            </a:fld>
            <a:endParaRPr lang="nl-BE"/>
          </a:p>
        </p:txBody>
      </p:sp>
    </p:spTree>
    <p:extLst>
      <p:ext uri="{BB962C8B-B14F-4D97-AF65-F5344CB8AC3E}">
        <p14:creationId xmlns:p14="http://schemas.microsoft.com/office/powerpoint/2010/main" val="38567634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36</a:t>
            </a:fld>
            <a:endParaRPr lang="nl-BE"/>
          </a:p>
        </p:txBody>
      </p:sp>
    </p:spTree>
    <p:extLst>
      <p:ext uri="{BB962C8B-B14F-4D97-AF65-F5344CB8AC3E}">
        <p14:creationId xmlns:p14="http://schemas.microsoft.com/office/powerpoint/2010/main" val="967217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37</a:t>
            </a:fld>
            <a:endParaRPr lang="nl-BE"/>
          </a:p>
        </p:txBody>
      </p:sp>
    </p:spTree>
    <p:extLst>
      <p:ext uri="{BB962C8B-B14F-4D97-AF65-F5344CB8AC3E}">
        <p14:creationId xmlns:p14="http://schemas.microsoft.com/office/powerpoint/2010/main" val="34707594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38</a:t>
            </a:fld>
            <a:endParaRPr lang="nl-BE"/>
          </a:p>
        </p:txBody>
      </p:sp>
    </p:spTree>
    <p:extLst>
      <p:ext uri="{BB962C8B-B14F-4D97-AF65-F5344CB8AC3E}">
        <p14:creationId xmlns:p14="http://schemas.microsoft.com/office/powerpoint/2010/main" val="32163126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39</a:t>
            </a:fld>
            <a:endParaRPr lang="nl-BE"/>
          </a:p>
        </p:txBody>
      </p:sp>
    </p:spTree>
    <p:extLst>
      <p:ext uri="{BB962C8B-B14F-4D97-AF65-F5344CB8AC3E}">
        <p14:creationId xmlns:p14="http://schemas.microsoft.com/office/powerpoint/2010/main" val="35602433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40</a:t>
            </a:fld>
            <a:endParaRPr lang="nl-BE"/>
          </a:p>
        </p:txBody>
      </p:sp>
    </p:spTree>
    <p:extLst>
      <p:ext uri="{BB962C8B-B14F-4D97-AF65-F5344CB8AC3E}">
        <p14:creationId xmlns:p14="http://schemas.microsoft.com/office/powerpoint/2010/main" val="12860548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41</a:t>
            </a:fld>
            <a:endParaRPr lang="nl-BE"/>
          </a:p>
        </p:txBody>
      </p:sp>
    </p:spTree>
    <p:extLst>
      <p:ext uri="{BB962C8B-B14F-4D97-AF65-F5344CB8AC3E}">
        <p14:creationId xmlns:p14="http://schemas.microsoft.com/office/powerpoint/2010/main" val="16099528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42</a:t>
            </a:fld>
            <a:endParaRPr lang="nl-BE"/>
          </a:p>
        </p:txBody>
      </p:sp>
    </p:spTree>
    <p:extLst>
      <p:ext uri="{BB962C8B-B14F-4D97-AF65-F5344CB8AC3E}">
        <p14:creationId xmlns:p14="http://schemas.microsoft.com/office/powerpoint/2010/main" val="2156115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16</a:t>
            </a:fld>
            <a:endParaRPr lang="nl-BE"/>
          </a:p>
        </p:txBody>
      </p:sp>
    </p:spTree>
    <p:extLst>
      <p:ext uri="{BB962C8B-B14F-4D97-AF65-F5344CB8AC3E}">
        <p14:creationId xmlns:p14="http://schemas.microsoft.com/office/powerpoint/2010/main" val="8759801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43</a:t>
            </a:fld>
            <a:endParaRPr lang="nl-BE"/>
          </a:p>
        </p:txBody>
      </p:sp>
    </p:spTree>
    <p:extLst>
      <p:ext uri="{BB962C8B-B14F-4D97-AF65-F5344CB8AC3E}">
        <p14:creationId xmlns:p14="http://schemas.microsoft.com/office/powerpoint/2010/main" val="15205620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44</a:t>
            </a:fld>
            <a:endParaRPr lang="nl-BE"/>
          </a:p>
        </p:txBody>
      </p:sp>
    </p:spTree>
    <p:extLst>
      <p:ext uri="{BB962C8B-B14F-4D97-AF65-F5344CB8AC3E}">
        <p14:creationId xmlns:p14="http://schemas.microsoft.com/office/powerpoint/2010/main" val="27983212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45</a:t>
            </a:fld>
            <a:endParaRPr lang="nl-BE"/>
          </a:p>
        </p:txBody>
      </p:sp>
    </p:spTree>
    <p:extLst>
      <p:ext uri="{BB962C8B-B14F-4D97-AF65-F5344CB8AC3E}">
        <p14:creationId xmlns:p14="http://schemas.microsoft.com/office/powerpoint/2010/main" val="30170985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46</a:t>
            </a:fld>
            <a:endParaRPr lang="nl-BE"/>
          </a:p>
        </p:txBody>
      </p:sp>
    </p:spTree>
    <p:extLst>
      <p:ext uri="{BB962C8B-B14F-4D97-AF65-F5344CB8AC3E}">
        <p14:creationId xmlns:p14="http://schemas.microsoft.com/office/powerpoint/2010/main" val="112017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47</a:t>
            </a:fld>
            <a:endParaRPr lang="nl-BE"/>
          </a:p>
        </p:txBody>
      </p:sp>
    </p:spTree>
    <p:extLst>
      <p:ext uri="{BB962C8B-B14F-4D97-AF65-F5344CB8AC3E}">
        <p14:creationId xmlns:p14="http://schemas.microsoft.com/office/powerpoint/2010/main" val="2687568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48</a:t>
            </a:fld>
            <a:endParaRPr lang="nl-BE"/>
          </a:p>
        </p:txBody>
      </p:sp>
    </p:spTree>
    <p:extLst>
      <p:ext uri="{BB962C8B-B14F-4D97-AF65-F5344CB8AC3E}">
        <p14:creationId xmlns:p14="http://schemas.microsoft.com/office/powerpoint/2010/main" val="42197718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49</a:t>
            </a:fld>
            <a:endParaRPr lang="nl-BE"/>
          </a:p>
        </p:txBody>
      </p:sp>
    </p:spTree>
    <p:extLst>
      <p:ext uri="{BB962C8B-B14F-4D97-AF65-F5344CB8AC3E}">
        <p14:creationId xmlns:p14="http://schemas.microsoft.com/office/powerpoint/2010/main" val="843867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50</a:t>
            </a:fld>
            <a:endParaRPr lang="nl-BE"/>
          </a:p>
        </p:txBody>
      </p:sp>
    </p:spTree>
    <p:extLst>
      <p:ext uri="{BB962C8B-B14F-4D97-AF65-F5344CB8AC3E}">
        <p14:creationId xmlns:p14="http://schemas.microsoft.com/office/powerpoint/2010/main" val="19705512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51</a:t>
            </a:fld>
            <a:endParaRPr lang="nl-BE"/>
          </a:p>
        </p:txBody>
      </p:sp>
    </p:spTree>
    <p:extLst>
      <p:ext uri="{BB962C8B-B14F-4D97-AF65-F5344CB8AC3E}">
        <p14:creationId xmlns:p14="http://schemas.microsoft.com/office/powerpoint/2010/main" val="25834636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52</a:t>
            </a:fld>
            <a:endParaRPr lang="nl-BE"/>
          </a:p>
        </p:txBody>
      </p:sp>
    </p:spTree>
    <p:extLst>
      <p:ext uri="{BB962C8B-B14F-4D97-AF65-F5344CB8AC3E}">
        <p14:creationId xmlns:p14="http://schemas.microsoft.com/office/powerpoint/2010/main" val="1719567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17</a:t>
            </a:fld>
            <a:endParaRPr lang="nl-BE"/>
          </a:p>
        </p:txBody>
      </p:sp>
    </p:spTree>
    <p:extLst>
      <p:ext uri="{BB962C8B-B14F-4D97-AF65-F5344CB8AC3E}">
        <p14:creationId xmlns:p14="http://schemas.microsoft.com/office/powerpoint/2010/main" val="24245735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53</a:t>
            </a:fld>
            <a:endParaRPr lang="nl-BE"/>
          </a:p>
        </p:txBody>
      </p:sp>
    </p:spTree>
    <p:extLst>
      <p:ext uri="{BB962C8B-B14F-4D97-AF65-F5344CB8AC3E}">
        <p14:creationId xmlns:p14="http://schemas.microsoft.com/office/powerpoint/2010/main" val="13498729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54</a:t>
            </a:fld>
            <a:endParaRPr lang="nl-BE"/>
          </a:p>
        </p:txBody>
      </p:sp>
    </p:spTree>
    <p:extLst>
      <p:ext uri="{BB962C8B-B14F-4D97-AF65-F5344CB8AC3E}">
        <p14:creationId xmlns:p14="http://schemas.microsoft.com/office/powerpoint/2010/main" val="26006648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55</a:t>
            </a:fld>
            <a:endParaRPr lang="nl-BE"/>
          </a:p>
        </p:txBody>
      </p:sp>
    </p:spTree>
    <p:extLst>
      <p:ext uri="{BB962C8B-B14F-4D97-AF65-F5344CB8AC3E}">
        <p14:creationId xmlns:p14="http://schemas.microsoft.com/office/powerpoint/2010/main" val="26524824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56</a:t>
            </a:fld>
            <a:endParaRPr lang="nl-BE"/>
          </a:p>
        </p:txBody>
      </p:sp>
    </p:spTree>
    <p:extLst>
      <p:ext uri="{BB962C8B-B14F-4D97-AF65-F5344CB8AC3E}">
        <p14:creationId xmlns:p14="http://schemas.microsoft.com/office/powerpoint/2010/main" val="21096990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57</a:t>
            </a:fld>
            <a:endParaRPr lang="nl-BE"/>
          </a:p>
        </p:txBody>
      </p:sp>
    </p:spTree>
    <p:extLst>
      <p:ext uri="{BB962C8B-B14F-4D97-AF65-F5344CB8AC3E}">
        <p14:creationId xmlns:p14="http://schemas.microsoft.com/office/powerpoint/2010/main" val="21179290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58</a:t>
            </a:fld>
            <a:endParaRPr lang="nl-BE"/>
          </a:p>
        </p:txBody>
      </p:sp>
    </p:spTree>
    <p:extLst>
      <p:ext uri="{BB962C8B-B14F-4D97-AF65-F5344CB8AC3E}">
        <p14:creationId xmlns:p14="http://schemas.microsoft.com/office/powerpoint/2010/main" val="16822712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59</a:t>
            </a:fld>
            <a:endParaRPr lang="nl-BE"/>
          </a:p>
        </p:txBody>
      </p:sp>
    </p:spTree>
    <p:extLst>
      <p:ext uri="{BB962C8B-B14F-4D97-AF65-F5344CB8AC3E}">
        <p14:creationId xmlns:p14="http://schemas.microsoft.com/office/powerpoint/2010/main" val="12317668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60</a:t>
            </a:fld>
            <a:endParaRPr lang="nl-BE"/>
          </a:p>
        </p:txBody>
      </p:sp>
    </p:spTree>
    <p:extLst>
      <p:ext uri="{BB962C8B-B14F-4D97-AF65-F5344CB8AC3E}">
        <p14:creationId xmlns:p14="http://schemas.microsoft.com/office/powerpoint/2010/main" val="36791547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61</a:t>
            </a:fld>
            <a:endParaRPr lang="nl-BE"/>
          </a:p>
        </p:txBody>
      </p:sp>
    </p:spTree>
    <p:extLst>
      <p:ext uri="{BB962C8B-B14F-4D97-AF65-F5344CB8AC3E}">
        <p14:creationId xmlns:p14="http://schemas.microsoft.com/office/powerpoint/2010/main" val="564202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62</a:t>
            </a:fld>
            <a:endParaRPr lang="nl-BE"/>
          </a:p>
        </p:txBody>
      </p:sp>
    </p:spTree>
    <p:extLst>
      <p:ext uri="{BB962C8B-B14F-4D97-AF65-F5344CB8AC3E}">
        <p14:creationId xmlns:p14="http://schemas.microsoft.com/office/powerpoint/2010/main" val="2808426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18</a:t>
            </a:fld>
            <a:endParaRPr lang="nl-BE"/>
          </a:p>
        </p:txBody>
      </p:sp>
    </p:spTree>
    <p:extLst>
      <p:ext uri="{BB962C8B-B14F-4D97-AF65-F5344CB8AC3E}">
        <p14:creationId xmlns:p14="http://schemas.microsoft.com/office/powerpoint/2010/main" val="38817537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63</a:t>
            </a:fld>
            <a:endParaRPr lang="nl-BE"/>
          </a:p>
        </p:txBody>
      </p:sp>
    </p:spTree>
    <p:extLst>
      <p:ext uri="{BB962C8B-B14F-4D97-AF65-F5344CB8AC3E}">
        <p14:creationId xmlns:p14="http://schemas.microsoft.com/office/powerpoint/2010/main" val="196652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64</a:t>
            </a:fld>
            <a:endParaRPr lang="nl-BE"/>
          </a:p>
        </p:txBody>
      </p:sp>
    </p:spTree>
    <p:extLst>
      <p:ext uri="{BB962C8B-B14F-4D97-AF65-F5344CB8AC3E}">
        <p14:creationId xmlns:p14="http://schemas.microsoft.com/office/powerpoint/2010/main" val="5156762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65</a:t>
            </a:fld>
            <a:endParaRPr lang="nl-BE"/>
          </a:p>
        </p:txBody>
      </p:sp>
    </p:spTree>
    <p:extLst>
      <p:ext uri="{BB962C8B-B14F-4D97-AF65-F5344CB8AC3E}">
        <p14:creationId xmlns:p14="http://schemas.microsoft.com/office/powerpoint/2010/main" val="20690810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66</a:t>
            </a:fld>
            <a:endParaRPr lang="nl-BE"/>
          </a:p>
        </p:txBody>
      </p:sp>
    </p:spTree>
    <p:extLst>
      <p:ext uri="{BB962C8B-B14F-4D97-AF65-F5344CB8AC3E}">
        <p14:creationId xmlns:p14="http://schemas.microsoft.com/office/powerpoint/2010/main" val="25464615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67</a:t>
            </a:fld>
            <a:endParaRPr lang="nl-BE"/>
          </a:p>
        </p:txBody>
      </p:sp>
    </p:spTree>
    <p:extLst>
      <p:ext uri="{BB962C8B-B14F-4D97-AF65-F5344CB8AC3E}">
        <p14:creationId xmlns:p14="http://schemas.microsoft.com/office/powerpoint/2010/main" val="8431557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68</a:t>
            </a:fld>
            <a:endParaRPr lang="nl-BE"/>
          </a:p>
        </p:txBody>
      </p:sp>
    </p:spTree>
    <p:extLst>
      <p:ext uri="{BB962C8B-B14F-4D97-AF65-F5344CB8AC3E}">
        <p14:creationId xmlns:p14="http://schemas.microsoft.com/office/powerpoint/2010/main" val="10828078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69</a:t>
            </a:fld>
            <a:endParaRPr lang="nl-BE"/>
          </a:p>
        </p:txBody>
      </p:sp>
    </p:spTree>
    <p:extLst>
      <p:ext uri="{BB962C8B-B14F-4D97-AF65-F5344CB8AC3E}">
        <p14:creationId xmlns:p14="http://schemas.microsoft.com/office/powerpoint/2010/main" val="35662900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70</a:t>
            </a:fld>
            <a:endParaRPr lang="nl-BE"/>
          </a:p>
        </p:txBody>
      </p:sp>
    </p:spTree>
    <p:extLst>
      <p:ext uri="{BB962C8B-B14F-4D97-AF65-F5344CB8AC3E}">
        <p14:creationId xmlns:p14="http://schemas.microsoft.com/office/powerpoint/2010/main" val="35106176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71</a:t>
            </a:fld>
            <a:endParaRPr lang="nl-BE"/>
          </a:p>
        </p:txBody>
      </p:sp>
    </p:spTree>
    <p:extLst>
      <p:ext uri="{BB962C8B-B14F-4D97-AF65-F5344CB8AC3E}">
        <p14:creationId xmlns:p14="http://schemas.microsoft.com/office/powerpoint/2010/main" val="1287919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19</a:t>
            </a:fld>
            <a:endParaRPr lang="nl-BE"/>
          </a:p>
        </p:txBody>
      </p:sp>
    </p:spTree>
    <p:extLst>
      <p:ext uri="{BB962C8B-B14F-4D97-AF65-F5344CB8AC3E}">
        <p14:creationId xmlns:p14="http://schemas.microsoft.com/office/powerpoint/2010/main" val="1126228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20</a:t>
            </a:fld>
            <a:endParaRPr lang="nl-BE"/>
          </a:p>
        </p:txBody>
      </p:sp>
    </p:spTree>
    <p:extLst>
      <p:ext uri="{BB962C8B-B14F-4D97-AF65-F5344CB8AC3E}">
        <p14:creationId xmlns:p14="http://schemas.microsoft.com/office/powerpoint/2010/main" val="3980605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21</a:t>
            </a:fld>
            <a:endParaRPr lang="nl-BE"/>
          </a:p>
        </p:txBody>
      </p:sp>
    </p:spTree>
    <p:extLst>
      <p:ext uri="{BB962C8B-B14F-4D97-AF65-F5344CB8AC3E}">
        <p14:creationId xmlns:p14="http://schemas.microsoft.com/office/powerpoint/2010/main" val="975597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22</a:t>
            </a:fld>
            <a:endParaRPr lang="nl-BE"/>
          </a:p>
        </p:txBody>
      </p:sp>
    </p:spTree>
    <p:extLst>
      <p:ext uri="{BB962C8B-B14F-4D97-AF65-F5344CB8AC3E}">
        <p14:creationId xmlns:p14="http://schemas.microsoft.com/office/powerpoint/2010/main" val="367809790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5.JPG"/><Relationship Id="rId11" Type="http://schemas.openxmlformats.org/officeDocument/2006/relationships/image" Target="../media/image8.jpg"/><Relationship Id="rId5" Type="http://schemas.openxmlformats.org/officeDocument/2006/relationships/image" Target="../media/image4.JPG"/><Relationship Id="rId10" Type="http://schemas.openxmlformats.org/officeDocument/2006/relationships/image" Target="../media/image7.JPG"/><Relationship Id="rId4" Type="http://schemas.openxmlformats.org/officeDocument/2006/relationships/hyperlink" Target="https://www.flickr.com/photos/howestbe/albums" TargetMode="External"/><Relationship Id="rId9" Type="http://schemas.openxmlformats.org/officeDocument/2006/relationships/hyperlink" Target="https://studenthowest.sharepoint.com/sites/staff/COMM/SitePages/Huisstijl.aspx"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2.xml"/><Relationship Id="rId6" Type="http://schemas.openxmlformats.org/officeDocument/2006/relationships/image" Target="../media/image5.JPG"/><Relationship Id="rId11" Type="http://schemas.openxmlformats.org/officeDocument/2006/relationships/image" Target="../media/image8.jpg"/><Relationship Id="rId5" Type="http://schemas.openxmlformats.org/officeDocument/2006/relationships/image" Target="../media/image4.JPG"/><Relationship Id="rId10" Type="http://schemas.openxmlformats.org/officeDocument/2006/relationships/image" Target="../media/image7.JPG"/><Relationship Id="rId4" Type="http://schemas.openxmlformats.org/officeDocument/2006/relationships/hyperlink" Target="https://www.flickr.com/photos/howestbe/albums" TargetMode="External"/><Relationship Id="rId9" Type="http://schemas.openxmlformats.org/officeDocument/2006/relationships/hyperlink" Target="https://start.howest.be/StrategieCommunicatie/Communicatie" TargetMode="Externa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3.xml"/><Relationship Id="rId6" Type="http://schemas.openxmlformats.org/officeDocument/2006/relationships/image" Target="../media/image5.JPG"/><Relationship Id="rId11" Type="http://schemas.openxmlformats.org/officeDocument/2006/relationships/image" Target="../media/image8.jpg"/><Relationship Id="rId5" Type="http://schemas.openxmlformats.org/officeDocument/2006/relationships/image" Target="../media/image4.JPG"/><Relationship Id="rId10" Type="http://schemas.openxmlformats.org/officeDocument/2006/relationships/image" Target="../media/image7.JPG"/><Relationship Id="rId4" Type="http://schemas.openxmlformats.org/officeDocument/2006/relationships/hyperlink" Target="https://www.flickr.com/photos/howestbe/albums" TargetMode="External"/><Relationship Id="rId9" Type="http://schemas.openxmlformats.org/officeDocument/2006/relationships/hyperlink" Target="https://start.howest.be/StrategieCommunicatie/Communicatie" TargetMode="Externa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Info slide</a:t>
            </a:r>
            <a:endParaRPr lang="en-US" sz="2000" b="1" dirty="0">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invoegen</a:t>
            </a:r>
            <a:endParaRPr lang="en-US" sz="1400" b="1" dirty="0">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dirty="0">
                <a:latin typeface="+mn-lt"/>
                <a:cs typeface="Arial" panose="020B0604020202020204" pitchFamily="34" charset="0"/>
              </a:rPr>
              <a:t>Klik op het pictogram dat vervolgens verschijnt om een afbeelding in te voegen.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Voor </a:t>
            </a:r>
            <a:r>
              <a:rPr lang="nl-NL" sz="1000" dirty="0" err="1">
                <a:latin typeface="+mn-lt"/>
                <a:cs typeface="Arial" panose="020B0604020202020204" pitchFamily="34" charset="0"/>
              </a:rPr>
              <a:t>copy+paste</a:t>
            </a:r>
            <a:r>
              <a:rPr lang="nl-NL" sz="1000" dirty="0">
                <a:latin typeface="+mn-lt"/>
                <a:cs typeface="Arial" panose="020B0604020202020204" pitchFamily="34" charset="0"/>
              </a:rPr>
              <a:t> commando:</a:t>
            </a:r>
          </a:p>
          <a:p>
            <a:r>
              <a:rPr lang="nl-NL" sz="1000" dirty="0">
                <a:latin typeface="+mn-lt"/>
                <a:cs typeface="Arial" panose="020B0604020202020204" pitchFamily="34" charset="0"/>
              </a:rPr>
              <a:t>Selecteer de </a:t>
            </a:r>
            <a:r>
              <a:rPr lang="nl-NL" sz="1000" dirty="0" err="1">
                <a:latin typeface="+mn-lt"/>
                <a:cs typeface="Arial" panose="020B0604020202020204" pitchFamily="34" charset="0"/>
              </a:rPr>
              <a:t>placeholder</a:t>
            </a:r>
            <a:r>
              <a:rPr lang="nl-NL" sz="1000" dirty="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dirty="0">
                <a:latin typeface="+mn-lt"/>
                <a:cs typeface="Arial" panose="020B0604020202020204" pitchFamily="34" charset="0"/>
              </a:rPr>
              <a:t>Wanneer je de afbeelding wilt schalen of verslepen, ga dan naar </a:t>
            </a:r>
          </a:p>
          <a:p>
            <a:r>
              <a:rPr lang="nl-NL" sz="1000" b="1" dirty="0">
                <a:latin typeface="+mn-lt"/>
                <a:cs typeface="Arial" panose="020B0604020202020204" pitchFamily="34" charset="0"/>
              </a:rPr>
              <a:t>‘Hulpmiddelen voor afbeeldingen’ </a:t>
            </a:r>
          </a:p>
          <a:p>
            <a:r>
              <a:rPr lang="nl-NL" sz="1000" dirty="0">
                <a:latin typeface="+mn-lt"/>
                <a:cs typeface="Arial" panose="020B0604020202020204" pitchFamily="34" charset="0"/>
              </a:rPr>
              <a:t>en klik op </a:t>
            </a:r>
            <a:r>
              <a:rPr lang="nl-NL" sz="1000" b="1" dirty="0">
                <a:latin typeface="+mn-lt"/>
                <a:cs typeface="Arial" panose="020B0604020202020204" pitchFamily="34" charset="0"/>
              </a:rPr>
              <a:t>‘Bijsnijden’. </a:t>
            </a:r>
            <a:r>
              <a:rPr lang="nl-NL" sz="1000" dirty="0">
                <a:latin typeface="+mn-lt"/>
                <a:cs typeface="Arial" panose="020B0604020202020204" pitchFamily="34" charset="0"/>
              </a:rPr>
              <a:t>Met de witte bolletjes schaal je de afbeelding, met de zwarte haakjes schaal je het afbeeldingskader. </a:t>
            </a:r>
            <a:endParaRPr lang="en-US" sz="1000" dirty="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dirty="0">
                <a:latin typeface="+mn-lt"/>
                <a:cs typeface="Arial" panose="020B0604020202020204" pitchFamily="34" charset="0"/>
              </a:rPr>
              <a:t>Howest stock Afbeeldingen kan je downloaden op</a:t>
            </a:r>
          </a:p>
          <a:p>
            <a:r>
              <a:rPr lang="nl-NL" sz="1000" dirty="0">
                <a:latin typeface="+mn-lt"/>
                <a:cs typeface="Arial" panose="020B0604020202020204" pitchFamily="34" charset="0"/>
              </a:rPr>
              <a:t> </a:t>
            </a:r>
            <a:r>
              <a:rPr lang="nl-BE" sz="1000" dirty="0">
                <a:latin typeface="+mn-lt"/>
                <a:hlinkClick r:id="rId4"/>
              </a:rPr>
              <a:t>https://www.flickr.com/photos/howestbe/albums</a:t>
            </a:r>
            <a:endParaRPr lang="nl-NL" sz="1000" dirty="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optimaliseren</a:t>
            </a:r>
            <a:endParaRPr lang="en-US" sz="1400" b="1" dirty="0">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dirty="0">
                <a:latin typeface="+mn-lt"/>
                <a:cs typeface="Arial" panose="020B0604020202020204" pitchFamily="34" charset="0"/>
              </a:rPr>
              <a:t>Afbeeldingen maken je PPT vaak heel groot, indien nodig kan je ze comprimeren door ze te selecteren naar </a:t>
            </a:r>
            <a:r>
              <a:rPr lang="nl-NL" sz="1000" b="1" dirty="0">
                <a:latin typeface="+mn-lt"/>
                <a:cs typeface="Arial" panose="020B0604020202020204" pitchFamily="34" charset="0"/>
              </a:rPr>
              <a:t>opmaak</a:t>
            </a:r>
            <a:r>
              <a:rPr lang="nl-NL" sz="1000" dirty="0">
                <a:latin typeface="+mn-lt"/>
                <a:cs typeface="Arial" panose="020B0604020202020204" pitchFamily="34" charset="0"/>
              </a:rPr>
              <a:t> te gaan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Daar kan je volgende optie vinden:</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Gebruik iconen /logo`s</a:t>
            </a:r>
            <a:endParaRPr lang="en-US" sz="1400" b="1" dirty="0">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dirty="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 </a:t>
            </a:r>
            <a:r>
              <a:rPr lang="nl-NL" sz="1000" b="1" dirty="0">
                <a:latin typeface="+mn-lt"/>
                <a:cs typeface="Arial" panose="020B0604020202020204" pitchFamily="34" charset="0"/>
              </a:rPr>
              <a:t>Sleep hiervoor aan de witte bolletjes op de hoeken maar hou SHIFT ingedrukt</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Aanpassen datum en voettekst</a:t>
            </a:r>
            <a:endParaRPr lang="en-US" sz="1400" b="1" dirty="0">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dirty="0">
                <a:latin typeface="+mn-lt"/>
                <a:cs typeface="Arial" panose="020B0604020202020204" pitchFamily="34" charset="0"/>
              </a:rPr>
              <a:t>Pas de voettekst niet rechtstreeks aan maar ga via invoegen en klik op:</a:t>
            </a: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r>
              <a:rPr lang="nl-NL" sz="1000" b="0" dirty="0">
                <a:latin typeface="+mn-lt"/>
                <a:cs typeface="Arial" panose="020B0604020202020204" pitchFamily="34" charset="0"/>
              </a:rPr>
              <a:t>Daar kan je deze aanpassen en toepassen op de slide of op alle slides.</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dirty="0">
                <a:latin typeface="+mn-lt"/>
                <a:cs typeface="Arial" panose="020B0604020202020204" pitchFamily="34" charset="0"/>
              </a:rPr>
              <a:t>Indien je per ongeluk elementen verschoven hebt in de </a:t>
            </a:r>
            <a:r>
              <a:rPr lang="nl-NL" sz="1000" dirty="0" err="1">
                <a:latin typeface="+mn-lt"/>
                <a:cs typeface="Arial" panose="020B0604020202020204" pitchFamily="34" charset="0"/>
              </a:rPr>
              <a:t>layout</a:t>
            </a:r>
            <a:r>
              <a:rPr lang="nl-NL" sz="1000" dirty="0">
                <a:latin typeface="+mn-lt"/>
                <a:cs typeface="Arial" panose="020B0604020202020204" pitchFamily="34" charset="0"/>
              </a:rPr>
              <a:t>, pas opnieuw de juiste template toe:</a:t>
            </a:r>
          </a:p>
          <a:p>
            <a:endParaRPr lang="nl-NL" sz="1000" b="1" dirty="0">
              <a:latin typeface="+mn-lt"/>
              <a:cs typeface="Arial" panose="020B0604020202020204" pitchFamily="34" charset="0"/>
            </a:endParaRPr>
          </a:p>
          <a:p>
            <a:r>
              <a:rPr lang="nl-NL" sz="1000" b="1" dirty="0">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Reset </a:t>
            </a:r>
            <a:r>
              <a:rPr lang="nl-NL" sz="1400" b="1" dirty="0" err="1">
                <a:solidFill>
                  <a:schemeClr val="tx2"/>
                </a:solidFill>
                <a:latin typeface="+mn-lt"/>
                <a:cs typeface="Arial" panose="020B0604020202020204" pitchFamily="34" charset="0"/>
              </a:rPr>
              <a:t>layout</a:t>
            </a:r>
            <a:endParaRPr lang="en-US" sz="1400" b="1" dirty="0">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dirty="0">
                <a:latin typeface="Arial Rounded MT Bold" panose="020F0704030504030204" pitchFamily="34" charset="0"/>
              </a:rPr>
              <a:t>Gebruik Howest template </a:t>
            </a:r>
            <a:r>
              <a:rPr lang="nl-NL" sz="1100" dirty="0">
                <a:latin typeface="Arial Rounded MT Bold" panose="020F0704030504030204" pitchFamily="34" charset="0"/>
              </a:rPr>
              <a:t>versie 2.0</a:t>
            </a:r>
            <a:endParaRPr lang="nl-BE" sz="1100" dirty="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Tekst niveaus</a:t>
            </a:r>
            <a:endParaRPr lang="en-US" sz="1400" b="1" dirty="0">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dirty="0"/>
              <a:t>Titelfont is </a:t>
            </a:r>
            <a:r>
              <a:rPr lang="nl-BE" sz="1000" dirty="0" err="1"/>
              <a:t>Arial</a:t>
            </a:r>
            <a:r>
              <a:rPr lang="nl-BE" sz="1000" dirty="0"/>
              <a:t> </a:t>
            </a:r>
            <a:r>
              <a:rPr lang="nl-BE" sz="1000" dirty="0" err="1"/>
              <a:t>Rounded</a:t>
            </a:r>
            <a:r>
              <a:rPr lang="nl-BE" sz="1000" dirty="0"/>
              <a:t> MT </a:t>
            </a:r>
            <a:r>
              <a:rPr lang="nl-BE" sz="1000" dirty="0" err="1"/>
              <a:t>Bold</a:t>
            </a:r>
            <a:endParaRPr lang="nl-BE" sz="1000" dirty="0"/>
          </a:p>
          <a:p>
            <a:r>
              <a:rPr lang="en-US" sz="1000" dirty="0" err="1"/>
              <a:t>Daarnaast</a:t>
            </a:r>
            <a:r>
              <a:rPr lang="en-US" sz="1000" dirty="0"/>
              <a:t> </a:t>
            </a:r>
            <a:r>
              <a:rPr lang="en-US" sz="1000" dirty="0" err="1"/>
              <a:t>voor</a:t>
            </a:r>
            <a:r>
              <a:rPr lang="en-US" sz="1000" dirty="0"/>
              <a:t> </a:t>
            </a:r>
            <a:r>
              <a:rPr lang="en-US" sz="1000" dirty="0" err="1"/>
              <a:t>tekst</a:t>
            </a:r>
            <a:r>
              <a:rPr lang="en-US" sz="1000" dirty="0"/>
              <a:t> Calibri </a:t>
            </a:r>
            <a:r>
              <a:rPr lang="en-US" sz="1000" dirty="0" err="1"/>
              <a:t>gebruiken</a:t>
            </a:r>
            <a:endParaRPr lang="en-US" sz="1000" dirty="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dirty="0">
                <a:solidFill>
                  <a:schemeClr val="tx2"/>
                </a:solidFill>
                <a:latin typeface="Arial" panose="020B0604020202020204" pitchFamily="34" charset="0"/>
                <a:cs typeface="Arial" panose="020B0604020202020204" pitchFamily="34" charset="0"/>
              </a:rPr>
              <a:t>Tekstgroottes</a:t>
            </a:r>
            <a:endParaRPr lang="en-US" sz="1000" b="1" dirty="0">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dirty="0">
                <a:latin typeface="+mj-lt"/>
                <a:cs typeface="Arial" panose="020B0604020202020204" pitchFamily="34" charset="0"/>
              </a:rPr>
              <a:t>Platte tekst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dirty="0" err="1">
                <a:latin typeface="+mj-lt"/>
                <a:cs typeface="Arial" panose="020B0604020202020204" pitchFamily="34" charset="0"/>
              </a:rPr>
              <a:t>Bullet</a:t>
            </a:r>
            <a:r>
              <a:rPr lang="nl-NL" sz="1000" dirty="0">
                <a:latin typeface="+mj-lt"/>
                <a:cs typeface="Arial" panose="020B0604020202020204" pitchFamily="34" charset="0"/>
              </a:rPr>
              <a: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dirty="0">
                <a:latin typeface="+mj-lt"/>
                <a:cs typeface="Arial" panose="020B0604020202020204" pitchFamily="34" charset="0"/>
              </a:rPr>
              <a:t>Sub </a:t>
            </a:r>
            <a:r>
              <a:rPr lang="nl-NL" sz="1000" dirty="0" err="1">
                <a:latin typeface="+mj-lt"/>
                <a:cs typeface="Arial" panose="020B0604020202020204" pitchFamily="34" charset="0"/>
              </a:rPr>
              <a:t>Bullet</a:t>
            </a:r>
            <a:r>
              <a:rPr lang="nl-NL" sz="1000" dirty="0">
                <a:latin typeface="+mj-lt"/>
                <a:cs typeface="Arial" panose="020B0604020202020204" pitchFamily="34" charset="0"/>
              </a:rPr>
              <a:t> (30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dirty="0">
                <a:solidFill>
                  <a:schemeClr val="tx2"/>
                </a:solidFill>
                <a:latin typeface="+mj-lt"/>
                <a:cs typeface="Arial" panose="020B0604020202020204" pitchFamily="34" charset="0"/>
              </a:rPr>
              <a:t>Kopje (24 </a:t>
            </a:r>
            <a:r>
              <a:rPr lang="nl-NL" sz="1000" b="1" dirty="0" err="1">
                <a:solidFill>
                  <a:schemeClr val="tx2"/>
                </a:solidFill>
                <a:latin typeface="+mj-lt"/>
                <a:cs typeface="Arial" panose="020B0604020202020204" pitchFamily="34" charset="0"/>
              </a:rPr>
              <a:t>pt</a:t>
            </a:r>
            <a:r>
              <a:rPr lang="nl-NL" sz="1000" b="1" dirty="0">
                <a:solidFill>
                  <a:schemeClr val="tx2"/>
                </a:solidFill>
                <a:latin typeface="+mj-lt"/>
                <a:cs typeface="Arial" panose="020B0604020202020204" pitchFamily="34" charset="0"/>
              </a:rPr>
              <a:t>)</a:t>
            </a:r>
            <a:endParaRPr lang="en-US" sz="1000" b="1" dirty="0">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dirty="0">
                <a:solidFill>
                  <a:schemeClr val="tx2"/>
                </a:solidFill>
                <a:latin typeface="+mj-lt"/>
                <a:cs typeface="Arial" panose="020B0604020202020204" pitchFamily="34" charset="0"/>
              </a:rPr>
              <a:t>Kopje (16 </a:t>
            </a:r>
            <a:r>
              <a:rPr lang="nl-NL" sz="1000" i="1" dirty="0" err="1">
                <a:solidFill>
                  <a:schemeClr val="tx2"/>
                </a:solidFill>
                <a:latin typeface="+mj-lt"/>
                <a:cs typeface="Arial" panose="020B0604020202020204" pitchFamily="34" charset="0"/>
              </a:rPr>
              <a:t>pt</a:t>
            </a:r>
            <a:r>
              <a:rPr lang="nl-NL" sz="1000" i="1" dirty="0">
                <a:solidFill>
                  <a:schemeClr val="tx2"/>
                </a:solidFill>
                <a:latin typeface="+mj-lt"/>
                <a:cs typeface="Arial" panose="020B0604020202020204" pitchFamily="34" charset="0"/>
              </a:rPr>
              <a:t>)</a:t>
            </a:r>
            <a:endParaRPr lang="en-US" sz="1000" i="1" dirty="0">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1</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2</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3</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4</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5</a:t>
              </a:r>
              <a:endParaRPr lang="en-US" sz="1200" b="1" dirty="0">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Kaart aanpassen</a:t>
            </a:r>
            <a:endParaRPr lang="en-US" sz="1400" b="1" dirty="0">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dirty="0">
                <a:latin typeface="+mn-lt"/>
                <a:cs typeface="Arial" panose="020B0604020202020204" pitchFamily="34" charset="0"/>
              </a:rPr>
              <a:t>Selecteer eerst de kaart en vervolgens het deel dat je wenst te kleuren. Klik naast de kaart om deze weer te verlaten.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Copier de </a:t>
            </a:r>
            <a:r>
              <a:rPr lang="nl-NL" sz="1000" dirty="0" err="1">
                <a:latin typeface="+mn-lt"/>
                <a:cs typeface="Arial" panose="020B0604020202020204" pitchFamily="34" charset="0"/>
              </a:rPr>
              <a:t>pushpin</a:t>
            </a:r>
            <a:r>
              <a:rPr lang="nl-NL" sz="1000" dirty="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Grafieken aanpassen</a:t>
            </a:r>
            <a:endParaRPr lang="en-US" sz="1400" b="1" dirty="0">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dirty="0">
                <a:latin typeface="+mn-lt"/>
                <a:cs typeface="Arial" panose="020B0604020202020204" pitchFamily="34" charset="0"/>
              </a:rPr>
              <a:t>Klik rechts op de grafiek en kies voor:</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Vragen of hulp</a:t>
            </a:r>
            <a:endParaRPr lang="en-US" sz="1400" b="1" dirty="0">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dirty="0">
                <a:latin typeface="+mn-lt"/>
                <a:cs typeface="Arial" panose="020B0604020202020204" pitchFamily="34" charset="0"/>
              </a:rPr>
              <a:t>Contacteer de dienst communicatie of </a:t>
            </a:r>
            <a:r>
              <a:rPr lang="nl-NL" sz="1000" dirty="0">
                <a:latin typeface="+mn-lt"/>
                <a:cs typeface="Arial" panose="020B0604020202020204" pitchFamily="34" charset="0"/>
                <a:hlinkClick r:id="rId8"/>
              </a:rPr>
              <a:t>regis.le.roy@howest.be</a:t>
            </a:r>
            <a:r>
              <a:rPr lang="nl-NL" sz="1000" dirty="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dirty="0" err="1">
                <a:solidFill>
                  <a:schemeClr val="tx2"/>
                </a:solidFill>
                <a:latin typeface="+mn-lt"/>
                <a:cs typeface="Arial" panose="020B0604020202020204" pitchFamily="34" charset="0"/>
              </a:rPr>
              <a:t>SmartArt</a:t>
            </a:r>
            <a:r>
              <a:rPr lang="nl-NL" sz="1400" b="1" dirty="0">
                <a:solidFill>
                  <a:schemeClr val="tx2"/>
                </a:solidFill>
                <a:latin typeface="+mn-lt"/>
                <a:cs typeface="Arial" panose="020B0604020202020204" pitchFamily="34" charset="0"/>
              </a:rPr>
              <a:t> aanpassen</a:t>
            </a:r>
            <a:endParaRPr lang="en-US" sz="1400" b="1" dirty="0">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dirty="0">
                <a:latin typeface="+mn-lt"/>
                <a:cs typeface="Arial" panose="020B0604020202020204" pitchFamily="34" charset="0"/>
              </a:rPr>
              <a:t>Copier de </a:t>
            </a:r>
            <a:r>
              <a:rPr lang="nl-NL" sz="1000" dirty="0" err="1">
                <a:latin typeface="+mn-lt"/>
                <a:cs typeface="Arial" panose="020B0604020202020204" pitchFamily="34" charset="0"/>
              </a:rPr>
              <a:t>smartart</a:t>
            </a:r>
            <a:r>
              <a:rPr lang="nl-NL" sz="1000" dirty="0">
                <a:latin typeface="+mn-lt"/>
                <a:cs typeface="Arial" panose="020B0604020202020204" pitchFamily="34" charset="0"/>
              </a:rPr>
              <a:t> naar de template je slide.</a:t>
            </a:r>
          </a:p>
          <a:p>
            <a:endParaRPr lang="nl-NL" sz="1000" dirty="0">
              <a:latin typeface="+mn-lt"/>
              <a:cs typeface="Arial" panose="020B0604020202020204" pitchFamily="34" charset="0"/>
            </a:endParaRPr>
          </a:p>
          <a:p>
            <a:r>
              <a:rPr lang="nl-NL" sz="1000" dirty="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dirty="0">
                <a:latin typeface="+mn-lt"/>
                <a:cs typeface="Arial" panose="020B0604020202020204" pitchFamily="34" charset="0"/>
              </a:rPr>
              <a:t>Gelieve steeds de laatste versie af te halen van dit bestand! Via het intranet op </a:t>
            </a:r>
          </a:p>
          <a:p>
            <a:r>
              <a:rPr lang="nl-BE" sz="1000" dirty="0">
                <a:hlinkClick r:id="rId9"/>
              </a:rPr>
              <a:t>https://studenthowest.sharepoint.com/sites/staff/COMM/SitePages/Huisstijl.aspx</a:t>
            </a:r>
            <a:endParaRPr lang="nl-BE" sz="1000" dirty="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Over deze template</a:t>
            </a:r>
            <a:endParaRPr lang="en-US" sz="1400" b="1" dirty="0">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Kleuren</a:t>
            </a:r>
            <a:endParaRPr lang="en-US" sz="1400" b="1" dirty="0">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dirty="0"/>
                <a:t>H</a:t>
              </a:r>
              <a:r>
                <a:rPr lang="nl-BE" sz="1000" dirty="0" err="1"/>
                <a:t>oofdkleur</a:t>
              </a:r>
              <a:endParaRPr lang="nl-BE" sz="1000" dirty="0"/>
            </a:p>
            <a:p>
              <a:pPr marL="0" indent="0" algn="l">
                <a:buFontTx/>
                <a:buNone/>
              </a:pPr>
              <a:r>
                <a:rPr lang="nl-BE" sz="1000" dirty="0"/>
                <a:t>Blauw (RGB: 68,200,245)</a:t>
              </a:r>
            </a:p>
            <a:p>
              <a:pPr marL="0" indent="0">
                <a:buFontTx/>
                <a:buNone/>
              </a:pPr>
              <a:r>
                <a:rPr lang="en-US" sz="1000" dirty="0"/>
                <a:t>1</a:t>
              </a:r>
              <a:r>
                <a:rPr lang="en-US" sz="1000" baseline="30000" dirty="0"/>
                <a:t>ste </a:t>
              </a:r>
              <a:r>
                <a:rPr lang="nl-BE" sz="1000" dirty="0"/>
                <a:t> Tekstkleur </a:t>
              </a:r>
            </a:p>
            <a:p>
              <a:pPr marL="0" indent="0">
                <a:buFontTx/>
                <a:buNone/>
              </a:pPr>
              <a:r>
                <a:rPr lang="nl-BE" sz="1000" dirty="0"/>
                <a:t>Wit (RGB:255,255,255)</a:t>
              </a:r>
            </a:p>
            <a:p>
              <a:pPr marL="0" indent="0">
                <a:buFontTx/>
                <a:buNone/>
              </a:pPr>
              <a:r>
                <a:rPr lang="en-US" sz="1000" dirty="0"/>
                <a:t>2</a:t>
              </a:r>
              <a:r>
                <a:rPr lang="en-US" sz="1000" baseline="30000" dirty="0"/>
                <a:t>de</a:t>
              </a:r>
              <a:r>
                <a:rPr lang="en-US" sz="1000" dirty="0"/>
                <a:t>   </a:t>
              </a:r>
              <a:r>
                <a:rPr lang="en-US" sz="1000" dirty="0" err="1"/>
                <a:t>Tekstkleur</a:t>
              </a:r>
              <a:endParaRPr lang="en-US" sz="1000" dirty="0"/>
            </a:p>
            <a:p>
              <a:pPr marL="0" indent="0">
                <a:buFontTx/>
                <a:buNone/>
              </a:pPr>
              <a:r>
                <a:rPr lang="en-US" sz="1000" dirty="0"/>
                <a:t>Z</a:t>
              </a:r>
              <a:r>
                <a:rPr lang="nl-BE" sz="1000" dirty="0"/>
                <a:t>wart (RGB:0,0,0)</a:t>
              </a:r>
            </a:p>
            <a:p>
              <a:pPr marL="0" indent="0">
                <a:buFontTx/>
                <a:buNone/>
              </a:pPr>
              <a:r>
                <a:rPr lang="en-US" sz="1000" dirty="0"/>
                <a:t>Extra: </a:t>
              </a:r>
            </a:p>
            <a:p>
              <a:pPr marL="0" indent="0">
                <a:buFontTx/>
                <a:buNone/>
              </a:pPr>
              <a:r>
                <a:rPr lang="en-US" sz="1000" dirty="0"/>
                <a:t>Magenta</a:t>
              </a:r>
              <a:r>
                <a:rPr lang="nl-BE" sz="1000" dirty="0"/>
                <a:t> (RGB: 236,0,140)</a:t>
              </a:r>
            </a:p>
            <a:p>
              <a:pPr marL="0" indent="0">
                <a:buFontTx/>
                <a:buNone/>
              </a:pPr>
              <a:r>
                <a:rPr lang="nl-BE" sz="1000" dirty="0"/>
                <a:t>Extra:</a:t>
              </a:r>
            </a:p>
            <a:p>
              <a:pPr marL="0" indent="0">
                <a:buFontTx/>
                <a:buNone/>
              </a:pPr>
              <a:r>
                <a:rPr lang="nl-BE" sz="1000" dirty="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Hulplijnen tonen aanpassen</a:t>
            </a:r>
            <a:endParaRPr lang="en-US" sz="1400" b="1" dirty="0">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dirty="0">
                <a:latin typeface="+mn-lt"/>
                <a:cs typeface="Arial" panose="020B0604020202020204" pitchFamily="34" charset="0"/>
              </a:rPr>
              <a:t>In elke slide </a:t>
            </a:r>
            <a:r>
              <a:rPr lang="nl-NL" sz="1000" dirty="0" err="1">
                <a:latin typeface="+mn-lt"/>
                <a:cs typeface="Arial" panose="020B0604020202020204" pitchFamily="34" charset="0"/>
              </a:rPr>
              <a:t>layout</a:t>
            </a:r>
            <a:r>
              <a:rPr lang="nl-NL" sz="1000" dirty="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Tabellen aanpassen</a:t>
            </a:r>
            <a:endParaRPr lang="en-US" sz="1400" b="1" dirty="0">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dirty="0">
                <a:latin typeface="+mn-lt"/>
                <a:cs typeface="Arial" panose="020B0604020202020204" pitchFamily="34" charset="0"/>
              </a:rPr>
              <a:t>Tabellen werkt niet altijd even vlot in PowerPoint. </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dirty="0">
              <a:latin typeface="+mn-lt"/>
              <a:cs typeface="Arial" panose="020B0604020202020204" pitchFamily="34" charset="0"/>
            </a:endParaRPr>
          </a:p>
          <a:p>
            <a:r>
              <a:rPr lang="nl-NL" sz="1000" dirty="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4" name="Afbeelding 3">
            <a:extLst>
              <a:ext uri="{FF2B5EF4-FFF2-40B4-BE49-F238E27FC236}">
                <a16:creationId xmlns:a16="http://schemas.microsoft.com/office/drawing/2014/main" id="{5B39836E-004F-43A1-BAE3-C85C57A18D2C}"/>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007362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Lege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141238711"/>
      </p:ext>
    </p:extLst>
  </p:cSld>
  <p:clrMapOvr>
    <a:masterClrMapping/>
  </p:clrMapOvr>
  <p:extLst>
    <p:ext uri="{DCECCB84-F9BA-43D5-87BE-67443E8EF086}">
      <p15:sldGuideLst xmlns:p15="http://schemas.microsoft.com/office/powerpoint/2012/main">
        <p15:guide id="4" pos="1109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Leeg zonder 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915514383"/>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1/2 Tekst en 1/2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216327320"/>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2/3 Tekst en 1/3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723719073"/>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1" name="balk onderaan">
            <a:extLst>
              <a:ext uri="{FF2B5EF4-FFF2-40B4-BE49-F238E27FC236}">
                <a16:creationId xmlns:a16="http://schemas.microsoft.com/office/drawing/2014/main" id="{38804C87-12C0-421E-90B2-DF14E0302FE7}"/>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E2274F51-95F7-4E5E-815B-1F996E645FE7}"/>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Afbeelding en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796737148"/>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1" name="balk onderaan">
            <a:extLst>
              <a:ext uri="{FF2B5EF4-FFF2-40B4-BE49-F238E27FC236}">
                <a16:creationId xmlns:a16="http://schemas.microsoft.com/office/drawing/2014/main" id="{38804C87-12C0-421E-90B2-DF14E0302FE7}"/>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36720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36720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92B1CA4A-0389-4751-BD3D-D8526698D99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2 x 2 afbeeldingen slide</a:t>
            </a:r>
            <a:endParaRPr lang="en-US" sz="2000" b="1" dirty="0">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1040400" y="5473192"/>
            <a:ext cx="8217535" cy="3672000"/>
          </a:xfrm>
        </p:spPr>
        <p:txBody>
          <a:bodyPr tIns="1440000">
            <a:normAutofit/>
          </a:bodyPr>
          <a:lstStyle>
            <a:lvl1pPr marL="0" indent="0" algn="ctr">
              <a:buNone/>
              <a:defRPr sz="1600"/>
            </a:lvl1pPr>
          </a:lstStyle>
          <a:p>
            <a:endParaRPr lang="nl-BE" dirty="0"/>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9396000" y="5473192"/>
            <a:ext cx="8217535" cy="3672000"/>
          </a:xfrm>
        </p:spPr>
        <p:txBody>
          <a:bodyPr tIns="1440000">
            <a:normAutofit/>
          </a:bodyPr>
          <a:lstStyle>
            <a:lvl1pPr marL="0" indent="0" algn="ctr">
              <a:buNone/>
              <a:defRPr sz="1600"/>
            </a:lvl1pPr>
          </a:lstStyle>
          <a:p>
            <a:endParaRPr lang="nl-BE" dirty="0"/>
          </a:p>
        </p:txBody>
      </p:sp>
    </p:spTree>
    <p:extLst>
      <p:ext uri="{BB962C8B-B14F-4D97-AF65-F5344CB8AC3E}">
        <p14:creationId xmlns:p14="http://schemas.microsoft.com/office/powerpoint/2010/main" val="205112904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009A3169-8C0D-4A2D-9C66-BE525BCD338D}"/>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3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754770187"/>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404812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4048125" cy="7498800"/>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0"/>
            <a:ext cx="4048125" cy="7498800"/>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0"/>
            <a:ext cx="404812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BB27EBDF-C895-4A3E-8D3F-1D5142CF7789}"/>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4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486804945"/>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263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263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2638800"/>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1050130" y="4263948"/>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66095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121787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xtBox 4">
            <a:extLst>
              <a:ext uri="{FF2B5EF4-FFF2-40B4-BE49-F238E27FC236}">
                <a16:creationId xmlns:a16="http://schemas.microsoft.com/office/drawing/2014/main" id="{88A38384-9998-4BC5-BA90-E15895259F2B}"/>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3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828114513"/>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1"/>
            <a:ext cx="4048125" cy="2638425"/>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1"/>
            <a:ext cx="4048125" cy="2638425"/>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1"/>
            <a:ext cx="4048125" cy="2638425"/>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1"/>
            <a:ext cx="4048125" cy="2638425"/>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5" name="TextBox 4">
            <a:extLst>
              <a:ext uri="{FF2B5EF4-FFF2-40B4-BE49-F238E27FC236}">
                <a16:creationId xmlns:a16="http://schemas.microsoft.com/office/drawing/2014/main" id="{59DAB652-AFD5-4D77-ACBB-A5CC3110B33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3554308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78514"/>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nl-BE" noProof="0" dirty="0"/>
            </a:br>
            <a:br>
              <a:rPr lang="nl-BE" noProof="0" dirty="0"/>
            </a:br>
            <a:r>
              <a:rPr lang="nl-BE" noProof="0" dirty="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350" y="365592"/>
            <a:ext cx="7567613" cy="3878402"/>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47462994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13570981" y="1648801"/>
            <a:ext cx="4048125" cy="2638424"/>
          </a:xfrm>
        </p:spPr>
        <p:txBody>
          <a:bodyPr>
            <a:normAutofit/>
          </a:bodyPr>
          <a:lstStyle>
            <a:lvl1pPr marL="0" indent="0" algn="ctr">
              <a:buNone/>
              <a:defRPr sz="1600"/>
            </a:lvl1pPr>
          </a:lstStyle>
          <a:p>
            <a:endParaRPr lang="nl-BE" dirty="0"/>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1057276" y="1648800"/>
            <a:ext cx="4048125" cy="2638424"/>
          </a:xfrm>
        </p:spPr>
        <p:txBody>
          <a:bodyPr>
            <a:normAutofit/>
          </a:bodyPr>
          <a:lstStyle>
            <a:lvl1pPr marL="0" indent="0" algn="ctr">
              <a:buNone/>
              <a:defRPr sz="1600"/>
            </a:lvl1pPr>
          </a:lstStyle>
          <a:p>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5228511" y="1648800"/>
            <a:ext cx="4048125" cy="2638424"/>
          </a:xfrm>
        </p:spPr>
        <p:txBody>
          <a:bodyPr>
            <a:normAutofit/>
          </a:bodyPr>
          <a:lstStyle>
            <a:lvl1pPr marL="0" indent="0" algn="ctr">
              <a:buNone/>
              <a:defRPr sz="1600"/>
            </a:lvl1pPr>
          </a:lstStyle>
          <a:p>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9399746" y="1648800"/>
            <a:ext cx="4048125" cy="2638424"/>
          </a:xfrm>
        </p:spPr>
        <p:txBody>
          <a:bodyPr>
            <a:normAutofit/>
          </a:bodyPr>
          <a:lstStyle>
            <a:lvl1pPr marL="0" indent="0" algn="ctr">
              <a:buNone/>
              <a:defRPr sz="1600"/>
            </a:lvl1pPr>
          </a:lstStyle>
          <a:p>
            <a:endParaRPr lang="nl-BE"/>
          </a:p>
        </p:txBody>
      </p:sp>
      <p:sp>
        <p:nvSpPr>
          <p:cNvPr id="20" name="TextBox 4">
            <a:extLst>
              <a:ext uri="{FF2B5EF4-FFF2-40B4-BE49-F238E27FC236}">
                <a16:creationId xmlns:a16="http://schemas.microsoft.com/office/drawing/2014/main" id="{DB6ED84B-8E7F-4228-B427-1EDE681C5A63}"/>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Grafiek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217915519"/>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0"/>
            <a:ext cx="5451029"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6604059" y="1648798"/>
            <a:ext cx="11007666" cy="7498800"/>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A500405E-274E-4C95-9B93-F6B1F82EF01B}"/>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1/3 Tekst en 2/3 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94656123"/>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1052513" y="1648799"/>
            <a:ext cx="16559212" cy="7475533"/>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C2C04373-6D00-42D5-86E3-4AF79B52EF61}"/>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803230516"/>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0800" y="2354401"/>
            <a:ext cx="8317894"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xtBox 4">
            <a:extLst>
              <a:ext uri="{FF2B5EF4-FFF2-40B4-BE49-F238E27FC236}">
                <a16:creationId xmlns:a16="http://schemas.microsoft.com/office/drawing/2014/main" id="{B76F8740-BA9B-4238-9C9D-5EB368209556}"/>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1/2 Tekst en 1/2 tekst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519207618"/>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60672"/>
            <a:ext cx="8217535"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1925" y="2372571"/>
            <a:ext cx="8317894"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1051200" y="1681200"/>
            <a:ext cx="8217535"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9280800" y="1681200"/>
            <a:ext cx="8317894"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3" name="TextBox 4">
            <a:extLst>
              <a:ext uri="{FF2B5EF4-FFF2-40B4-BE49-F238E27FC236}">
                <a16:creationId xmlns:a16="http://schemas.microsoft.com/office/drawing/2014/main" id="{B415E543-5122-4ED4-A8AA-647C117F182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77979155"/>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4695826"/>
          </a:xfrm>
        </p:spPr>
        <p:txBody>
          <a:bodyPr tIns="1440000">
            <a:normAutofit/>
          </a:bodyPr>
          <a:lstStyle>
            <a:lvl1pPr marL="0" indent="0" algn="ctr">
              <a:buNone/>
              <a:defRPr sz="1600"/>
            </a:lvl1pPr>
          </a:lstStyle>
          <a:p>
            <a:endParaRPr lang="nl-BE" dirty="0"/>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9394189" y="6516687"/>
            <a:ext cx="4045743" cy="2628899"/>
          </a:xfrm>
        </p:spPr>
        <p:txBody>
          <a:bodyPr>
            <a:normAutofit/>
          </a:bodyPr>
          <a:lstStyle>
            <a:lvl1pPr marL="0" indent="0">
              <a:buNone/>
              <a:defRPr sz="1600"/>
            </a:lvl1pPr>
          </a:lstStyle>
          <a:p>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13565982" y="6516688"/>
            <a:ext cx="4045743" cy="2628899"/>
          </a:xfrm>
        </p:spPr>
        <p:txBody>
          <a:bodyPr>
            <a:normAutofit/>
          </a:bodyPr>
          <a:lstStyle>
            <a:lvl1pPr marL="0" indent="0">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1200" y="2354401"/>
            <a:ext cx="8217535" cy="612178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9" name="TextBox 4">
            <a:extLst>
              <a:ext uri="{FF2B5EF4-FFF2-40B4-BE49-F238E27FC236}">
                <a16:creationId xmlns:a16="http://schemas.microsoft.com/office/drawing/2014/main" id="{2CD7B7E4-430F-492F-AE79-EDAE65BABEA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en 3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762620811"/>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65868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Info slide</a:t>
            </a:r>
            <a:endParaRPr lang="en-US" sz="2000" b="1" dirty="0">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invoegen</a:t>
            </a:r>
            <a:endParaRPr lang="en-US" sz="1400" b="1" dirty="0">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dirty="0">
                <a:latin typeface="+mn-lt"/>
                <a:cs typeface="Arial" panose="020B0604020202020204" pitchFamily="34" charset="0"/>
              </a:rPr>
              <a:t>Klik op het pictogram dat vervolgens verschijnt om een afbeelding in te voegen.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Voor </a:t>
            </a:r>
            <a:r>
              <a:rPr lang="nl-NL" sz="1000" dirty="0" err="1">
                <a:latin typeface="+mn-lt"/>
                <a:cs typeface="Arial" panose="020B0604020202020204" pitchFamily="34" charset="0"/>
              </a:rPr>
              <a:t>copy+paste</a:t>
            </a:r>
            <a:r>
              <a:rPr lang="nl-NL" sz="1000" dirty="0">
                <a:latin typeface="+mn-lt"/>
                <a:cs typeface="Arial" panose="020B0604020202020204" pitchFamily="34" charset="0"/>
              </a:rPr>
              <a:t> commando:</a:t>
            </a:r>
          </a:p>
          <a:p>
            <a:r>
              <a:rPr lang="nl-NL" sz="1000" dirty="0">
                <a:latin typeface="+mn-lt"/>
                <a:cs typeface="Arial" panose="020B0604020202020204" pitchFamily="34" charset="0"/>
              </a:rPr>
              <a:t>Selecteer de </a:t>
            </a:r>
            <a:r>
              <a:rPr lang="nl-NL" sz="1000" dirty="0" err="1">
                <a:latin typeface="+mn-lt"/>
                <a:cs typeface="Arial" panose="020B0604020202020204" pitchFamily="34" charset="0"/>
              </a:rPr>
              <a:t>placeholder</a:t>
            </a:r>
            <a:r>
              <a:rPr lang="nl-NL" sz="1000" dirty="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dirty="0">
                <a:latin typeface="+mn-lt"/>
                <a:cs typeface="Arial" panose="020B0604020202020204" pitchFamily="34" charset="0"/>
              </a:rPr>
              <a:t>Wanneer je de afbeelding wilt schalen of verslepen, ga dan naar </a:t>
            </a:r>
          </a:p>
          <a:p>
            <a:r>
              <a:rPr lang="nl-NL" sz="1000" b="1" dirty="0">
                <a:latin typeface="+mn-lt"/>
                <a:cs typeface="Arial" panose="020B0604020202020204" pitchFamily="34" charset="0"/>
              </a:rPr>
              <a:t>‘Hulpmiddelen voor afbeeldingen’ </a:t>
            </a:r>
          </a:p>
          <a:p>
            <a:r>
              <a:rPr lang="nl-NL" sz="1000" dirty="0">
                <a:latin typeface="+mn-lt"/>
                <a:cs typeface="Arial" panose="020B0604020202020204" pitchFamily="34" charset="0"/>
              </a:rPr>
              <a:t>en klik op </a:t>
            </a:r>
            <a:r>
              <a:rPr lang="nl-NL" sz="1000" b="1" dirty="0">
                <a:latin typeface="+mn-lt"/>
                <a:cs typeface="Arial" panose="020B0604020202020204" pitchFamily="34" charset="0"/>
              </a:rPr>
              <a:t>‘Bijsnijden’. </a:t>
            </a:r>
            <a:r>
              <a:rPr lang="nl-NL" sz="1000" dirty="0">
                <a:latin typeface="+mn-lt"/>
                <a:cs typeface="Arial" panose="020B0604020202020204" pitchFamily="34" charset="0"/>
              </a:rPr>
              <a:t>Met de witte bolletjes schaal je de afbeelding, met de zwarte haakjes schaal je het afbeeldingskader. </a:t>
            </a:r>
            <a:endParaRPr lang="en-US" sz="1000" dirty="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dirty="0">
                <a:latin typeface="+mn-lt"/>
                <a:cs typeface="Arial" panose="020B0604020202020204" pitchFamily="34" charset="0"/>
              </a:rPr>
              <a:t>Howest stock Afbeeldingen kan je downloaden op</a:t>
            </a:r>
          </a:p>
          <a:p>
            <a:r>
              <a:rPr lang="nl-NL" sz="1000" dirty="0">
                <a:latin typeface="+mn-lt"/>
                <a:cs typeface="Arial" panose="020B0604020202020204" pitchFamily="34" charset="0"/>
              </a:rPr>
              <a:t> </a:t>
            </a:r>
            <a:r>
              <a:rPr lang="nl-BE" sz="1000" dirty="0">
                <a:latin typeface="+mn-lt"/>
                <a:hlinkClick r:id="rId4"/>
              </a:rPr>
              <a:t>https://www.flickr.com/photos/howestbe/albums</a:t>
            </a:r>
            <a:endParaRPr lang="nl-NL" sz="1000" dirty="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optimaliseren</a:t>
            </a:r>
            <a:endParaRPr lang="en-US" sz="1400" b="1" dirty="0">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dirty="0">
                <a:latin typeface="+mn-lt"/>
                <a:cs typeface="Arial" panose="020B0604020202020204" pitchFamily="34" charset="0"/>
              </a:rPr>
              <a:t>Afbeeldingen maken je PPT vaak heel groot, indien nodig kan je ze comprimeren door ze te selecteren naar </a:t>
            </a:r>
            <a:r>
              <a:rPr lang="nl-NL" sz="1000" b="1" dirty="0">
                <a:latin typeface="+mn-lt"/>
                <a:cs typeface="Arial" panose="020B0604020202020204" pitchFamily="34" charset="0"/>
              </a:rPr>
              <a:t>opmaak</a:t>
            </a:r>
            <a:r>
              <a:rPr lang="nl-NL" sz="1000" dirty="0">
                <a:latin typeface="+mn-lt"/>
                <a:cs typeface="Arial" panose="020B0604020202020204" pitchFamily="34" charset="0"/>
              </a:rPr>
              <a:t> te gaan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Daar kan je volgende optie vinden:</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Gebruik iconen /logo`s</a:t>
            </a:r>
            <a:endParaRPr lang="en-US" sz="1400" b="1" dirty="0">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dirty="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 </a:t>
            </a:r>
            <a:r>
              <a:rPr lang="nl-NL" sz="1000" b="1" dirty="0">
                <a:latin typeface="+mn-lt"/>
                <a:cs typeface="Arial" panose="020B0604020202020204" pitchFamily="34" charset="0"/>
              </a:rPr>
              <a:t>Sleep hiervoor aan de witte bolletjes op de hoeken maar hou SHIFT ingedrukt</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Aanpassen datum en voettekst</a:t>
            </a:r>
            <a:endParaRPr lang="en-US" sz="1400" b="1" dirty="0">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dirty="0">
                <a:latin typeface="+mn-lt"/>
                <a:cs typeface="Arial" panose="020B0604020202020204" pitchFamily="34" charset="0"/>
              </a:rPr>
              <a:t>Pas de voettekst niet rechtstreeks aan maar ga via invoegen en klik op:</a:t>
            </a: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r>
              <a:rPr lang="nl-NL" sz="1000" b="0" dirty="0">
                <a:latin typeface="+mn-lt"/>
                <a:cs typeface="Arial" panose="020B0604020202020204" pitchFamily="34" charset="0"/>
              </a:rPr>
              <a:t>Daar kan je deze aanpassen en toepassen op de slide of op alle slides.</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dirty="0">
                <a:latin typeface="+mn-lt"/>
                <a:cs typeface="Arial" panose="020B0604020202020204" pitchFamily="34" charset="0"/>
              </a:rPr>
              <a:t>Indien je per ongeluk elementen verschoven hebt in de </a:t>
            </a:r>
            <a:r>
              <a:rPr lang="nl-NL" sz="1000" dirty="0" err="1">
                <a:latin typeface="+mn-lt"/>
                <a:cs typeface="Arial" panose="020B0604020202020204" pitchFamily="34" charset="0"/>
              </a:rPr>
              <a:t>layout</a:t>
            </a:r>
            <a:r>
              <a:rPr lang="nl-NL" sz="1000" dirty="0">
                <a:latin typeface="+mn-lt"/>
                <a:cs typeface="Arial" panose="020B0604020202020204" pitchFamily="34" charset="0"/>
              </a:rPr>
              <a:t>, pas opnieuw de juiste template toe:</a:t>
            </a:r>
          </a:p>
          <a:p>
            <a:endParaRPr lang="nl-NL" sz="1000" b="1" dirty="0">
              <a:latin typeface="+mn-lt"/>
              <a:cs typeface="Arial" panose="020B0604020202020204" pitchFamily="34" charset="0"/>
            </a:endParaRPr>
          </a:p>
          <a:p>
            <a:r>
              <a:rPr lang="nl-NL" sz="1000" b="1" dirty="0">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Reset </a:t>
            </a:r>
            <a:r>
              <a:rPr lang="nl-NL" sz="1400" b="1" dirty="0" err="1">
                <a:solidFill>
                  <a:schemeClr val="tx2"/>
                </a:solidFill>
                <a:latin typeface="+mn-lt"/>
                <a:cs typeface="Arial" panose="020B0604020202020204" pitchFamily="34" charset="0"/>
              </a:rPr>
              <a:t>layout</a:t>
            </a:r>
            <a:endParaRPr lang="en-US" sz="1400" b="1" dirty="0">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dirty="0">
                <a:latin typeface="Arial Rounded MT Bold" panose="020F0704030504030204" pitchFamily="34" charset="0"/>
              </a:rPr>
              <a:t>Gebruik Howest template </a:t>
            </a:r>
            <a:r>
              <a:rPr lang="nl-NL" sz="1100" dirty="0">
                <a:latin typeface="Arial Rounded MT Bold" panose="020F0704030504030204" pitchFamily="34" charset="0"/>
              </a:rPr>
              <a:t>versie 1.0</a:t>
            </a:r>
            <a:endParaRPr lang="nl-BE" sz="1100" dirty="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Tekst niveaus</a:t>
            </a:r>
            <a:endParaRPr lang="en-US" sz="1400" b="1" dirty="0">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dirty="0"/>
              <a:t>Titelfont is </a:t>
            </a:r>
            <a:r>
              <a:rPr lang="nl-BE" sz="1000" dirty="0" err="1"/>
              <a:t>Arial</a:t>
            </a:r>
            <a:r>
              <a:rPr lang="nl-BE" sz="1000" dirty="0"/>
              <a:t> </a:t>
            </a:r>
            <a:r>
              <a:rPr lang="nl-BE" sz="1000" dirty="0" err="1"/>
              <a:t>Rounded</a:t>
            </a:r>
            <a:r>
              <a:rPr lang="nl-BE" sz="1000" dirty="0"/>
              <a:t> MT </a:t>
            </a:r>
            <a:r>
              <a:rPr lang="nl-BE" sz="1000" dirty="0" err="1"/>
              <a:t>Bold</a:t>
            </a:r>
            <a:endParaRPr lang="nl-BE" sz="1000" dirty="0"/>
          </a:p>
          <a:p>
            <a:r>
              <a:rPr lang="en-US" sz="1000" dirty="0" err="1"/>
              <a:t>Daarnaast</a:t>
            </a:r>
            <a:r>
              <a:rPr lang="en-US" sz="1000" dirty="0"/>
              <a:t> </a:t>
            </a:r>
            <a:r>
              <a:rPr lang="en-US" sz="1000" dirty="0" err="1"/>
              <a:t>voor</a:t>
            </a:r>
            <a:r>
              <a:rPr lang="en-US" sz="1000" dirty="0"/>
              <a:t> </a:t>
            </a:r>
            <a:r>
              <a:rPr lang="en-US" sz="1000" dirty="0" err="1"/>
              <a:t>tekst</a:t>
            </a:r>
            <a:r>
              <a:rPr lang="en-US" sz="1000" dirty="0"/>
              <a:t> Calibri </a:t>
            </a:r>
            <a:r>
              <a:rPr lang="en-US" sz="1000" dirty="0" err="1"/>
              <a:t>gebruiken</a:t>
            </a:r>
            <a:endParaRPr lang="en-US" sz="1000" dirty="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dirty="0">
                <a:solidFill>
                  <a:schemeClr val="tx2"/>
                </a:solidFill>
                <a:latin typeface="Arial" panose="020B0604020202020204" pitchFamily="34" charset="0"/>
                <a:cs typeface="Arial" panose="020B0604020202020204" pitchFamily="34" charset="0"/>
              </a:rPr>
              <a:t>Tekstgroottes</a:t>
            </a:r>
            <a:endParaRPr lang="en-US" sz="1000" b="1" dirty="0">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dirty="0">
                <a:latin typeface="+mj-lt"/>
                <a:cs typeface="Arial" panose="020B0604020202020204" pitchFamily="34" charset="0"/>
              </a:rPr>
              <a:t>Platte tekst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dirty="0" err="1">
                <a:latin typeface="+mj-lt"/>
                <a:cs typeface="Arial" panose="020B0604020202020204" pitchFamily="34" charset="0"/>
              </a:rPr>
              <a:t>Bullet</a:t>
            </a:r>
            <a:r>
              <a:rPr lang="nl-NL" sz="1000" dirty="0">
                <a:latin typeface="+mj-lt"/>
                <a:cs typeface="Arial" panose="020B0604020202020204" pitchFamily="34" charset="0"/>
              </a:rPr>
              <a: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dirty="0">
                <a:latin typeface="+mj-lt"/>
                <a:cs typeface="Arial" panose="020B0604020202020204" pitchFamily="34" charset="0"/>
              </a:rPr>
              <a:t>Sub </a:t>
            </a:r>
            <a:r>
              <a:rPr lang="nl-NL" sz="1000" dirty="0" err="1">
                <a:latin typeface="+mj-lt"/>
                <a:cs typeface="Arial" panose="020B0604020202020204" pitchFamily="34" charset="0"/>
              </a:rPr>
              <a:t>Bullet</a:t>
            </a:r>
            <a:r>
              <a:rPr lang="nl-NL" sz="1000" dirty="0">
                <a:latin typeface="+mj-lt"/>
                <a:cs typeface="Arial" panose="020B0604020202020204" pitchFamily="34" charset="0"/>
              </a:rPr>
              <a:t> (30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dirty="0">
                <a:solidFill>
                  <a:schemeClr val="tx2"/>
                </a:solidFill>
                <a:latin typeface="+mj-lt"/>
                <a:cs typeface="Arial" panose="020B0604020202020204" pitchFamily="34" charset="0"/>
              </a:rPr>
              <a:t>Kopje (24 </a:t>
            </a:r>
            <a:r>
              <a:rPr lang="nl-NL" sz="1000" b="1" dirty="0" err="1">
                <a:solidFill>
                  <a:schemeClr val="tx2"/>
                </a:solidFill>
                <a:latin typeface="+mj-lt"/>
                <a:cs typeface="Arial" panose="020B0604020202020204" pitchFamily="34" charset="0"/>
              </a:rPr>
              <a:t>pt</a:t>
            </a:r>
            <a:r>
              <a:rPr lang="nl-NL" sz="1000" b="1" dirty="0">
                <a:solidFill>
                  <a:schemeClr val="tx2"/>
                </a:solidFill>
                <a:latin typeface="+mj-lt"/>
                <a:cs typeface="Arial" panose="020B0604020202020204" pitchFamily="34" charset="0"/>
              </a:rPr>
              <a:t>)</a:t>
            </a:r>
            <a:endParaRPr lang="en-US" sz="1000" b="1" dirty="0">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dirty="0">
                <a:solidFill>
                  <a:schemeClr val="tx2"/>
                </a:solidFill>
                <a:latin typeface="+mj-lt"/>
                <a:cs typeface="Arial" panose="020B0604020202020204" pitchFamily="34" charset="0"/>
              </a:rPr>
              <a:t>Kopje (16 </a:t>
            </a:r>
            <a:r>
              <a:rPr lang="nl-NL" sz="1000" i="1" dirty="0" err="1">
                <a:solidFill>
                  <a:schemeClr val="tx2"/>
                </a:solidFill>
                <a:latin typeface="+mj-lt"/>
                <a:cs typeface="Arial" panose="020B0604020202020204" pitchFamily="34" charset="0"/>
              </a:rPr>
              <a:t>pt</a:t>
            </a:r>
            <a:r>
              <a:rPr lang="nl-NL" sz="1000" i="1" dirty="0">
                <a:solidFill>
                  <a:schemeClr val="tx2"/>
                </a:solidFill>
                <a:latin typeface="+mj-lt"/>
                <a:cs typeface="Arial" panose="020B0604020202020204" pitchFamily="34" charset="0"/>
              </a:rPr>
              <a:t>)</a:t>
            </a:r>
            <a:endParaRPr lang="en-US" sz="1000" i="1" dirty="0">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1</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2</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3</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4</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5</a:t>
              </a:r>
              <a:endParaRPr lang="en-US" sz="1200" b="1" dirty="0">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Kaart aanpassen</a:t>
            </a:r>
            <a:endParaRPr lang="en-US" sz="1400" b="1" dirty="0">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dirty="0">
                <a:latin typeface="+mn-lt"/>
                <a:cs typeface="Arial" panose="020B0604020202020204" pitchFamily="34" charset="0"/>
              </a:rPr>
              <a:t>Selecteer eerst de kaart en vervolgens het deel dat je wenst te kleuren. Klik naast de kaart om deze weer te verlaten.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Copier de </a:t>
            </a:r>
            <a:r>
              <a:rPr lang="nl-NL" sz="1000" dirty="0" err="1">
                <a:latin typeface="+mn-lt"/>
                <a:cs typeface="Arial" panose="020B0604020202020204" pitchFamily="34" charset="0"/>
              </a:rPr>
              <a:t>pushpin</a:t>
            </a:r>
            <a:r>
              <a:rPr lang="nl-NL" sz="1000" dirty="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Grafieken aanpassen</a:t>
            </a:r>
            <a:endParaRPr lang="en-US" sz="1400" b="1" dirty="0">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dirty="0">
                <a:latin typeface="+mn-lt"/>
                <a:cs typeface="Arial" panose="020B0604020202020204" pitchFamily="34" charset="0"/>
              </a:rPr>
              <a:t>Klik rechts op de grafiek en kies voor:</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Vragen of hulp</a:t>
            </a:r>
            <a:endParaRPr lang="en-US" sz="1400" b="1" dirty="0">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dirty="0">
                <a:latin typeface="+mn-lt"/>
                <a:cs typeface="Arial" panose="020B0604020202020204" pitchFamily="34" charset="0"/>
              </a:rPr>
              <a:t>Contacteer de dienst communicatie of </a:t>
            </a:r>
            <a:r>
              <a:rPr lang="nl-NL" sz="1000" dirty="0">
                <a:latin typeface="+mn-lt"/>
                <a:cs typeface="Arial" panose="020B0604020202020204" pitchFamily="34" charset="0"/>
                <a:hlinkClick r:id="rId8"/>
              </a:rPr>
              <a:t>regis.le.roy@howest.be</a:t>
            </a:r>
            <a:r>
              <a:rPr lang="nl-NL" sz="1000" dirty="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dirty="0" err="1">
                <a:solidFill>
                  <a:schemeClr val="tx2"/>
                </a:solidFill>
                <a:latin typeface="+mn-lt"/>
                <a:cs typeface="Arial" panose="020B0604020202020204" pitchFamily="34" charset="0"/>
              </a:rPr>
              <a:t>SmartArt</a:t>
            </a:r>
            <a:r>
              <a:rPr lang="nl-NL" sz="1400" b="1" dirty="0">
                <a:solidFill>
                  <a:schemeClr val="tx2"/>
                </a:solidFill>
                <a:latin typeface="+mn-lt"/>
                <a:cs typeface="Arial" panose="020B0604020202020204" pitchFamily="34" charset="0"/>
              </a:rPr>
              <a:t> aanpassen</a:t>
            </a:r>
            <a:endParaRPr lang="en-US" sz="1400" b="1" dirty="0">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dirty="0">
                <a:latin typeface="+mn-lt"/>
                <a:cs typeface="Arial" panose="020B0604020202020204" pitchFamily="34" charset="0"/>
              </a:rPr>
              <a:t>Copier de </a:t>
            </a:r>
            <a:r>
              <a:rPr lang="nl-NL" sz="1000" dirty="0" err="1">
                <a:latin typeface="+mn-lt"/>
                <a:cs typeface="Arial" panose="020B0604020202020204" pitchFamily="34" charset="0"/>
              </a:rPr>
              <a:t>smartart</a:t>
            </a:r>
            <a:r>
              <a:rPr lang="nl-NL" sz="1000" dirty="0">
                <a:latin typeface="+mn-lt"/>
                <a:cs typeface="Arial" panose="020B0604020202020204" pitchFamily="34" charset="0"/>
              </a:rPr>
              <a:t> naar de template je slide.</a:t>
            </a:r>
          </a:p>
          <a:p>
            <a:endParaRPr lang="nl-NL" sz="1000" dirty="0">
              <a:latin typeface="+mn-lt"/>
              <a:cs typeface="Arial" panose="020B0604020202020204" pitchFamily="34" charset="0"/>
            </a:endParaRPr>
          </a:p>
          <a:p>
            <a:r>
              <a:rPr lang="nl-NL" sz="1000" dirty="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dirty="0">
                <a:latin typeface="+mn-lt"/>
                <a:cs typeface="Arial" panose="020B0604020202020204" pitchFamily="34" charset="0"/>
              </a:rPr>
              <a:t>Gelieve steeds de laatste versie af te halen van dit bestand! Via het intranet op </a:t>
            </a:r>
          </a:p>
          <a:p>
            <a:r>
              <a:rPr lang="nl-BE" sz="1000" dirty="0">
                <a:latin typeface="+mn-lt"/>
                <a:cs typeface="Arial" panose="020B0604020202020204" pitchFamily="34" charset="0"/>
                <a:hlinkClick r:id="rId9"/>
              </a:rPr>
              <a:t>https://start.howest.be/StrategieCommunicatie/Communicatie</a:t>
            </a:r>
            <a:endParaRPr lang="nl-BE" sz="1000" dirty="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Over deze template</a:t>
            </a:r>
            <a:endParaRPr lang="en-US" sz="1400" b="1" dirty="0">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Kleuren</a:t>
            </a:r>
            <a:endParaRPr lang="en-US" sz="1400" b="1" dirty="0">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dirty="0"/>
                <a:t>H</a:t>
              </a:r>
              <a:r>
                <a:rPr lang="nl-BE" sz="1000" dirty="0" err="1"/>
                <a:t>oofdkleur</a:t>
              </a:r>
              <a:endParaRPr lang="nl-BE" sz="1000" dirty="0"/>
            </a:p>
            <a:p>
              <a:pPr marL="0" indent="0" algn="l">
                <a:buFontTx/>
                <a:buNone/>
              </a:pPr>
              <a:r>
                <a:rPr lang="nl-BE" sz="1000" dirty="0"/>
                <a:t>Blauw (RGB: 68,200,245)</a:t>
              </a:r>
            </a:p>
            <a:p>
              <a:pPr marL="0" indent="0">
                <a:buFontTx/>
                <a:buNone/>
              </a:pPr>
              <a:r>
                <a:rPr lang="en-US" sz="1000" dirty="0"/>
                <a:t>1</a:t>
              </a:r>
              <a:r>
                <a:rPr lang="en-US" sz="1000" baseline="30000" dirty="0"/>
                <a:t>ste </a:t>
              </a:r>
              <a:r>
                <a:rPr lang="nl-BE" sz="1000" dirty="0"/>
                <a:t> Tekstkleur </a:t>
              </a:r>
            </a:p>
            <a:p>
              <a:pPr marL="0" indent="0">
                <a:buFontTx/>
                <a:buNone/>
              </a:pPr>
              <a:r>
                <a:rPr lang="nl-BE" sz="1000" dirty="0"/>
                <a:t>Wit (RGB:255,255,255)</a:t>
              </a:r>
            </a:p>
            <a:p>
              <a:pPr marL="0" indent="0">
                <a:buFontTx/>
                <a:buNone/>
              </a:pPr>
              <a:r>
                <a:rPr lang="en-US" sz="1000" dirty="0"/>
                <a:t>2</a:t>
              </a:r>
              <a:r>
                <a:rPr lang="en-US" sz="1000" baseline="30000" dirty="0"/>
                <a:t>de</a:t>
              </a:r>
              <a:r>
                <a:rPr lang="en-US" sz="1000" dirty="0"/>
                <a:t>   </a:t>
              </a:r>
              <a:r>
                <a:rPr lang="en-US" sz="1000" dirty="0" err="1"/>
                <a:t>Tekstkleur</a:t>
              </a:r>
              <a:endParaRPr lang="en-US" sz="1000" dirty="0"/>
            </a:p>
            <a:p>
              <a:pPr marL="0" indent="0">
                <a:buFontTx/>
                <a:buNone/>
              </a:pPr>
              <a:r>
                <a:rPr lang="en-US" sz="1000" dirty="0"/>
                <a:t>Z</a:t>
              </a:r>
              <a:r>
                <a:rPr lang="nl-BE" sz="1000" dirty="0"/>
                <a:t>wart (RGB:0,0,0)</a:t>
              </a:r>
            </a:p>
            <a:p>
              <a:pPr marL="0" indent="0">
                <a:buFontTx/>
                <a:buNone/>
              </a:pPr>
              <a:r>
                <a:rPr lang="en-US" sz="1000" dirty="0"/>
                <a:t>Extra: </a:t>
              </a:r>
            </a:p>
            <a:p>
              <a:pPr marL="0" indent="0">
                <a:buFontTx/>
                <a:buNone/>
              </a:pPr>
              <a:r>
                <a:rPr lang="en-US" sz="1000" dirty="0"/>
                <a:t>Magenta</a:t>
              </a:r>
              <a:r>
                <a:rPr lang="nl-BE" sz="1000" dirty="0"/>
                <a:t> (RGB: 236,0,140)</a:t>
              </a:r>
            </a:p>
            <a:p>
              <a:pPr marL="0" indent="0">
                <a:buFontTx/>
                <a:buNone/>
              </a:pPr>
              <a:r>
                <a:rPr lang="nl-BE" sz="1000" dirty="0"/>
                <a:t>Extra:</a:t>
              </a:r>
            </a:p>
            <a:p>
              <a:pPr marL="0" indent="0">
                <a:buFontTx/>
                <a:buNone/>
              </a:pPr>
              <a:r>
                <a:rPr lang="nl-BE" sz="1000" dirty="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Hulplijnen tonen aanpassen</a:t>
            </a:r>
            <a:endParaRPr lang="en-US" sz="1400" b="1" dirty="0">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dirty="0">
                <a:latin typeface="+mn-lt"/>
                <a:cs typeface="Arial" panose="020B0604020202020204" pitchFamily="34" charset="0"/>
              </a:rPr>
              <a:t>In elke slide </a:t>
            </a:r>
            <a:r>
              <a:rPr lang="nl-NL" sz="1000" dirty="0" err="1">
                <a:latin typeface="+mn-lt"/>
                <a:cs typeface="Arial" panose="020B0604020202020204" pitchFamily="34" charset="0"/>
              </a:rPr>
              <a:t>layout</a:t>
            </a:r>
            <a:r>
              <a:rPr lang="nl-NL" sz="1000" dirty="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Tabellen aanpassen</a:t>
            </a:r>
            <a:endParaRPr lang="en-US" sz="1400" b="1" dirty="0">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dirty="0">
                <a:latin typeface="+mn-lt"/>
                <a:cs typeface="Arial" panose="020B0604020202020204" pitchFamily="34" charset="0"/>
              </a:rPr>
              <a:t>Tabellen werkt niet altijd even vlot in PowerPoint. </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dirty="0">
              <a:latin typeface="+mn-lt"/>
              <a:cs typeface="Arial" panose="020B0604020202020204" pitchFamily="34" charset="0"/>
            </a:endParaRPr>
          </a:p>
          <a:p>
            <a:r>
              <a:rPr lang="nl-NL" sz="1000" dirty="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115" name="Afbeelding 114">
            <a:extLst>
              <a:ext uri="{FF2B5EF4-FFF2-40B4-BE49-F238E27FC236}">
                <a16:creationId xmlns:a16="http://schemas.microsoft.com/office/drawing/2014/main" id="{CB240C3F-0CBE-43DA-B915-ADD14E9397EB}"/>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0727203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65262"/>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en-GB" noProof="0"/>
            </a:br>
            <a:br>
              <a:rPr lang="en-GB" noProof="0"/>
            </a:br>
            <a:r>
              <a:rPr lang="en-GB" noProof="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Ondertitel tekst</a:t>
            </a:r>
          </a:p>
        </p:txBody>
      </p:sp>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pic>
        <p:nvPicPr>
          <p:cNvPr id="12" name="Graphic 11">
            <a:extLst>
              <a:ext uri="{FF2B5EF4-FFF2-40B4-BE49-F238E27FC236}">
                <a16:creationId xmlns:a16="http://schemas.microsoft.com/office/drawing/2014/main" id="{CAD32F27-0931-4A36-A228-C5DD842F358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001" y="357904"/>
            <a:ext cx="7601331" cy="3895344"/>
          </a:xfrm>
          <a:prstGeom prst="rect">
            <a:avLst/>
          </a:prstGeom>
        </p:spPr>
      </p:pic>
    </p:spTree>
    <p:extLst>
      <p:ext uri="{BB962C8B-B14F-4D97-AF65-F5344CB8AC3E}">
        <p14:creationId xmlns:p14="http://schemas.microsoft.com/office/powerpoint/2010/main" val="3543459042"/>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5149215" y="3398303"/>
            <a:ext cx="12376786" cy="1964494"/>
          </a:xfrm>
        </p:spPr>
        <p:txBody>
          <a:bodyPr wrap="none" lIns="0" tIns="0" rIns="0" bIns="0" anchor="b">
            <a:noAutofit/>
          </a:bodyPr>
          <a:lstStyle>
            <a:lvl1pPr algn="l">
              <a:lnSpc>
                <a:spcPct val="64000"/>
              </a:lnSpc>
              <a:defRPr sz="5400">
                <a:solidFill>
                  <a:schemeClr val="bg1"/>
                </a:solidFill>
                <a:latin typeface="Arial Rounded MT Bold" panose="020F0704030504030204" pitchFamily="34" charset="0"/>
              </a:defRPr>
            </a:lvl1pPr>
          </a:lstStyle>
          <a:p>
            <a:r>
              <a:rPr lang="en-GB" noProof="0"/>
              <a:t>Klik om Titel te bewerken</a:t>
            </a:r>
          </a:p>
        </p:txBody>
      </p:sp>
      <p:sp>
        <p:nvSpPr>
          <p:cNvPr id="3" name="Subtitle 2"/>
          <p:cNvSpPr>
            <a:spLocks noGrp="1"/>
          </p:cNvSpPr>
          <p:nvPr>
            <p:ph type="subTitle" idx="1" hasCustomPrompt="1"/>
          </p:nvPr>
        </p:nvSpPr>
        <p:spPr>
          <a:xfrm>
            <a:off x="5177790" y="5833530"/>
            <a:ext cx="12376786" cy="2719455"/>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Klikken om de ondertitelstijl </a:t>
            </a:r>
          </a:p>
          <a:p>
            <a:r>
              <a:rPr lang="en-GB" noProof="0"/>
              <a:t>van het model </a:t>
            </a:r>
          </a:p>
          <a:p>
            <a:r>
              <a:rPr lang="en-GB" noProof="0"/>
              <a:t>te bewerken</a:t>
            </a:r>
          </a:p>
        </p:txBody>
      </p:sp>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Tussentitel slide</a:t>
            </a:r>
            <a:endParaRPr lang="en-US" sz="2000" b="1" dirty="0">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F7EE5D66-D7E4-4BDC-948E-FA0C01C6A52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613" y="1146964"/>
            <a:ext cx="2971386" cy="1522704"/>
          </a:xfrm>
          <a:prstGeom prst="rect">
            <a:avLst/>
          </a:prstGeom>
        </p:spPr>
      </p:pic>
    </p:spTree>
    <p:extLst>
      <p:ext uri="{BB962C8B-B14F-4D97-AF65-F5344CB8AC3E}">
        <p14:creationId xmlns:p14="http://schemas.microsoft.com/office/powerpoint/2010/main" val="329043655"/>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5149215" y="3398303"/>
            <a:ext cx="12376786" cy="1964494"/>
          </a:xfrm>
        </p:spPr>
        <p:txBody>
          <a:bodyPr wrap="none" lIns="0" tIns="0" rIns="0" bIns="0" anchor="b">
            <a:noAutofit/>
          </a:bodyPr>
          <a:lstStyle>
            <a:lvl1pPr algn="l">
              <a:lnSpc>
                <a:spcPct val="64000"/>
              </a:lnSpc>
              <a:defRPr sz="5400">
                <a:solidFill>
                  <a:schemeClr val="bg1"/>
                </a:solidFill>
                <a:latin typeface="Arial Rounded MT Bold" panose="020F0704030504030204" pitchFamily="34" charset="0"/>
              </a:defRPr>
            </a:lvl1pPr>
          </a:lstStyle>
          <a:p>
            <a:r>
              <a:rPr lang="nl-BE" noProof="0"/>
              <a:t>Klik om Titel te bewerken</a:t>
            </a:r>
          </a:p>
        </p:txBody>
      </p:sp>
      <p:sp>
        <p:nvSpPr>
          <p:cNvPr id="3" name="Subtitle 2"/>
          <p:cNvSpPr>
            <a:spLocks noGrp="1"/>
          </p:cNvSpPr>
          <p:nvPr>
            <p:ph type="subTitle" idx="1" hasCustomPrompt="1"/>
          </p:nvPr>
        </p:nvSpPr>
        <p:spPr>
          <a:xfrm>
            <a:off x="5177790" y="5833530"/>
            <a:ext cx="12376786" cy="2719455"/>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Klikken om de ondertitelstijl </a:t>
            </a:r>
          </a:p>
          <a:p>
            <a:r>
              <a:rPr lang="nl-BE" noProof="0"/>
              <a:t>van het model </a:t>
            </a:r>
          </a:p>
          <a:p>
            <a:r>
              <a:rPr lang="nl-BE" noProof="0"/>
              <a:t>te bewerken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Tussentitel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067119012"/>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1965278" y="3562066"/>
            <a:ext cx="15589298" cy="3192729"/>
          </a:xfrm>
        </p:spPr>
        <p:txBody>
          <a:bodyPr wrap="none" lIns="0" tIns="0" rIns="0" bIns="0" anchor="b">
            <a:noAutofit/>
          </a:bodyPr>
          <a:lstStyle>
            <a:lvl1pPr algn="r">
              <a:lnSpc>
                <a:spcPct val="100000"/>
              </a:lnSpc>
              <a:defRPr sz="4800">
                <a:solidFill>
                  <a:schemeClr val="bg1"/>
                </a:solidFill>
                <a:latin typeface="Arial Rounded MT Bold" panose="020F0704030504030204" pitchFamily="34" charset="0"/>
              </a:defRPr>
            </a:lvl1pPr>
          </a:lstStyle>
          <a:p>
            <a:r>
              <a:rPr lang="en-GB" noProof="0"/>
              <a:t>“Klik om quote </a:t>
            </a:r>
            <a:br>
              <a:rPr lang="en-GB" noProof="0"/>
            </a:br>
            <a:r>
              <a:rPr lang="en-GB" noProof="0"/>
              <a:t>in te Voegen”</a:t>
            </a:r>
          </a:p>
        </p:txBody>
      </p:sp>
      <p:sp>
        <p:nvSpPr>
          <p:cNvPr id="3" name="Subtitle 2"/>
          <p:cNvSpPr>
            <a:spLocks noGrp="1"/>
          </p:cNvSpPr>
          <p:nvPr>
            <p:ph type="subTitle" idx="1" hasCustomPrompt="1"/>
          </p:nvPr>
        </p:nvSpPr>
        <p:spPr>
          <a:xfrm>
            <a:off x="5177790" y="7161170"/>
            <a:ext cx="12376786" cy="2719455"/>
          </a:xfrm>
        </p:spPr>
        <p:txBody>
          <a:bodyPr lIns="0" tIns="0" rIns="0" bIns="0"/>
          <a:lstStyle>
            <a:lvl1pPr marL="0" indent="0" algn="r">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Klik om de Naam en Voornaam in te voegen</a:t>
            </a:r>
          </a:p>
        </p:txBody>
      </p:sp>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Quote slide</a:t>
            </a:r>
            <a:endParaRPr lang="en-US" sz="2000" b="1" dirty="0">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30A4158E-317F-4A86-B1B9-6DBC4007AC4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613" y="1146964"/>
            <a:ext cx="2971386" cy="1522704"/>
          </a:xfrm>
          <a:prstGeom prst="rect">
            <a:avLst/>
          </a:prstGeom>
        </p:spPr>
      </p:pic>
    </p:spTree>
    <p:extLst>
      <p:ext uri="{BB962C8B-B14F-4D97-AF65-F5344CB8AC3E}">
        <p14:creationId xmlns:p14="http://schemas.microsoft.com/office/powerpoint/2010/main" val="2837089186"/>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en-GB"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Agendapunt 1</a:t>
            </a:r>
          </a:p>
          <a:p>
            <a:r>
              <a:rPr lang="en-GB" noProof="0"/>
              <a:t>Agendapunt 2</a:t>
            </a:r>
          </a:p>
          <a:p>
            <a:r>
              <a:rPr lang="en-GB" noProof="0"/>
              <a:t>Agendapunt 3</a:t>
            </a:r>
          </a:p>
          <a:p>
            <a:r>
              <a:rPr lang="en-GB" noProof="0"/>
              <a:t>Agendapunt 4</a:t>
            </a:r>
          </a:p>
          <a:p>
            <a:r>
              <a:rPr lang="en-GB" noProof="0"/>
              <a:t>Agendapunt 5</a:t>
            </a:r>
          </a:p>
          <a:p>
            <a:r>
              <a:rPr lang="en-GB" noProof="0"/>
              <a:t>Agendapunt 6</a:t>
            </a:r>
          </a:p>
        </p:txBody>
      </p:sp>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Inhoud slide</a:t>
            </a:r>
            <a:endParaRPr lang="en-US" sz="2000" b="1" dirty="0">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9B1B0592-CA51-4965-AEB9-DEFB73DA845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613" y="1146964"/>
            <a:ext cx="2971386" cy="1522704"/>
          </a:xfrm>
          <a:prstGeom prst="rect">
            <a:avLst/>
          </a:prstGeom>
        </p:spPr>
      </p:pic>
    </p:spTree>
    <p:extLst>
      <p:ext uri="{BB962C8B-B14F-4D97-AF65-F5344CB8AC3E}">
        <p14:creationId xmlns:p14="http://schemas.microsoft.com/office/powerpoint/2010/main" val="1097409208"/>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6" name="Slide Number Placeholder 5"/>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2017041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endParaRPr lang="nl-BE" dirty="0"/>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6" name="Slide Number Placeholder 5"/>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 </a:t>
            </a:r>
            <a:r>
              <a:rPr lang="nl-NL" sz="2000" b="1" dirty="0" err="1">
                <a:solidFill>
                  <a:schemeClr val="tx1"/>
                </a:solidFill>
                <a:latin typeface="+mn-lt"/>
                <a:cs typeface="Arial" panose="020B0604020202020204" pitchFamily="34" charset="0"/>
              </a:rPr>
              <a:t>floating</a:t>
            </a:r>
            <a:r>
              <a:rPr lang="nl-NL" sz="2000" b="1" dirty="0">
                <a:solidFill>
                  <a:schemeClr val="tx1"/>
                </a:solidFill>
                <a:latin typeface="+mn-lt"/>
                <a:cs typeface="Arial" panose="020B0604020202020204" pitchFamily="34" charset="0"/>
              </a:rPr>
              <a:t> titel slide</a:t>
            </a:r>
            <a:endParaRPr lang="en-US" sz="2000" b="1" dirty="0">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dirty="0">
                <a:latin typeface="+mn-lt"/>
                <a:cs typeface="Arial" panose="020B0604020202020204" pitchFamily="34" charset="0"/>
              </a:rPr>
              <a:t>Verplaats na het invoegen van de foto deze weer naar de achtergrond zodat de titel terug vooraan kom te staan. </a:t>
            </a:r>
            <a:r>
              <a:rPr lang="nl-NL" sz="1000" b="1" dirty="0">
                <a:latin typeface="+mn-lt"/>
                <a:cs typeface="Arial" panose="020B0604020202020204" pitchFamily="34" charset="0"/>
              </a:rPr>
              <a:t>(rechtsklikken&gt; naar achtergrond&gt; naar achtergrond)</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de tekst niet genoeg zichtbaar is over de foto, verander de kleur van zwart naar wit.</a:t>
            </a:r>
          </a:p>
        </p:txBody>
      </p:sp>
    </p:spTree>
    <p:extLst>
      <p:ext uri="{BB962C8B-B14F-4D97-AF65-F5344CB8AC3E}">
        <p14:creationId xmlns:p14="http://schemas.microsoft.com/office/powerpoint/2010/main" val="7884447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ekst">
    <p:bg>
      <p:bgPr>
        <a:solidFill>
          <a:schemeClr val="bg1"/>
        </a:solidFill>
        <a:effectLst/>
      </p:bgPr>
    </p:b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1818823"/>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dirty="0" err="1"/>
              <a:t>Tekststijl</a:t>
            </a:r>
            <a:r>
              <a:rPr lang="en-GB" noProof="0" dirty="0"/>
              <a:t> van het model </a:t>
            </a:r>
            <a:r>
              <a:rPr lang="en-GB" noProof="0" dirty="0" err="1"/>
              <a:t>bewerken</a:t>
            </a:r>
            <a:endParaRPr lang="en-GB" noProof="0" dirty="0"/>
          </a:p>
          <a:p>
            <a:pPr lvl="1"/>
            <a:r>
              <a:rPr lang="en-GB" noProof="0" dirty="0" err="1"/>
              <a:t>Tweede</a:t>
            </a:r>
            <a:r>
              <a:rPr lang="en-GB" noProof="0" dirty="0"/>
              <a:t> </a:t>
            </a:r>
            <a:r>
              <a:rPr lang="en-GB" noProof="0" dirty="0" err="1"/>
              <a:t>niveau</a:t>
            </a:r>
            <a:endParaRPr lang="en-GB" noProof="0" dirty="0"/>
          </a:p>
          <a:p>
            <a:pPr lvl="2"/>
            <a:r>
              <a:rPr lang="en-GB" noProof="0" dirty="0" err="1"/>
              <a:t>Derde</a:t>
            </a:r>
            <a:r>
              <a:rPr lang="en-GB" noProof="0" dirty="0"/>
              <a:t> </a:t>
            </a:r>
            <a:r>
              <a:rPr lang="en-GB" noProof="0" dirty="0" err="1"/>
              <a:t>niveau</a:t>
            </a:r>
            <a:endParaRPr lang="en-GB" noProof="0" dirty="0"/>
          </a:p>
          <a:p>
            <a:pPr lvl="3"/>
            <a:r>
              <a:rPr lang="en-GB" noProof="0" dirty="0" err="1"/>
              <a:t>Vierde</a:t>
            </a:r>
            <a:r>
              <a:rPr lang="en-GB" noProof="0" dirty="0"/>
              <a:t> </a:t>
            </a:r>
            <a:r>
              <a:rPr lang="en-GB" noProof="0" dirty="0" err="1"/>
              <a:t>niveau</a:t>
            </a:r>
            <a:endParaRPr lang="en-GB" noProof="0" dirty="0"/>
          </a:p>
          <a:p>
            <a:pPr lvl="4"/>
            <a:r>
              <a:rPr lang="en-GB" noProof="0" dirty="0" err="1"/>
              <a:t>Vijfde</a:t>
            </a:r>
            <a:r>
              <a:rPr lang="en-GB" noProof="0" dirty="0"/>
              <a:t> </a:t>
            </a:r>
            <a:r>
              <a:rPr lang="en-GB" noProof="0" dirty="0" err="1"/>
              <a:t>niveau</a:t>
            </a:r>
            <a:endParaRPr lang="en-GB" noProof="0"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6621645" y="9306717"/>
            <a:ext cx="1001264" cy="547688"/>
          </a:xfrm>
        </p:spPr>
        <p:txBody>
          <a:bodyPr/>
          <a:lstStyle>
            <a:lvl1pPr>
              <a:defRPr>
                <a:solidFill>
                  <a:schemeClr val="tx1"/>
                </a:solidFill>
              </a:defRPr>
            </a:lvl1pPr>
          </a:lstStyle>
          <a:p>
            <a:fld id="{B7527A74-2D87-4307-9531-5A57D9647EEB}" type="slidenum">
              <a:rPr lang="nl-BE" smtClean="0"/>
              <a:pPr/>
              <a:t>‹#›</a:t>
            </a:fld>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3" y="888883"/>
            <a:ext cx="14990244"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dirty="0" err="1"/>
              <a:t>Titel</a:t>
            </a:r>
            <a:endParaRPr lang="en-GB" noProof="0" dirty="0"/>
          </a:p>
        </p:txBody>
      </p: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slide</a:t>
            </a:r>
            <a:endParaRPr lang="en-US" sz="2000" b="1" dirty="0">
              <a:solidFill>
                <a:schemeClr val="tx1"/>
              </a:solidFill>
              <a:latin typeface="+mn-lt"/>
              <a:cs typeface="Arial" panose="020B0604020202020204" pitchFamily="34" charset="0"/>
            </a:endParaRPr>
          </a:p>
        </p:txBody>
      </p:sp>
      <p:grpSp>
        <p:nvGrpSpPr>
          <p:cNvPr id="56" name="Groep 55">
            <a:extLst>
              <a:ext uri="{FF2B5EF4-FFF2-40B4-BE49-F238E27FC236}">
                <a16:creationId xmlns:a16="http://schemas.microsoft.com/office/drawing/2014/main" id="{F9867059-780C-47C9-B954-6A974CAE03A8}"/>
              </a:ext>
            </a:extLst>
          </p:cNvPr>
          <p:cNvGrpSpPr/>
          <p:nvPr userDrawn="1"/>
        </p:nvGrpSpPr>
        <p:grpSpPr>
          <a:xfrm>
            <a:off x="16415432" y="-128314"/>
            <a:ext cx="1747750" cy="1746826"/>
            <a:chOff x="16296410" y="-105350"/>
            <a:chExt cx="1901966" cy="1901966"/>
          </a:xfrm>
        </p:grpSpPr>
        <p:pic>
          <p:nvPicPr>
            <p:cNvPr id="11" name="Afbeelding 10">
              <a:extLst>
                <a:ext uri="{FF2B5EF4-FFF2-40B4-BE49-F238E27FC236}">
                  <a16:creationId xmlns:a16="http://schemas.microsoft.com/office/drawing/2014/main" id="{79F4062D-A070-47A9-95BE-84D828C2A51F}"/>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18611" y1="65278" x2="18611" y2="65278"/>
                          <a14:foregroundMark x1="10463" y1="80741" x2="10463" y2="80741"/>
                          <a14:foregroundMark x1="16481" y1="78981" x2="16481" y2="78981"/>
                          <a14:foregroundMark x1="23241" y1="78519" x2="23241" y2="78519"/>
                          <a14:foregroundMark x1="34537" y1="66667" x2="34537" y2="66667"/>
                          <a14:foregroundMark x1="40000" y1="66759" x2="40000" y2="66759"/>
                          <a14:foregroundMark x1="58704" y1="67963" x2="58704" y2="67963"/>
                          <a14:foregroundMark x1="78148" y1="67407" x2="78148" y2="67407"/>
                          <a14:foregroundMark x1="86296" y1="68148" x2="86296" y2="68148"/>
                          <a14:foregroundMark x1="27037" y1="80370" x2="27037" y2="80370"/>
                          <a14:foregroundMark x1="30926" y1="79907" x2="30926" y2="79907"/>
                          <a14:foregroundMark x1="36574" y1="80370" x2="36574" y2="80370"/>
                          <a14:foregroundMark x1="42130" y1="80463" x2="42130" y2="80463"/>
                          <a14:foregroundMark x1="49537" y1="81204" x2="49537" y2="81204"/>
                          <a14:foregroundMark x1="55926" y1="79907" x2="55926" y2="79907"/>
                          <a14:foregroundMark x1="64815" y1="81111" x2="64815" y2="81111"/>
                          <a14:foregroundMark x1="71667" y1="79259" x2="71667" y2="79259"/>
                          <a14:foregroundMark x1="75556" y1="80000" x2="75556" y2="80000"/>
                          <a14:foregroundMark x1="78426" y1="79907" x2="78426" y2="79907"/>
                          <a14:foregroundMark x1="85093" y1="77963" x2="85093" y2="77963"/>
                          <a14:foregroundMark x1="44352" y1="31944" x2="44352" y2="31944"/>
                          <a14:backgroundMark x1="11481" y1="79167" x2="11481" y2="79167"/>
                          <a14:backgroundMark x1="12315" y1="82778" x2="12315" y2="82778"/>
                          <a14:backgroundMark x1="50833" y1="79537" x2="50833" y2="79537"/>
                          <a14:backgroundMark x1="66481" y1="80741" x2="66481" y2="80741"/>
                          <a14:backgroundMark x1="41204" y1="36944" x2="41204" y2="36944"/>
                          <a14:backgroundMark x1="40000" y1="34815" x2="40000" y2="34815"/>
                          <a14:backgroundMark x1="45093" y1="37593" x2="45093" y2="37593"/>
                          <a14:backgroundMark x1="44815" y1="35463" x2="44815" y2="35463"/>
                          <a14:backgroundMark x1="45278" y1="33519" x2="45278" y2="33519"/>
                          <a14:backgroundMark x1="46019" y1="32407" x2="46019" y2="32407"/>
                          <a14:backgroundMark x1="47407" y1="30648" x2="47407" y2="30648"/>
                          <a14:backgroundMark x1="49074" y1="30185" x2="49074" y2="30185"/>
                          <a14:backgroundMark x1="51019" y1="30185" x2="51019" y2="30185"/>
                          <a14:backgroundMark x1="52778" y1="29444" x2="52778" y2="29444"/>
                          <a14:backgroundMark x1="51574" y1="32407" x2="51574" y2="32407"/>
                          <a14:backgroundMark x1="51296" y1="35000" x2="51296" y2="35000"/>
                          <a14:backgroundMark x1="48889" y1="32778" x2="48889" y2="32778"/>
                          <a14:backgroundMark x1="48611" y1="34815" x2="48611" y2="34815"/>
                          <a14:backgroundMark x1="50370" y1="36204" x2="50370" y2="36204"/>
                          <a14:backgroundMark x1="48426" y1="37222" x2="48426" y2="37222"/>
                          <a14:backgroundMark x1="46852" y1="37130" x2="46852" y2="37130"/>
                          <a14:backgroundMark x1="43704" y1="35648" x2="43704" y2="35648"/>
                          <a14:backgroundMark x1="41852" y1="34815" x2="41852" y2="34815"/>
                          <a14:backgroundMark x1="54259" y1="31759" x2="54259" y2="31759"/>
                          <a14:backgroundMark x1="56111" y1="29815" x2="56111" y2="29815"/>
                          <a14:backgroundMark x1="55926" y1="32593" x2="55926" y2="32593"/>
                          <a14:backgroundMark x1="57593" y1="32407" x2="57593" y2="32407"/>
                        </a14:backgroundRemoval>
                      </a14:imgEffect>
                    </a14:imgLayer>
                  </a14:imgProps>
                </a:ext>
                <a:ext uri="{28A0092B-C50C-407E-A947-70E740481C1C}">
                  <a14:useLocalDpi xmlns:a14="http://schemas.microsoft.com/office/drawing/2010/main" val="0"/>
                </a:ext>
              </a:extLst>
            </a:blip>
            <a:stretch>
              <a:fillRect/>
            </a:stretch>
          </p:blipFill>
          <p:spPr>
            <a:xfrm>
              <a:off x="16296410" y="-105350"/>
              <a:ext cx="1901966" cy="1901966"/>
            </a:xfrm>
            <a:prstGeom prst="rect">
              <a:avLst/>
            </a:prstGeom>
            <a:effectLst>
              <a:glow>
                <a:schemeClr val="tx1">
                  <a:alpha val="40000"/>
                </a:schemeClr>
              </a:glow>
            </a:effectLst>
          </p:spPr>
        </p:pic>
        <p:cxnSp>
          <p:nvCxnSpPr>
            <p:cNvPr id="6" name="Rechte verbindingslijn 5">
              <a:extLst>
                <a:ext uri="{FF2B5EF4-FFF2-40B4-BE49-F238E27FC236}">
                  <a16:creationId xmlns:a16="http://schemas.microsoft.com/office/drawing/2014/main" id="{DBFB5C7F-BD3E-47C6-AA10-C36C0C5E5D26}"/>
                </a:ext>
              </a:extLst>
            </p:cNvPr>
            <p:cNvCxnSpPr>
              <a:cxnSpLocks/>
            </p:cNvCxnSpPr>
            <p:nvPr userDrawn="1"/>
          </p:nvCxnSpPr>
          <p:spPr>
            <a:xfrm flipH="1">
              <a:off x="16565880" y="390525"/>
              <a:ext cx="355370" cy="0"/>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4" name="Rechte verbindingslijn 13">
              <a:extLst>
                <a:ext uri="{FF2B5EF4-FFF2-40B4-BE49-F238E27FC236}">
                  <a16:creationId xmlns:a16="http://schemas.microsoft.com/office/drawing/2014/main" id="{EC7554C3-DA64-4F27-8E1D-94EAD2F6BC65}"/>
                </a:ext>
              </a:extLst>
            </p:cNvPr>
            <p:cNvCxnSpPr>
              <a:cxnSpLocks/>
            </p:cNvCxnSpPr>
            <p:nvPr userDrawn="1"/>
          </p:nvCxnSpPr>
          <p:spPr>
            <a:xfrm flipH="1">
              <a:off x="16322040" y="489585"/>
              <a:ext cx="599210" cy="0"/>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6" name="Rechte verbindingslijn 15">
              <a:extLst>
                <a:ext uri="{FF2B5EF4-FFF2-40B4-BE49-F238E27FC236}">
                  <a16:creationId xmlns:a16="http://schemas.microsoft.com/office/drawing/2014/main" id="{E1678F34-62B9-4557-A7A3-4F846DCBC6D3}"/>
                </a:ext>
              </a:extLst>
            </p:cNvPr>
            <p:cNvCxnSpPr>
              <a:cxnSpLocks/>
            </p:cNvCxnSpPr>
            <p:nvPr userDrawn="1"/>
          </p:nvCxnSpPr>
          <p:spPr>
            <a:xfrm flipH="1">
              <a:off x="16565880" y="611505"/>
              <a:ext cx="355370" cy="0"/>
            </a:xfrm>
            <a:prstGeom prst="line">
              <a:avLst/>
            </a:prstGeom>
            <a:ln w="1270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a:extLst>
                <a:ext uri="{FF2B5EF4-FFF2-40B4-BE49-F238E27FC236}">
                  <a16:creationId xmlns:a16="http://schemas.microsoft.com/office/drawing/2014/main" id="{B01CABC6-6F19-47DE-AD1B-F06DA79E655E}"/>
                </a:ext>
              </a:extLst>
            </p:cNvPr>
            <p:cNvCxnSpPr>
              <a:cxnSpLocks/>
            </p:cNvCxnSpPr>
            <p:nvPr userDrawn="1"/>
          </p:nvCxnSpPr>
          <p:spPr>
            <a:xfrm flipH="1">
              <a:off x="16441102" y="611505"/>
              <a:ext cx="129540" cy="95344"/>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1" name="Rechte verbindingslijn 20">
              <a:extLst>
                <a:ext uri="{FF2B5EF4-FFF2-40B4-BE49-F238E27FC236}">
                  <a16:creationId xmlns:a16="http://schemas.microsoft.com/office/drawing/2014/main" id="{29B1E06B-33D9-4692-A33E-5CE941C1472A}"/>
                </a:ext>
              </a:extLst>
            </p:cNvPr>
            <p:cNvCxnSpPr>
              <a:cxnSpLocks/>
            </p:cNvCxnSpPr>
            <p:nvPr userDrawn="1"/>
          </p:nvCxnSpPr>
          <p:spPr>
            <a:xfrm flipH="1">
              <a:off x="16703040" y="733425"/>
              <a:ext cx="218210" cy="0"/>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6" name="Rechte verbindingslijn 25">
              <a:extLst>
                <a:ext uri="{FF2B5EF4-FFF2-40B4-BE49-F238E27FC236}">
                  <a16:creationId xmlns:a16="http://schemas.microsoft.com/office/drawing/2014/main" id="{98C8BF2B-6D30-494B-ABBE-F4AD5DFE8232}"/>
                </a:ext>
              </a:extLst>
            </p:cNvPr>
            <p:cNvCxnSpPr>
              <a:cxnSpLocks/>
            </p:cNvCxnSpPr>
            <p:nvPr userDrawn="1"/>
          </p:nvCxnSpPr>
          <p:spPr>
            <a:xfrm flipH="1" flipV="1">
              <a:off x="16649700" y="273604"/>
              <a:ext cx="106681" cy="116921"/>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9" name="Rechte verbindingslijn 28">
              <a:extLst>
                <a:ext uri="{FF2B5EF4-FFF2-40B4-BE49-F238E27FC236}">
                  <a16:creationId xmlns:a16="http://schemas.microsoft.com/office/drawing/2014/main" id="{5AA70C59-F730-4ACD-BCB0-C921D1B8453A}"/>
                </a:ext>
              </a:extLst>
            </p:cNvPr>
            <p:cNvCxnSpPr>
              <a:cxnSpLocks/>
            </p:cNvCxnSpPr>
            <p:nvPr userDrawn="1"/>
          </p:nvCxnSpPr>
          <p:spPr>
            <a:xfrm flipH="1" flipV="1">
              <a:off x="16417289" y="374569"/>
              <a:ext cx="106681" cy="116921"/>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0" name="Rechte verbindingslijn 29">
              <a:extLst>
                <a:ext uri="{FF2B5EF4-FFF2-40B4-BE49-F238E27FC236}">
                  <a16:creationId xmlns:a16="http://schemas.microsoft.com/office/drawing/2014/main" id="{0A95029E-6AC2-4760-83AF-3BBFFD1532E7}"/>
                </a:ext>
              </a:extLst>
            </p:cNvPr>
            <p:cNvCxnSpPr>
              <a:cxnSpLocks/>
            </p:cNvCxnSpPr>
            <p:nvPr userDrawn="1"/>
          </p:nvCxnSpPr>
          <p:spPr>
            <a:xfrm>
              <a:off x="17546998" y="489585"/>
              <a:ext cx="392344" cy="0"/>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3" name="Rechte verbindingslijn 32">
              <a:extLst>
                <a:ext uri="{FF2B5EF4-FFF2-40B4-BE49-F238E27FC236}">
                  <a16:creationId xmlns:a16="http://schemas.microsoft.com/office/drawing/2014/main" id="{87E00FF2-C332-4A09-B32C-AFF1D15F189F}"/>
                </a:ext>
              </a:extLst>
            </p:cNvPr>
            <p:cNvCxnSpPr>
              <a:cxnSpLocks/>
            </p:cNvCxnSpPr>
            <p:nvPr userDrawn="1"/>
          </p:nvCxnSpPr>
          <p:spPr>
            <a:xfrm flipH="1" flipV="1">
              <a:off x="17610125" y="609171"/>
              <a:ext cx="136855" cy="99154"/>
            </a:xfrm>
            <a:prstGeom prst="line">
              <a:avLst/>
            </a:prstGeom>
            <a:ln w="1270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37" name="Rechte verbindingslijn 36">
              <a:extLst>
                <a:ext uri="{FF2B5EF4-FFF2-40B4-BE49-F238E27FC236}">
                  <a16:creationId xmlns:a16="http://schemas.microsoft.com/office/drawing/2014/main" id="{7B150D60-B0DA-4C0D-A16E-DCCEBFC8C68E}"/>
                </a:ext>
              </a:extLst>
            </p:cNvPr>
            <p:cNvCxnSpPr>
              <a:cxnSpLocks/>
            </p:cNvCxnSpPr>
            <p:nvPr userDrawn="1"/>
          </p:nvCxnSpPr>
          <p:spPr>
            <a:xfrm>
              <a:off x="17739360" y="706372"/>
              <a:ext cx="199982" cy="0"/>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8" name="Rechte verbindingslijn 37">
              <a:extLst>
                <a:ext uri="{FF2B5EF4-FFF2-40B4-BE49-F238E27FC236}">
                  <a16:creationId xmlns:a16="http://schemas.microsoft.com/office/drawing/2014/main" id="{F1340BFD-4110-4D9D-BCF9-45D06E605FB6}"/>
                </a:ext>
              </a:extLst>
            </p:cNvPr>
            <p:cNvCxnSpPr>
              <a:cxnSpLocks/>
            </p:cNvCxnSpPr>
            <p:nvPr userDrawn="1"/>
          </p:nvCxnSpPr>
          <p:spPr>
            <a:xfrm>
              <a:off x="17552542" y="609171"/>
              <a:ext cx="199982" cy="0"/>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40" name="Rechte verbindingslijn 39">
              <a:extLst>
                <a:ext uri="{FF2B5EF4-FFF2-40B4-BE49-F238E27FC236}">
                  <a16:creationId xmlns:a16="http://schemas.microsoft.com/office/drawing/2014/main" id="{0D3B6A70-BAC3-4450-9DAA-199F5DC06560}"/>
                </a:ext>
              </a:extLst>
            </p:cNvPr>
            <p:cNvCxnSpPr>
              <a:cxnSpLocks/>
            </p:cNvCxnSpPr>
            <p:nvPr userDrawn="1"/>
          </p:nvCxnSpPr>
          <p:spPr>
            <a:xfrm>
              <a:off x="17746980" y="487633"/>
              <a:ext cx="139022" cy="111678"/>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43" name="Rechte verbindingslijn 42">
              <a:extLst>
                <a:ext uri="{FF2B5EF4-FFF2-40B4-BE49-F238E27FC236}">
                  <a16:creationId xmlns:a16="http://schemas.microsoft.com/office/drawing/2014/main" id="{B908DE85-3D80-44BB-B0E7-B8AD72FB431B}"/>
                </a:ext>
              </a:extLst>
            </p:cNvPr>
            <p:cNvCxnSpPr>
              <a:cxnSpLocks/>
            </p:cNvCxnSpPr>
            <p:nvPr userDrawn="1"/>
          </p:nvCxnSpPr>
          <p:spPr>
            <a:xfrm>
              <a:off x="17550808" y="390525"/>
              <a:ext cx="463348" cy="0"/>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48" name="Rechte verbindingslijn 47">
              <a:extLst>
                <a:ext uri="{FF2B5EF4-FFF2-40B4-BE49-F238E27FC236}">
                  <a16:creationId xmlns:a16="http://schemas.microsoft.com/office/drawing/2014/main" id="{A9ACD143-227A-4C11-9491-E02C7D8E4AA9}"/>
                </a:ext>
              </a:extLst>
            </p:cNvPr>
            <p:cNvCxnSpPr>
              <a:cxnSpLocks/>
            </p:cNvCxnSpPr>
            <p:nvPr userDrawn="1"/>
          </p:nvCxnSpPr>
          <p:spPr>
            <a:xfrm flipH="1" flipV="1">
              <a:off x="17522801" y="712226"/>
              <a:ext cx="119340" cy="85493"/>
            </a:xfrm>
            <a:prstGeom prst="line">
              <a:avLst/>
            </a:prstGeom>
            <a:ln w="1270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50" name="Rechte verbindingslijn 49">
              <a:extLst>
                <a:ext uri="{FF2B5EF4-FFF2-40B4-BE49-F238E27FC236}">
                  <a16:creationId xmlns:a16="http://schemas.microsoft.com/office/drawing/2014/main" id="{BB617A1A-104D-4863-8628-6F1E0568FCAE}"/>
                </a:ext>
              </a:extLst>
            </p:cNvPr>
            <p:cNvCxnSpPr>
              <a:cxnSpLocks/>
            </p:cNvCxnSpPr>
            <p:nvPr userDrawn="1"/>
          </p:nvCxnSpPr>
          <p:spPr>
            <a:xfrm>
              <a:off x="17639760" y="795338"/>
              <a:ext cx="199982" cy="0"/>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51" name="Rechte verbindingslijn 50">
              <a:extLst>
                <a:ext uri="{FF2B5EF4-FFF2-40B4-BE49-F238E27FC236}">
                  <a16:creationId xmlns:a16="http://schemas.microsoft.com/office/drawing/2014/main" id="{359BBC8F-D09E-4A8E-A041-16E6B17DD564}"/>
                </a:ext>
              </a:extLst>
            </p:cNvPr>
            <p:cNvCxnSpPr>
              <a:cxnSpLocks/>
            </p:cNvCxnSpPr>
            <p:nvPr userDrawn="1"/>
          </p:nvCxnSpPr>
          <p:spPr>
            <a:xfrm flipV="1">
              <a:off x="17712971" y="316485"/>
              <a:ext cx="126380" cy="71327"/>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grpSp>
      <p:cxnSp>
        <p:nvCxnSpPr>
          <p:cNvPr id="54" name="Rechte verbindingslijn 53">
            <a:extLst>
              <a:ext uri="{FF2B5EF4-FFF2-40B4-BE49-F238E27FC236}">
                <a16:creationId xmlns:a16="http://schemas.microsoft.com/office/drawing/2014/main" id="{3BDCCEDD-2F4A-4D73-B27E-AA51F91C6CCC}"/>
              </a:ext>
            </a:extLst>
          </p:cNvPr>
          <p:cNvCxnSpPr>
            <a:cxnSpLocks/>
          </p:cNvCxnSpPr>
          <p:nvPr userDrawn="1"/>
        </p:nvCxnSpPr>
        <p:spPr>
          <a:xfrm flipV="1">
            <a:off x="997879" y="1532011"/>
            <a:ext cx="16291428" cy="0"/>
          </a:xfrm>
          <a:prstGeom prst="line">
            <a:avLst/>
          </a:prstGeom>
          <a:ln w="28575">
            <a:solidFill>
              <a:srgbClr val="44C8F5"/>
            </a:solidFill>
            <a:headEnd type="oval"/>
            <a:tailEnd w="lg" len="lg"/>
          </a:ln>
        </p:spPr>
        <p:style>
          <a:lnRef idx="1">
            <a:schemeClr val="accent1"/>
          </a:lnRef>
          <a:fillRef idx="0">
            <a:schemeClr val="accent1"/>
          </a:fillRef>
          <a:effectRef idx="0">
            <a:schemeClr val="accent1"/>
          </a:effectRef>
          <a:fontRef idx="minor">
            <a:schemeClr val="tx1"/>
          </a:fontRef>
        </p:style>
      </p:cxnSp>
      <p:cxnSp>
        <p:nvCxnSpPr>
          <p:cNvPr id="59" name="Rechte verbindingslijn 58">
            <a:extLst>
              <a:ext uri="{FF2B5EF4-FFF2-40B4-BE49-F238E27FC236}">
                <a16:creationId xmlns:a16="http://schemas.microsoft.com/office/drawing/2014/main" id="{3F963168-9FD7-4CBB-AA51-408D94F54455}"/>
              </a:ext>
            </a:extLst>
          </p:cNvPr>
          <p:cNvCxnSpPr>
            <a:cxnSpLocks/>
          </p:cNvCxnSpPr>
          <p:nvPr userDrawn="1"/>
        </p:nvCxnSpPr>
        <p:spPr>
          <a:xfrm flipV="1">
            <a:off x="17289307" y="1439465"/>
            <a:ext cx="0" cy="91755"/>
          </a:xfrm>
          <a:prstGeom prst="line">
            <a:avLst/>
          </a:prstGeom>
          <a:ln w="28575" cap="rnd">
            <a:solidFill>
              <a:srgbClr val="44C8F5"/>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226488"/>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1057275" y="1679575"/>
            <a:ext cx="16575088" cy="6780213"/>
          </a:xfrm>
        </p:spPr>
        <p:txBody>
          <a:bodyPr>
            <a:normAutofit/>
          </a:bodyPr>
          <a:lstStyle>
            <a:lvl1pPr marL="0" indent="0" algn="ctr">
              <a:buNone/>
              <a:defRPr/>
            </a:lvl1pPr>
          </a:lstStyle>
          <a:p>
            <a:endParaRPr lang="en-GB" noProof="0"/>
          </a:p>
        </p:txBody>
      </p:sp>
      <p:sp>
        <p:nvSpPr>
          <p:cNvPr id="16" name="TextBox 4">
            <a:extLst>
              <a:ext uri="{FF2B5EF4-FFF2-40B4-BE49-F238E27FC236}">
                <a16:creationId xmlns:a16="http://schemas.microsoft.com/office/drawing/2014/main" id="{8C7A8C97-A0A2-4491-BA0D-727C7CE0B7F3}"/>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Tabel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40901551"/>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Lege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142238196"/>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Leeg zonder 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863784025"/>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1/2 Tekst en 1/2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304497994"/>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2/3 Tekst en 1/3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92957828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1965278" y="3562066"/>
            <a:ext cx="15589298" cy="3192729"/>
          </a:xfrm>
        </p:spPr>
        <p:txBody>
          <a:bodyPr wrap="none" lIns="0" tIns="0" rIns="0" bIns="0" anchor="b">
            <a:noAutofit/>
          </a:bodyPr>
          <a:lstStyle>
            <a:lvl1pPr algn="r">
              <a:lnSpc>
                <a:spcPct val="100000"/>
              </a:lnSpc>
              <a:defRPr sz="4800">
                <a:solidFill>
                  <a:schemeClr val="bg1"/>
                </a:solidFill>
                <a:latin typeface="Arial Rounded MT Bold" panose="020F0704030504030204" pitchFamily="34" charset="0"/>
              </a:defRPr>
            </a:lvl1pPr>
          </a:lstStyle>
          <a:p>
            <a:r>
              <a:rPr lang="nl-BE" noProof="0"/>
              <a:t>“Klik om quote </a:t>
            </a:r>
            <a:br>
              <a:rPr lang="nl-BE" noProof="0"/>
            </a:br>
            <a:r>
              <a:rPr lang="nl-BE" noProof="0"/>
              <a:t>in te Voegen”</a:t>
            </a:r>
          </a:p>
        </p:txBody>
      </p:sp>
      <p:sp>
        <p:nvSpPr>
          <p:cNvPr id="3" name="Subtitle 2"/>
          <p:cNvSpPr>
            <a:spLocks noGrp="1"/>
          </p:cNvSpPr>
          <p:nvPr>
            <p:ph type="subTitle" idx="1" hasCustomPrompt="1"/>
          </p:nvPr>
        </p:nvSpPr>
        <p:spPr>
          <a:xfrm>
            <a:off x="5177790" y="7161170"/>
            <a:ext cx="12376786" cy="2719455"/>
          </a:xfrm>
        </p:spPr>
        <p:txBody>
          <a:bodyPr lIns="0" tIns="0" rIns="0" bIns="0"/>
          <a:lstStyle>
            <a:lvl1pPr marL="0" indent="0" algn="r">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 om de Naam en Voornaam in te voegen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Quote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75691860"/>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E2274F51-95F7-4E5E-815B-1F996E645FE7}"/>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Afbeelding en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594986153"/>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36720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36720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92B1CA4A-0389-4751-BD3D-D8526698D99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2 x 2 afbeeldingen slide</a:t>
            </a:r>
            <a:endParaRPr lang="en-US" sz="2000" b="1" dirty="0">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1040400" y="5473192"/>
            <a:ext cx="8217535" cy="3672000"/>
          </a:xfrm>
        </p:spPr>
        <p:txBody>
          <a:bodyPr tIns="1440000">
            <a:normAutofit/>
          </a:bodyPr>
          <a:lstStyle>
            <a:lvl1pPr marL="0" indent="0" algn="ctr">
              <a:buNone/>
              <a:defRPr sz="1600"/>
            </a:lvl1pPr>
          </a:lstStyle>
          <a:p>
            <a:endParaRPr lang="nl-BE" dirty="0"/>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9396000" y="5473192"/>
            <a:ext cx="8217535" cy="3672000"/>
          </a:xfrm>
        </p:spPr>
        <p:txBody>
          <a:bodyPr tIns="1440000">
            <a:normAutofit/>
          </a:bodyPr>
          <a:lstStyle>
            <a:lvl1pPr marL="0" indent="0" algn="ctr">
              <a:buNone/>
              <a:defRPr sz="1600"/>
            </a:lvl1pPr>
          </a:lstStyle>
          <a:p>
            <a:endParaRPr lang="nl-BE" dirty="0"/>
          </a:p>
        </p:txBody>
      </p:sp>
    </p:spTree>
    <p:extLst>
      <p:ext uri="{BB962C8B-B14F-4D97-AF65-F5344CB8AC3E}">
        <p14:creationId xmlns:p14="http://schemas.microsoft.com/office/powerpoint/2010/main" val="1723938962"/>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009A3169-8C0D-4A2D-9C66-BE525BCD338D}"/>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3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33260486"/>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404812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4048125" cy="7498800"/>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0"/>
            <a:ext cx="4048125" cy="7498800"/>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0"/>
            <a:ext cx="404812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BB27EBDF-C895-4A3E-8D3F-1D5142CF7789}"/>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4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803619452"/>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263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263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2638800"/>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1050130" y="4263948"/>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66095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121787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xtBox 4">
            <a:extLst>
              <a:ext uri="{FF2B5EF4-FFF2-40B4-BE49-F238E27FC236}">
                <a16:creationId xmlns:a16="http://schemas.microsoft.com/office/drawing/2014/main" id="{88A38384-9998-4BC5-BA90-E15895259F2B}"/>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3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896772477"/>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1"/>
            <a:ext cx="4048125" cy="2638425"/>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1"/>
            <a:ext cx="4048125" cy="2638425"/>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1"/>
            <a:ext cx="4048125" cy="2638425"/>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1"/>
            <a:ext cx="4048125" cy="2638425"/>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5" name="TextBox 4">
            <a:extLst>
              <a:ext uri="{FF2B5EF4-FFF2-40B4-BE49-F238E27FC236}">
                <a16:creationId xmlns:a16="http://schemas.microsoft.com/office/drawing/2014/main" id="{59DAB652-AFD5-4D77-ACBB-A5CC3110B33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548749984"/>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13570981" y="1648801"/>
            <a:ext cx="4048125" cy="2638424"/>
          </a:xfrm>
        </p:spPr>
        <p:txBody>
          <a:bodyPr>
            <a:normAutofit/>
          </a:bodyPr>
          <a:lstStyle>
            <a:lvl1pPr marL="0" indent="0" algn="ctr">
              <a:buNone/>
              <a:defRPr sz="1600"/>
            </a:lvl1pPr>
          </a:lstStyle>
          <a:p>
            <a:endParaRPr lang="nl-BE" dirty="0"/>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1057276" y="1648800"/>
            <a:ext cx="4048125" cy="2638424"/>
          </a:xfrm>
        </p:spPr>
        <p:txBody>
          <a:bodyPr>
            <a:normAutofit/>
          </a:bodyPr>
          <a:lstStyle>
            <a:lvl1pPr marL="0" indent="0" algn="ctr">
              <a:buNone/>
              <a:defRPr sz="1600"/>
            </a:lvl1pPr>
          </a:lstStyle>
          <a:p>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5228511" y="1648800"/>
            <a:ext cx="4048125" cy="2638424"/>
          </a:xfrm>
        </p:spPr>
        <p:txBody>
          <a:bodyPr>
            <a:normAutofit/>
          </a:bodyPr>
          <a:lstStyle>
            <a:lvl1pPr marL="0" indent="0" algn="ctr">
              <a:buNone/>
              <a:defRPr sz="1600"/>
            </a:lvl1pPr>
          </a:lstStyle>
          <a:p>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9399746" y="1648800"/>
            <a:ext cx="4048125" cy="2638424"/>
          </a:xfrm>
        </p:spPr>
        <p:txBody>
          <a:bodyPr>
            <a:normAutofit/>
          </a:bodyPr>
          <a:lstStyle>
            <a:lvl1pPr marL="0" indent="0" algn="ctr">
              <a:buNone/>
              <a:defRPr sz="1600"/>
            </a:lvl1pPr>
          </a:lstStyle>
          <a:p>
            <a:endParaRPr lang="nl-BE"/>
          </a:p>
        </p:txBody>
      </p:sp>
      <p:sp>
        <p:nvSpPr>
          <p:cNvPr id="20" name="TextBox 4">
            <a:extLst>
              <a:ext uri="{FF2B5EF4-FFF2-40B4-BE49-F238E27FC236}">
                <a16:creationId xmlns:a16="http://schemas.microsoft.com/office/drawing/2014/main" id="{DB6ED84B-8E7F-4228-B427-1EDE681C5A63}"/>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Grafiek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9398938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0"/>
            <a:ext cx="5451029"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6604059" y="1648798"/>
            <a:ext cx="11007666" cy="7498800"/>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A500405E-274E-4C95-9B93-F6B1F82EF01B}"/>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1/3 Tekst en 2/3 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373337553"/>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1052513" y="1648799"/>
            <a:ext cx="16559212" cy="7475533"/>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C2C04373-6D00-42D5-86E3-4AF79B52EF61}"/>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160713780"/>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0800" y="2354401"/>
            <a:ext cx="8317894"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xtBox 4">
            <a:extLst>
              <a:ext uri="{FF2B5EF4-FFF2-40B4-BE49-F238E27FC236}">
                <a16:creationId xmlns:a16="http://schemas.microsoft.com/office/drawing/2014/main" id="{B76F8740-BA9B-4238-9C9D-5EB368209556}"/>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1/2 Tekst en 1/2 tekst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68553268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Inhoud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037897611"/>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60672"/>
            <a:ext cx="8217535"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1925" y="2372571"/>
            <a:ext cx="8317894"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1051200" y="1681200"/>
            <a:ext cx="8217535"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9280800" y="1681200"/>
            <a:ext cx="8317894"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NL" dirty="0"/>
              <a:t>Titel</a:t>
            </a:r>
            <a:endParaRPr lang="nl-BE" dirty="0"/>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3" name="TextBox 4">
            <a:extLst>
              <a:ext uri="{FF2B5EF4-FFF2-40B4-BE49-F238E27FC236}">
                <a16:creationId xmlns:a16="http://schemas.microsoft.com/office/drawing/2014/main" id="{B415E543-5122-4ED4-A8AA-647C117F182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103895135"/>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4695826"/>
          </a:xfrm>
        </p:spPr>
        <p:txBody>
          <a:bodyPr tIns="1440000">
            <a:normAutofit/>
          </a:bodyPr>
          <a:lstStyle>
            <a:lvl1pPr marL="0" indent="0" algn="ctr">
              <a:buNone/>
              <a:defRPr sz="1600"/>
            </a:lvl1pPr>
          </a:lstStyle>
          <a:p>
            <a:endParaRPr lang="nl-BE" dirty="0"/>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9394189" y="6516687"/>
            <a:ext cx="4045743" cy="2628899"/>
          </a:xfrm>
        </p:spPr>
        <p:txBody>
          <a:bodyPr>
            <a:normAutofit/>
          </a:bodyPr>
          <a:lstStyle>
            <a:lvl1pPr marL="0" indent="0">
              <a:buNone/>
              <a:defRPr sz="1600"/>
            </a:lvl1pPr>
          </a:lstStyle>
          <a:p>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13565982" y="6516688"/>
            <a:ext cx="4045743" cy="2628899"/>
          </a:xfrm>
        </p:spPr>
        <p:txBody>
          <a:bodyPr>
            <a:normAutofit/>
          </a:bodyPr>
          <a:lstStyle>
            <a:lvl1pPr marL="0" indent="0">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1200" y="2354401"/>
            <a:ext cx="8217535" cy="612178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9" name="TextBox 4">
            <a:extLst>
              <a:ext uri="{FF2B5EF4-FFF2-40B4-BE49-F238E27FC236}">
                <a16:creationId xmlns:a16="http://schemas.microsoft.com/office/drawing/2014/main" id="{2CD7B7E4-430F-492F-AE79-EDAE65BABEA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en 3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283348632"/>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41264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Info slide</a:t>
            </a:r>
            <a:endParaRPr lang="en-US" sz="2000" b="1" dirty="0">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invoegen</a:t>
            </a:r>
            <a:endParaRPr lang="en-US" sz="1400" b="1" dirty="0">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dirty="0">
                <a:latin typeface="+mn-lt"/>
                <a:cs typeface="Arial" panose="020B0604020202020204" pitchFamily="34" charset="0"/>
              </a:rPr>
              <a:t>Klik op het pictogram dat vervolgens verschijnt om een afbeelding in te voegen.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Voor </a:t>
            </a:r>
            <a:r>
              <a:rPr lang="nl-NL" sz="1000" dirty="0" err="1">
                <a:latin typeface="+mn-lt"/>
                <a:cs typeface="Arial" panose="020B0604020202020204" pitchFamily="34" charset="0"/>
              </a:rPr>
              <a:t>copy+paste</a:t>
            </a:r>
            <a:r>
              <a:rPr lang="nl-NL" sz="1000" dirty="0">
                <a:latin typeface="+mn-lt"/>
                <a:cs typeface="Arial" panose="020B0604020202020204" pitchFamily="34" charset="0"/>
              </a:rPr>
              <a:t> commando:</a:t>
            </a:r>
          </a:p>
          <a:p>
            <a:r>
              <a:rPr lang="nl-NL" sz="1000" dirty="0">
                <a:latin typeface="+mn-lt"/>
                <a:cs typeface="Arial" panose="020B0604020202020204" pitchFamily="34" charset="0"/>
              </a:rPr>
              <a:t>Selecteer de </a:t>
            </a:r>
            <a:r>
              <a:rPr lang="nl-NL" sz="1000" dirty="0" err="1">
                <a:latin typeface="+mn-lt"/>
                <a:cs typeface="Arial" panose="020B0604020202020204" pitchFamily="34" charset="0"/>
              </a:rPr>
              <a:t>placeholder</a:t>
            </a:r>
            <a:r>
              <a:rPr lang="nl-NL" sz="1000" dirty="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dirty="0">
                <a:latin typeface="+mn-lt"/>
                <a:cs typeface="Arial" panose="020B0604020202020204" pitchFamily="34" charset="0"/>
              </a:rPr>
              <a:t>Wanneer je de afbeelding wilt schalen of verslepen, ga dan naar </a:t>
            </a:r>
          </a:p>
          <a:p>
            <a:r>
              <a:rPr lang="nl-NL" sz="1000" b="1" dirty="0">
                <a:latin typeface="+mn-lt"/>
                <a:cs typeface="Arial" panose="020B0604020202020204" pitchFamily="34" charset="0"/>
              </a:rPr>
              <a:t>‘Hulpmiddelen voor afbeeldingen’ </a:t>
            </a:r>
          </a:p>
          <a:p>
            <a:r>
              <a:rPr lang="nl-NL" sz="1000" dirty="0">
                <a:latin typeface="+mn-lt"/>
                <a:cs typeface="Arial" panose="020B0604020202020204" pitchFamily="34" charset="0"/>
              </a:rPr>
              <a:t>en klik op </a:t>
            </a:r>
            <a:r>
              <a:rPr lang="nl-NL" sz="1000" b="1" dirty="0">
                <a:latin typeface="+mn-lt"/>
                <a:cs typeface="Arial" panose="020B0604020202020204" pitchFamily="34" charset="0"/>
              </a:rPr>
              <a:t>‘Bijsnijden’. </a:t>
            </a:r>
            <a:r>
              <a:rPr lang="nl-NL" sz="1000" dirty="0">
                <a:latin typeface="+mn-lt"/>
                <a:cs typeface="Arial" panose="020B0604020202020204" pitchFamily="34" charset="0"/>
              </a:rPr>
              <a:t>Met de witte bolletjes schaal je de afbeelding, met de zwarte haakjes schaal je het afbeeldingskader. </a:t>
            </a:r>
            <a:endParaRPr lang="en-US" sz="1000" dirty="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dirty="0">
                <a:latin typeface="+mn-lt"/>
                <a:cs typeface="Arial" panose="020B0604020202020204" pitchFamily="34" charset="0"/>
              </a:rPr>
              <a:t>Howest stock Afbeeldingen kan je downloaden op</a:t>
            </a:r>
          </a:p>
          <a:p>
            <a:r>
              <a:rPr lang="nl-NL" sz="1000" dirty="0">
                <a:latin typeface="+mn-lt"/>
                <a:cs typeface="Arial" panose="020B0604020202020204" pitchFamily="34" charset="0"/>
              </a:rPr>
              <a:t> </a:t>
            </a:r>
            <a:r>
              <a:rPr lang="nl-BE" sz="1000" dirty="0">
                <a:latin typeface="+mn-lt"/>
                <a:hlinkClick r:id="rId4"/>
              </a:rPr>
              <a:t>https://www.flickr.com/photos/howestbe/albums</a:t>
            </a:r>
            <a:endParaRPr lang="nl-NL" sz="1000" dirty="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optimaliseren</a:t>
            </a:r>
            <a:endParaRPr lang="en-US" sz="1400" b="1" dirty="0">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dirty="0">
                <a:latin typeface="+mn-lt"/>
                <a:cs typeface="Arial" panose="020B0604020202020204" pitchFamily="34" charset="0"/>
              </a:rPr>
              <a:t>Afbeeldingen maken je PPT vaak heel groot, indien nodig kan je ze comprimeren door ze te selecteren naar </a:t>
            </a:r>
            <a:r>
              <a:rPr lang="nl-NL" sz="1000" b="1" dirty="0">
                <a:latin typeface="+mn-lt"/>
                <a:cs typeface="Arial" panose="020B0604020202020204" pitchFamily="34" charset="0"/>
              </a:rPr>
              <a:t>opmaak</a:t>
            </a:r>
            <a:r>
              <a:rPr lang="nl-NL" sz="1000" dirty="0">
                <a:latin typeface="+mn-lt"/>
                <a:cs typeface="Arial" panose="020B0604020202020204" pitchFamily="34" charset="0"/>
              </a:rPr>
              <a:t> te gaan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Daar kan je volgende optie vinden:</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Gebruik iconen /logo`s</a:t>
            </a:r>
            <a:endParaRPr lang="en-US" sz="1400" b="1" dirty="0">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dirty="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 </a:t>
            </a:r>
            <a:r>
              <a:rPr lang="nl-NL" sz="1000" b="1" dirty="0">
                <a:latin typeface="+mn-lt"/>
                <a:cs typeface="Arial" panose="020B0604020202020204" pitchFamily="34" charset="0"/>
              </a:rPr>
              <a:t>Sleep hiervoor aan de witte bolletjes op de hoeken maar hou SHIFT ingedrukt</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Aanpassen datum en voettekst</a:t>
            </a:r>
            <a:endParaRPr lang="en-US" sz="1400" b="1" dirty="0">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dirty="0">
                <a:latin typeface="+mn-lt"/>
                <a:cs typeface="Arial" panose="020B0604020202020204" pitchFamily="34" charset="0"/>
              </a:rPr>
              <a:t>Pas de voettekst niet rechtstreeks aan maar ga via invoegen en klik op:</a:t>
            </a: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r>
              <a:rPr lang="nl-NL" sz="1000" b="0" dirty="0">
                <a:latin typeface="+mn-lt"/>
                <a:cs typeface="Arial" panose="020B0604020202020204" pitchFamily="34" charset="0"/>
              </a:rPr>
              <a:t>Daar kan je deze aanpassen en toepassen op de slide of op alle slides.</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dirty="0">
                <a:latin typeface="+mn-lt"/>
                <a:cs typeface="Arial" panose="020B0604020202020204" pitchFamily="34" charset="0"/>
              </a:rPr>
              <a:t>Indien je per ongeluk elementen verschoven hebt in de </a:t>
            </a:r>
            <a:r>
              <a:rPr lang="nl-NL" sz="1000" dirty="0" err="1">
                <a:latin typeface="+mn-lt"/>
                <a:cs typeface="Arial" panose="020B0604020202020204" pitchFamily="34" charset="0"/>
              </a:rPr>
              <a:t>layout</a:t>
            </a:r>
            <a:r>
              <a:rPr lang="nl-NL" sz="1000" dirty="0">
                <a:latin typeface="+mn-lt"/>
                <a:cs typeface="Arial" panose="020B0604020202020204" pitchFamily="34" charset="0"/>
              </a:rPr>
              <a:t>, pas opnieuw de juiste template toe:</a:t>
            </a:r>
          </a:p>
          <a:p>
            <a:endParaRPr lang="nl-NL" sz="1000" b="1" dirty="0">
              <a:latin typeface="+mn-lt"/>
              <a:cs typeface="Arial" panose="020B0604020202020204" pitchFamily="34" charset="0"/>
            </a:endParaRPr>
          </a:p>
          <a:p>
            <a:r>
              <a:rPr lang="nl-NL" sz="1000" b="1" dirty="0">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Reset </a:t>
            </a:r>
            <a:r>
              <a:rPr lang="nl-NL" sz="1400" b="1" dirty="0" err="1">
                <a:solidFill>
                  <a:schemeClr val="tx2"/>
                </a:solidFill>
                <a:latin typeface="+mn-lt"/>
                <a:cs typeface="Arial" panose="020B0604020202020204" pitchFamily="34" charset="0"/>
              </a:rPr>
              <a:t>layout</a:t>
            </a:r>
            <a:endParaRPr lang="en-US" sz="1400" b="1" dirty="0">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dirty="0">
                <a:latin typeface="Arial Rounded MT Bold" panose="020F0704030504030204" pitchFamily="34" charset="0"/>
              </a:rPr>
              <a:t>Gebruik Howest template </a:t>
            </a:r>
            <a:r>
              <a:rPr lang="nl-NL" sz="1100" dirty="0">
                <a:latin typeface="Arial Rounded MT Bold" panose="020F0704030504030204" pitchFamily="34" charset="0"/>
              </a:rPr>
              <a:t>versie 1.0</a:t>
            </a:r>
            <a:endParaRPr lang="nl-BE" sz="1100" dirty="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Tekst niveaus</a:t>
            </a:r>
            <a:endParaRPr lang="en-US" sz="1400" b="1" dirty="0">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dirty="0"/>
              <a:t>Titelfont is </a:t>
            </a:r>
            <a:r>
              <a:rPr lang="nl-BE" sz="1000" dirty="0" err="1"/>
              <a:t>Arial</a:t>
            </a:r>
            <a:r>
              <a:rPr lang="nl-BE" sz="1000" dirty="0"/>
              <a:t> </a:t>
            </a:r>
            <a:r>
              <a:rPr lang="nl-BE" sz="1000" dirty="0" err="1"/>
              <a:t>Rounded</a:t>
            </a:r>
            <a:r>
              <a:rPr lang="nl-BE" sz="1000" dirty="0"/>
              <a:t> MT </a:t>
            </a:r>
            <a:r>
              <a:rPr lang="nl-BE" sz="1000" dirty="0" err="1"/>
              <a:t>Bold</a:t>
            </a:r>
            <a:endParaRPr lang="nl-BE" sz="1000" dirty="0"/>
          </a:p>
          <a:p>
            <a:r>
              <a:rPr lang="en-US" sz="1000" dirty="0" err="1"/>
              <a:t>Daarnaast</a:t>
            </a:r>
            <a:r>
              <a:rPr lang="en-US" sz="1000" dirty="0"/>
              <a:t> </a:t>
            </a:r>
            <a:r>
              <a:rPr lang="en-US" sz="1000" dirty="0" err="1"/>
              <a:t>voor</a:t>
            </a:r>
            <a:r>
              <a:rPr lang="en-US" sz="1000" dirty="0"/>
              <a:t> </a:t>
            </a:r>
            <a:r>
              <a:rPr lang="en-US" sz="1000" dirty="0" err="1"/>
              <a:t>tekst</a:t>
            </a:r>
            <a:r>
              <a:rPr lang="en-US" sz="1000" dirty="0"/>
              <a:t> Calibri </a:t>
            </a:r>
            <a:r>
              <a:rPr lang="en-US" sz="1000" dirty="0" err="1"/>
              <a:t>gebruiken</a:t>
            </a:r>
            <a:endParaRPr lang="en-US" sz="1000" dirty="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dirty="0">
                <a:solidFill>
                  <a:schemeClr val="tx2"/>
                </a:solidFill>
                <a:latin typeface="Arial" panose="020B0604020202020204" pitchFamily="34" charset="0"/>
                <a:cs typeface="Arial" panose="020B0604020202020204" pitchFamily="34" charset="0"/>
              </a:rPr>
              <a:t>Tekstgroottes</a:t>
            </a:r>
            <a:endParaRPr lang="en-US" sz="1000" b="1" dirty="0">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dirty="0">
                <a:latin typeface="+mj-lt"/>
                <a:cs typeface="Arial" panose="020B0604020202020204" pitchFamily="34" charset="0"/>
              </a:rPr>
              <a:t>Platte tekst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dirty="0" err="1">
                <a:latin typeface="+mj-lt"/>
                <a:cs typeface="Arial" panose="020B0604020202020204" pitchFamily="34" charset="0"/>
              </a:rPr>
              <a:t>Bullet</a:t>
            </a:r>
            <a:r>
              <a:rPr lang="nl-NL" sz="1000" dirty="0">
                <a:latin typeface="+mj-lt"/>
                <a:cs typeface="Arial" panose="020B0604020202020204" pitchFamily="34" charset="0"/>
              </a:rPr>
              <a: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dirty="0">
                <a:latin typeface="+mj-lt"/>
                <a:cs typeface="Arial" panose="020B0604020202020204" pitchFamily="34" charset="0"/>
              </a:rPr>
              <a:t>Sub </a:t>
            </a:r>
            <a:r>
              <a:rPr lang="nl-NL" sz="1000" dirty="0" err="1">
                <a:latin typeface="+mj-lt"/>
                <a:cs typeface="Arial" panose="020B0604020202020204" pitchFamily="34" charset="0"/>
              </a:rPr>
              <a:t>Bullet</a:t>
            </a:r>
            <a:r>
              <a:rPr lang="nl-NL" sz="1000" dirty="0">
                <a:latin typeface="+mj-lt"/>
                <a:cs typeface="Arial" panose="020B0604020202020204" pitchFamily="34" charset="0"/>
              </a:rPr>
              <a:t> (30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dirty="0">
                <a:solidFill>
                  <a:schemeClr val="tx2"/>
                </a:solidFill>
                <a:latin typeface="+mj-lt"/>
                <a:cs typeface="Arial" panose="020B0604020202020204" pitchFamily="34" charset="0"/>
              </a:rPr>
              <a:t>Kopje (24 </a:t>
            </a:r>
            <a:r>
              <a:rPr lang="nl-NL" sz="1000" b="1" dirty="0" err="1">
                <a:solidFill>
                  <a:schemeClr val="tx2"/>
                </a:solidFill>
                <a:latin typeface="+mj-lt"/>
                <a:cs typeface="Arial" panose="020B0604020202020204" pitchFamily="34" charset="0"/>
              </a:rPr>
              <a:t>pt</a:t>
            </a:r>
            <a:r>
              <a:rPr lang="nl-NL" sz="1000" b="1" dirty="0">
                <a:solidFill>
                  <a:schemeClr val="tx2"/>
                </a:solidFill>
                <a:latin typeface="+mj-lt"/>
                <a:cs typeface="Arial" panose="020B0604020202020204" pitchFamily="34" charset="0"/>
              </a:rPr>
              <a:t>)</a:t>
            </a:r>
            <a:endParaRPr lang="en-US" sz="1000" b="1" dirty="0">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dirty="0">
                <a:solidFill>
                  <a:schemeClr val="tx2"/>
                </a:solidFill>
                <a:latin typeface="+mj-lt"/>
                <a:cs typeface="Arial" panose="020B0604020202020204" pitchFamily="34" charset="0"/>
              </a:rPr>
              <a:t>Kopje (16 </a:t>
            </a:r>
            <a:r>
              <a:rPr lang="nl-NL" sz="1000" i="1" dirty="0" err="1">
                <a:solidFill>
                  <a:schemeClr val="tx2"/>
                </a:solidFill>
                <a:latin typeface="+mj-lt"/>
                <a:cs typeface="Arial" panose="020B0604020202020204" pitchFamily="34" charset="0"/>
              </a:rPr>
              <a:t>pt</a:t>
            </a:r>
            <a:r>
              <a:rPr lang="nl-NL" sz="1000" i="1" dirty="0">
                <a:solidFill>
                  <a:schemeClr val="tx2"/>
                </a:solidFill>
                <a:latin typeface="+mj-lt"/>
                <a:cs typeface="Arial" panose="020B0604020202020204" pitchFamily="34" charset="0"/>
              </a:rPr>
              <a:t>)</a:t>
            </a:r>
            <a:endParaRPr lang="en-US" sz="1000" i="1" dirty="0">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1</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2</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3</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4</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5</a:t>
              </a:r>
              <a:endParaRPr lang="en-US" sz="1200" b="1" dirty="0">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Kaart aanpassen</a:t>
            </a:r>
            <a:endParaRPr lang="en-US" sz="1400" b="1" dirty="0">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dirty="0">
                <a:latin typeface="+mn-lt"/>
                <a:cs typeface="Arial" panose="020B0604020202020204" pitchFamily="34" charset="0"/>
              </a:rPr>
              <a:t>Selecteer eerst de kaart en vervolgens het deel dat je wenst te kleuren. Klik naast de kaart om deze weer te verlaten.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Copier de </a:t>
            </a:r>
            <a:r>
              <a:rPr lang="nl-NL" sz="1000" dirty="0" err="1">
                <a:latin typeface="+mn-lt"/>
                <a:cs typeface="Arial" panose="020B0604020202020204" pitchFamily="34" charset="0"/>
              </a:rPr>
              <a:t>pushpin</a:t>
            </a:r>
            <a:r>
              <a:rPr lang="nl-NL" sz="1000" dirty="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Grafieken aanpassen</a:t>
            </a:r>
            <a:endParaRPr lang="en-US" sz="1400" b="1" dirty="0">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dirty="0">
                <a:latin typeface="+mn-lt"/>
                <a:cs typeface="Arial" panose="020B0604020202020204" pitchFamily="34" charset="0"/>
              </a:rPr>
              <a:t>Klik rechts op de grafiek en kies voor:</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Vragen of hulp</a:t>
            </a:r>
            <a:endParaRPr lang="en-US" sz="1400" b="1" dirty="0">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dirty="0">
                <a:latin typeface="+mn-lt"/>
                <a:cs typeface="Arial" panose="020B0604020202020204" pitchFamily="34" charset="0"/>
              </a:rPr>
              <a:t>Contacteer de dienst communicatie of </a:t>
            </a:r>
            <a:r>
              <a:rPr lang="nl-NL" sz="1000" dirty="0">
                <a:latin typeface="+mn-lt"/>
                <a:cs typeface="Arial" panose="020B0604020202020204" pitchFamily="34" charset="0"/>
                <a:hlinkClick r:id="rId8"/>
              </a:rPr>
              <a:t>regis.le.roy@howest.be</a:t>
            </a:r>
            <a:r>
              <a:rPr lang="nl-NL" sz="1000" dirty="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dirty="0" err="1">
                <a:solidFill>
                  <a:schemeClr val="tx2"/>
                </a:solidFill>
                <a:latin typeface="+mn-lt"/>
                <a:cs typeface="Arial" panose="020B0604020202020204" pitchFamily="34" charset="0"/>
              </a:rPr>
              <a:t>SmartArt</a:t>
            </a:r>
            <a:r>
              <a:rPr lang="nl-NL" sz="1400" b="1" dirty="0">
                <a:solidFill>
                  <a:schemeClr val="tx2"/>
                </a:solidFill>
                <a:latin typeface="+mn-lt"/>
                <a:cs typeface="Arial" panose="020B0604020202020204" pitchFamily="34" charset="0"/>
              </a:rPr>
              <a:t> aanpassen</a:t>
            </a:r>
            <a:endParaRPr lang="en-US" sz="1400" b="1" dirty="0">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dirty="0">
                <a:latin typeface="+mn-lt"/>
                <a:cs typeface="Arial" panose="020B0604020202020204" pitchFamily="34" charset="0"/>
              </a:rPr>
              <a:t>Copier de </a:t>
            </a:r>
            <a:r>
              <a:rPr lang="nl-NL" sz="1000" dirty="0" err="1">
                <a:latin typeface="+mn-lt"/>
                <a:cs typeface="Arial" panose="020B0604020202020204" pitchFamily="34" charset="0"/>
              </a:rPr>
              <a:t>smartart</a:t>
            </a:r>
            <a:r>
              <a:rPr lang="nl-NL" sz="1000" dirty="0">
                <a:latin typeface="+mn-lt"/>
                <a:cs typeface="Arial" panose="020B0604020202020204" pitchFamily="34" charset="0"/>
              </a:rPr>
              <a:t> naar de template je slide.</a:t>
            </a:r>
          </a:p>
          <a:p>
            <a:endParaRPr lang="nl-NL" sz="1000" dirty="0">
              <a:latin typeface="+mn-lt"/>
              <a:cs typeface="Arial" panose="020B0604020202020204" pitchFamily="34" charset="0"/>
            </a:endParaRPr>
          </a:p>
          <a:p>
            <a:r>
              <a:rPr lang="nl-NL" sz="1000" dirty="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dirty="0">
                <a:latin typeface="+mn-lt"/>
                <a:cs typeface="Arial" panose="020B0604020202020204" pitchFamily="34" charset="0"/>
              </a:rPr>
              <a:t>Gelieve steeds de laatste versie af te halen van dit bestand! Via het intranet op </a:t>
            </a:r>
          </a:p>
          <a:p>
            <a:r>
              <a:rPr lang="nl-BE" sz="1000" dirty="0">
                <a:latin typeface="+mn-lt"/>
                <a:cs typeface="Arial" panose="020B0604020202020204" pitchFamily="34" charset="0"/>
                <a:hlinkClick r:id="rId9"/>
              </a:rPr>
              <a:t>https://start.howest.be/StrategieCommunicatie/Communicatie</a:t>
            </a:r>
            <a:endParaRPr lang="nl-BE" sz="1000" dirty="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Over deze template</a:t>
            </a:r>
            <a:endParaRPr lang="en-US" sz="1400" b="1" dirty="0">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Kleuren</a:t>
            </a:r>
            <a:endParaRPr lang="en-US" sz="1400" b="1" dirty="0">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dirty="0"/>
                <a:t>H</a:t>
              </a:r>
              <a:r>
                <a:rPr lang="nl-BE" sz="1000" dirty="0" err="1"/>
                <a:t>oofdkleur</a:t>
              </a:r>
              <a:endParaRPr lang="nl-BE" sz="1000" dirty="0"/>
            </a:p>
            <a:p>
              <a:pPr marL="0" indent="0" algn="l">
                <a:buFontTx/>
                <a:buNone/>
              </a:pPr>
              <a:r>
                <a:rPr lang="nl-BE" sz="1000" dirty="0"/>
                <a:t>Blauw (RGB: 68,200,245)</a:t>
              </a:r>
            </a:p>
            <a:p>
              <a:pPr marL="0" indent="0">
                <a:buFontTx/>
                <a:buNone/>
              </a:pPr>
              <a:r>
                <a:rPr lang="en-US" sz="1000" dirty="0"/>
                <a:t>1</a:t>
              </a:r>
              <a:r>
                <a:rPr lang="en-US" sz="1000" baseline="30000" dirty="0"/>
                <a:t>ste </a:t>
              </a:r>
              <a:r>
                <a:rPr lang="nl-BE" sz="1000" dirty="0"/>
                <a:t> Tekstkleur </a:t>
              </a:r>
            </a:p>
            <a:p>
              <a:pPr marL="0" indent="0">
                <a:buFontTx/>
                <a:buNone/>
              </a:pPr>
              <a:r>
                <a:rPr lang="nl-BE" sz="1000" dirty="0"/>
                <a:t>Wit (RGB:255,255,255)</a:t>
              </a:r>
            </a:p>
            <a:p>
              <a:pPr marL="0" indent="0">
                <a:buFontTx/>
                <a:buNone/>
              </a:pPr>
              <a:r>
                <a:rPr lang="en-US" sz="1000" dirty="0"/>
                <a:t>2</a:t>
              </a:r>
              <a:r>
                <a:rPr lang="en-US" sz="1000" baseline="30000" dirty="0"/>
                <a:t>de</a:t>
              </a:r>
              <a:r>
                <a:rPr lang="en-US" sz="1000" dirty="0"/>
                <a:t>   </a:t>
              </a:r>
              <a:r>
                <a:rPr lang="en-US" sz="1000" dirty="0" err="1"/>
                <a:t>Tekstkleur</a:t>
              </a:r>
              <a:endParaRPr lang="en-US" sz="1000" dirty="0"/>
            </a:p>
            <a:p>
              <a:pPr marL="0" indent="0">
                <a:buFontTx/>
                <a:buNone/>
              </a:pPr>
              <a:r>
                <a:rPr lang="en-US" sz="1000" dirty="0"/>
                <a:t>Z</a:t>
              </a:r>
              <a:r>
                <a:rPr lang="nl-BE" sz="1000" dirty="0"/>
                <a:t>wart (RGB:0,0,0)</a:t>
              </a:r>
            </a:p>
            <a:p>
              <a:pPr marL="0" indent="0">
                <a:buFontTx/>
                <a:buNone/>
              </a:pPr>
              <a:r>
                <a:rPr lang="en-US" sz="1000" dirty="0"/>
                <a:t>Extra: </a:t>
              </a:r>
            </a:p>
            <a:p>
              <a:pPr marL="0" indent="0">
                <a:buFontTx/>
                <a:buNone/>
              </a:pPr>
              <a:r>
                <a:rPr lang="en-US" sz="1000" dirty="0"/>
                <a:t>Magenta</a:t>
              </a:r>
              <a:r>
                <a:rPr lang="nl-BE" sz="1000" dirty="0"/>
                <a:t> (RGB: 236,0,140)</a:t>
              </a:r>
            </a:p>
            <a:p>
              <a:pPr marL="0" indent="0">
                <a:buFontTx/>
                <a:buNone/>
              </a:pPr>
              <a:r>
                <a:rPr lang="nl-BE" sz="1000" dirty="0"/>
                <a:t>Extra:</a:t>
              </a:r>
            </a:p>
            <a:p>
              <a:pPr marL="0" indent="0">
                <a:buFontTx/>
                <a:buNone/>
              </a:pPr>
              <a:r>
                <a:rPr lang="nl-BE" sz="1000" dirty="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Hulplijnen tonen aanpassen</a:t>
            </a:r>
            <a:endParaRPr lang="en-US" sz="1400" b="1" dirty="0">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dirty="0">
                <a:latin typeface="+mn-lt"/>
                <a:cs typeface="Arial" panose="020B0604020202020204" pitchFamily="34" charset="0"/>
              </a:rPr>
              <a:t>In elke slide </a:t>
            </a:r>
            <a:r>
              <a:rPr lang="nl-NL" sz="1000" dirty="0" err="1">
                <a:latin typeface="+mn-lt"/>
                <a:cs typeface="Arial" panose="020B0604020202020204" pitchFamily="34" charset="0"/>
              </a:rPr>
              <a:t>layout</a:t>
            </a:r>
            <a:r>
              <a:rPr lang="nl-NL" sz="1000" dirty="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Tabellen aanpassen</a:t>
            </a:r>
            <a:endParaRPr lang="en-US" sz="1400" b="1" dirty="0">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dirty="0">
                <a:latin typeface="+mn-lt"/>
                <a:cs typeface="Arial" panose="020B0604020202020204" pitchFamily="34" charset="0"/>
              </a:rPr>
              <a:t>Tabellen werkt niet altijd even vlot in PowerPoint. </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dirty="0">
              <a:latin typeface="+mn-lt"/>
              <a:cs typeface="Arial" panose="020B0604020202020204" pitchFamily="34" charset="0"/>
            </a:endParaRPr>
          </a:p>
          <a:p>
            <a:r>
              <a:rPr lang="nl-NL" sz="1000" dirty="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115" name="Afbeelding 114">
            <a:extLst>
              <a:ext uri="{FF2B5EF4-FFF2-40B4-BE49-F238E27FC236}">
                <a16:creationId xmlns:a16="http://schemas.microsoft.com/office/drawing/2014/main" id="{5574E764-4DF0-401B-8634-39C5C89BB7CE}"/>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83724444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5149215" y="3398303"/>
            <a:ext cx="12376786" cy="1964494"/>
          </a:xfrm>
        </p:spPr>
        <p:txBody>
          <a:bodyPr wrap="none" lIns="0" tIns="0" rIns="0" bIns="0" anchor="b">
            <a:noAutofit/>
          </a:bodyPr>
          <a:lstStyle>
            <a:lvl1pPr algn="l">
              <a:lnSpc>
                <a:spcPct val="64000"/>
              </a:lnSpc>
              <a:defRPr sz="5400">
                <a:solidFill>
                  <a:schemeClr val="bg1"/>
                </a:solidFill>
                <a:latin typeface="Arial Rounded MT Bold" panose="020F0704030504030204" pitchFamily="34" charset="0"/>
              </a:defRPr>
            </a:lvl1pPr>
          </a:lstStyle>
          <a:p>
            <a:r>
              <a:rPr lang="nl-BE" noProof="0"/>
              <a:t>Klik om Titel te bewerken</a:t>
            </a:r>
          </a:p>
        </p:txBody>
      </p:sp>
      <p:sp>
        <p:nvSpPr>
          <p:cNvPr id="3" name="Subtitle 2"/>
          <p:cNvSpPr>
            <a:spLocks noGrp="1"/>
          </p:cNvSpPr>
          <p:nvPr>
            <p:ph type="subTitle" idx="1" hasCustomPrompt="1"/>
          </p:nvPr>
        </p:nvSpPr>
        <p:spPr>
          <a:xfrm>
            <a:off x="5177790" y="5833530"/>
            <a:ext cx="12376786" cy="2719455"/>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Klikken om de ondertitelstijl </a:t>
            </a:r>
          </a:p>
          <a:p>
            <a:r>
              <a:rPr lang="nl-BE" noProof="0"/>
              <a:t>van het model </a:t>
            </a:r>
          </a:p>
          <a:p>
            <a:r>
              <a:rPr lang="nl-BE" noProof="0"/>
              <a:t>te bewerken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Tussentitel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852464918"/>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78514"/>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nl-BE" noProof="0"/>
            </a:br>
            <a:br>
              <a:rPr lang="nl-BE" noProof="0"/>
            </a:br>
            <a:r>
              <a:rPr lang="nl-BE" noProof="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350" y="365592"/>
            <a:ext cx="7567613" cy="3878402"/>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40040869"/>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2" name="Title"/>
          <p:cNvSpPr>
            <a:spLocks noGrp="1"/>
          </p:cNvSpPr>
          <p:nvPr>
            <p:ph type="ctrTitle" hasCustomPrompt="1"/>
          </p:nvPr>
        </p:nvSpPr>
        <p:spPr>
          <a:xfrm>
            <a:off x="1965278" y="3562066"/>
            <a:ext cx="15589298" cy="3192729"/>
          </a:xfrm>
        </p:spPr>
        <p:txBody>
          <a:bodyPr wrap="none" lIns="0" tIns="0" rIns="0" bIns="0" anchor="b">
            <a:noAutofit/>
          </a:bodyPr>
          <a:lstStyle>
            <a:lvl1pPr algn="r">
              <a:lnSpc>
                <a:spcPct val="100000"/>
              </a:lnSpc>
              <a:defRPr sz="4800">
                <a:solidFill>
                  <a:schemeClr val="bg1"/>
                </a:solidFill>
                <a:latin typeface="Arial Rounded MT Bold" panose="020F0704030504030204" pitchFamily="34" charset="0"/>
              </a:defRPr>
            </a:lvl1pPr>
          </a:lstStyle>
          <a:p>
            <a:r>
              <a:rPr lang="nl-BE" noProof="0"/>
              <a:t>“Klik om quote </a:t>
            </a:r>
            <a:br>
              <a:rPr lang="nl-BE" noProof="0"/>
            </a:br>
            <a:r>
              <a:rPr lang="nl-BE" noProof="0"/>
              <a:t>in te Voegen”</a:t>
            </a:r>
          </a:p>
        </p:txBody>
      </p:sp>
      <p:sp>
        <p:nvSpPr>
          <p:cNvPr id="3" name="Subtitle 2"/>
          <p:cNvSpPr>
            <a:spLocks noGrp="1"/>
          </p:cNvSpPr>
          <p:nvPr>
            <p:ph type="subTitle" idx="1" hasCustomPrompt="1"/>
          </p:nvPr>
        </p:nvSpPr>
        <p:spPr>
          <a:xfrm>
            <a:off x="5177790" y="7161170"/>
            <a:ext cx="12376786" cy="2719455"/>
          </a:xfrm>
        </p:spPr>
        <p:txBody>
          <a:bodyPr lIns="0" tIns="0" rIns="0" bIns="0"/>
          <a:lstStyle>
            <a:lvl1pPr marL="0" indent="0" algn="r">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 om de Naam en Voornaam in te voegen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Quote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135915536"/>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Inhoud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230274321"/>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4E33BA09-67C0-408C-8B50-3F1EBDFBB6AD}"/>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228369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endParaRPr lang="nl-BE" dirty="0"/>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 </a:t>
            </a:r>
            <a:r>
              <a:rPr lang="nl-NL" sz="2000" b="1" dirty="0" err="1">
                <a:solidFill>
                  <a:schemeClr val="tx1"/>
                </a:solidFill>
                <a:latin typeface="+mn-lt"/>
                <a:cs typeface="Arial" panose="020B0604020202020204" pitchFamily="34" charset="0"/>
              </a:rPr>
              <a:t>floating</a:t>
            </a:r>
            <a:r>
              <a:rPr lang="nl-NL" sz="2000" b="1" dirty="0">
                <a:solidFill>
                  <a:schemeClr val="tx1"/>
                </a:solidFill>
                <a:latin typeface="+mn-lt"/>
                <a:cs typeface="Arial" panose="020B0604020202020204" pitchFamily="34" charset="0"/>
              </a:rPr>
              <a:t> titel slide</a:t>
            </a:r>
            <a:endParaRPr lang="en-US" sz="2000" b="1" dirty="0">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dirty="0">
                <a:latin typeface="+mn-lt"/>
                <a:cs typeface="Arial" panose="020B0604020202020204" pitchFamily="34" charset="0"/>
              </a:rPr>
              <a:t>Verplaats na het invoegen van de foto deze weer naar de achtergrond zodat de titel terug vooraan kom te staan. </a:t>
            </a:r>
            <a:r>
              <a:rPr lang="nl-NL" sz="1000" b="1" dirty="0">
                <a:latin typeface="+mn-lt"/>
                <a:cs typeface="Arial" panose="020B0604020202020204" pitchFamily="34" charset="0"/>
              </a:rPr>
              <a:t>(rechtsklikken&gt; naar achtergrond&gt; naar achtergrond)</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de tekst niet genoeg zichtbaar is over de foto, verander de kleur van zwart naar wit.</a:t>
            </a:r>
          </a:p>
        </p:txBody>
      </p:sp>
      <p:sp>
        <p:nvSpPr>
          <p:cNvPr id="17" name="Slide Number Placeholder 5">
            <a:extLst>
              <a:ext uri="{FF2B5EF4-FFF2-40B4-BE49-F238E27FC236}">
                <a16:creationId xmlns:a16="http://schemas.microsoft.com/office/drawing/2014/main" id="{535CD291-C318-4F7C-BE2D-0968FAAC202A}"/>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918996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noProof="0" smtClean="0"/>
              <a:t>24/11/2021</a:t>
            </a:fld>
            <a:endParaRPr lang="nl-BE" noProof="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noProof="0"/>
              <a:t>Voettekst</a:t>
            </a:r>
          </a:p>
        </p:txBody>
      </p:sp>
      <p:sp>
        <p:nvSpPr>
          <p:cNvPr id="6" name="Slide Number Placeholder 5"/>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noProof="0" smtClean="0"/>
              <a:pPr/>
              <a:t>‹#›</a:t>
            </a:fld>
            <a:endParaRPr lang="nl-BE" noProof="0"/>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0151778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754E2B3E-4C74-4A6A-953D-C55A6E902B8C}"/>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709396467"/>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1057275" y="1679575"/>
            <a:ext cx="16575088" cy="6780213"/>
          </a:xfrm>
        </p:spPr>
        <p:txBody>
          <a:bodyPr>
            <a:normAutofit/>
          </a:bodyPr>
          <a:lstStyle>
            <a:lvl1pPr marL="0" indent="0" algn="ctr">
              <a:buNone/>
              <a:defRPr/>
            </a:lvl1pPr>
          </a:lstStyle>
          <a:p>
            <a:endParaRPr lang="nl-BE" noProof="0"/>
          </a:p>
        </p:txBody>
      </p:sp>
      <p:sp>
        <p:nvSpPr>
          <p:cNvPr id="16" name="TextBox 4">
            <a:extLst>
              <a:ext uri="{FF2B5EF4-FFF2-40B4-BE49-F238E27FC236}">
                <a16:creationId xmlns:a16="http://schemas.microsoft.com/office/drawing/2014/main" id="{8C7A8C97-A0A2-4491-BA0D-727C7CE0B7F3}"/>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Tabel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E298B6C7-E64D-451B-B8F5-BDD2AEEBAC0A}"/>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489056685"/>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Lege slide</a:t>
            </a:r>
            <a:endParaRPr lang="en-US" sz="2000" b="1" dirty="0">
              <a:solidFill>
                <a:schemeClr val="tx1"/>
              </a:solidFill>
              <a:latin typeface="+mn-lt"/>
              <a:cs typeface="Arial" panose="020B0604020202020204" pitchFamily="34" charset="0"/>
            </a:endParaRPr>
          </a:p>
        </p:txBody>
      </p:sp>
      <p:sp>
        <p:nvSpPr>
          <p:cNvPr id="10" name="Slide Number Placeholder 5">
            <a:extLst>
              <a:ext uri="{FF2B5EF4-FFF2-40B4-BE49-F238E27FC236}">
                <a16:creationId xmlns:a16="http://schemas.microsoft.com/office/drawing/2014/main" id="{E933CE10-84EB-48D5-9DBB-6D5D909491D9}"/>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363498780"/>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Leeg zonder titel slide</a:t>
            </a:r>
            <a:endParaRPr lang="en-US" sz="2000" b="1" dirty="0">
              <a:solidFill>
                <a:schemeClr val="tx1"/>
              </a:solidFill>
              <a:latin typeface="+mn-lt"/>
              <a:cs typeface="Arial" panose="020B0604020202020204" pitchFamily="34" charset="0"/>
            </a:endParaRPr>
          </a:p>
        </p:txBody>
      </p:sp>
      <p:sp>
        <p:nvSpPr>
          <p:cNvPr id="8" name="Slide Number Placeholder 5">
            <a:extLst>
              <a:ext uri="{FF2B5EF4-FFF2-40B4-BE49-F238E27FC236}">
                <a16:creationId xmlns:a16="http://schemas.microsoft.com/office/drawing/2014/main" id="{A7541285-D923-49F0-9255-B49296C75D20}"/>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817097596"/>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1/2 Tekst en 1/2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E4EA7E3C-8D96-4688-A34D-5E20B15746F3}"/>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035366188"/>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2/3 Tekst en 1/3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9B0C9453-241A-4033-BF7E-328616827151}"/>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677616355"/>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749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E2274F51-95F7-4E5E-815B-1F996E645FE7}"/>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Afbeelding en afbeelding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2D7ADE46-BC5E-4CF0-A652-DEEBD380AB61}"/>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845866888"/>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36720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36720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92B1CA4A-0389-4751-BD3D-D8526698D99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2 x 2 afbeeldingen slide</a:t>
            </a:r>
            <a:endParaRPr lang="en-US" sz="2000" b="1" dirty="0">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1040400" y="5473192"/>
            <a:ext cx="8217535" cy="3672000"/>
          </a:xfrm>
        </p:spPr>
        <p:txBody>
          <a:bodyPr tIns="1440000">
            <a:normAutofit/>
          </a:bodyPr>
          <a:lstStyle>
            <a:lvl1pPr marL="0" indent="0" algn="ctr">
              <a:buNone/>
              <a:defRPr sz="1600"/>
            </a:lvl1pPr>
          </a:lstStyle>
          <a:p>
            <a:endParaRPr lang="nl-BE" dirty="0"/>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9396000" y="5473192"/>
            <a:ext cx="8217535" cy="3672000"/>
          </a:xfrm>
        </p:spPr>
        <p:txBody>
          <a:bodyPr tIns="1440000">
            <a:normAutofit/>
          </a:bodyPr>
          <a:lstStyle>
            <a:lvl1pPr marL="0" indent="0" algn="ctr">
              <a:buNone/>
              <a:defRPr sz="1600"/>
            </a:lvl1pPr>
          </a:lstStyle>
          <a:p>
            <a:endParaRPr lang="nl-BE" dirty="0"/>
          </a:p>
        </p:txBody>
      </p:sp>
      <p:sp>
        <p:nvSpPr>
          <p:cNvPr id="13" name="Slide Number Placeholder 5">
            <a:extLst>
              <a:ext uri="{FF2B5EF4-FFF2-40B4-BE49-F238E27FC236}">
                <a16:creationId xmlns:a16="http://schemas.microsoft.com/office/drawing/2014/main" id="{11AD4B49-588B-4FA0-AB7E-1A35BB2C644B}"/>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605891243"/>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749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009A3169-8C0D-4A2D-9C66-BE525BCD338D}"/>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3 x Afbeelding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A7D7A479-4D38-43A0-BAB1-00DE90D031CD}"/>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591389218"/>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4048125" cy="749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NL"/>
              <a:t>Titel</a:t>
            </a:r>
            <a:endParaRPr lang="en-US" dirty="0"/>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4048125" cy="7498800"/>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0"/>
            <a:ext cx="4048125" cy="7498800"/>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0"/>
            <a:ext cx="404812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BB27EBDF-C895-4A3E-8D3F-1D5142CF7789}"/>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4 x Afbeelding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D71E88DA-619D-423F-AE47-6EC96B62FB4C}"/>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28092799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endParaRPr lang="nl-BE" dirty="0"/>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noProof="0" smtClean="0"/>
              <a:t>24/11/2021</a:t>
            </a:fld>
            <a:endParaRPr lang="nl-BE" noProof="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noProof="0"/>
              <a:t>Voettekst</a:t>
            </a:r>
          </a:p>
        </p:txBody>
      </p:sp>
      <p:sp>
        <p:nvSpPr>
          <p:cNvPr id="6" name="Slide Number Placeholder 5"/>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 </a:t>
            </a:r>
            <a:r>
              <a:rPr lang="nl-NL" sz="2000" b="1" dirty="0" err="1">
                <a:solidFill>
                  <a:schemeClr val="tx1"/>
                </a:solidFill>
                <a:latin typeface="+mn-lt"/>
                <a:cs typeface="Arial" panose="020B0604020202020204" pitchFamily="34" charset="0"/>
              </a:rPr>
              <a:t>floating</a:t>
            </a:r>
            <a:r>
              <a:rPr lang="nl-NL" sz="2000" b="1" dirty="0">
                <a:solidFill>
                  <a:schemeClr val="tx1"/>
                </a:solidFill>
                <a:latin typeface="+mn-lt"/>
                <a:cs typeface="Arial" panose="020B0604020202020204" pitchFamily="34" charset="0"/>
              </a:rPr>
              <a:t> titel slide</a:t>
            </a:r>
            <a:endParaRPr lang="en-US" sz="2000" b="1" dirty="0">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dirty="0">
                <a:latin typeface="+mn-lt"/>
                <a:cs typeface="Arial" panose="020B0604020202020204" pitchFamily="34" charset="0"/>
              </a:rPr>
              <a:t>Verplaats na het invoegen van de foto deze weer naar de achtergrond zodat de titel terug vooraan kom te staan. </a:t>
            </a:r>
            <a:r>
              <a:rPr lang="nl-NL" sz="1000" b="1" dirty="0">
                <a:latin typeface="+mn-lt"/>
                <a:cs typeface="Arial" panose="020B0604020202020204" pitchFamily="34" charset="0"/>
              </a:rPr>
              <a:t>(rechtsklikken&gt; naar achtergrond&gt; naar achtergrond)</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de tekst niet genoeg zichtbaar is over de foto, verander de kleur van zwart naar wit.</a:t>
            </a:r>
          </a:p>
        </p:txBody>
      </p:sp>
    </p:spTree>
    <p:extLst>
      <p:ext uri="{BB962C8B-B14F-4D97-AF65-F5344CB8AC3E}">
        <p14:creationId xmlns:p14="http://schemas.microsoft.com/office/powerpoint/2010/main" val="161375227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263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263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2638800"/>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1050130" y="4263948"/>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66095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121787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xtBox 4">
            <a:extLst>
              <a:ext uri="{FF2B5EF4-FFF2-40B4-BE49-F238E27FC236}">
                <a16:creationId xmlns:a16="http://schemas.microsoft.com/office/drawing/2014/main" id="{88A38384-9998-4BC5-BA90-E15895259F2B}"/>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3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15" name="Slide Number Placeholder 5">
            <a:extLst>
              <a:ext uri="{FF2B5EF4-FFF2-40B4-BE49-F238E27FC236}">
                <a16:creationId xmlns:a16="http://schemas.microsoft.com/office/drawing/2014/main" id="{373E7580-50F0-4BA7-B9B0-F25DEFBE5C93}"/>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258748530"/>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1"/>
            <a:ext cx="4048125" cy="2638425"/>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1"/>
            <a:ext cx="4048125" cy="2638425"/>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1"/>
            <a:ext cx="4048125" cy="2638425"/>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1"/>
            <a:ext cx="4048125" cy="2638425"/>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5" name="TextBox 4">
            <a:extLst>
              <a:ext uri="{FF2B5EF4-FFF2-40B4-BE49-F238E27FC236}">
                <a16:creationId xmlns:a16="http://schemas.microsoft.com/office/drawing/2014/main" id="{59DAB652-AFD5-4D77-ACBB-A5CC3110B33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26" name="Slide Number Placeholder 5">
            <a:extLst>
              <a:ext uri="{FF2B5EF4-FFF2-40B4-BE49-F238E27FC236}">
                <a16:creationId xmlns:a16="http://schemas.microsoft.com/office/drawing/2014/main" id="{B322D117-B4F5-4509-AFFC-9390DA3CF0C5}"/>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888011576"/>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13570981" y="1648801"/>
            <a:ext cx="4048125" cy="2638424"/>
          </a:xfrm>
        </p:spPr>
        <p:txBody>
          <a:bodyPr>
            <a:normAutofit/>
          </a:bodyPr>
          <a:lstStyle>
            <a:lvl1pPr marL="0" indent="0" algn="ctr">
              <a:buNone/>
              <a:defRPr sz="1600"/>
            </a:lvl1pPr>
          </a:lstStyle>
          <a:p>
            <a:endParaRPr lang="nl-BE" dirty="0"/>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1057276" y="1648800"/>
            <a:ext cx="4048125" cy="2638424"/>
          </a:xfrm>
        </p:spPr>
        <p:txBody>
          <a:bodyPr>
            <a:normAutofit/>
          </a:bodyPr>
          <a:lstStyle>
            <a:lvl1pPr marL="0" indent="0" algn="ctr">
              <a:buNone/>
              <a:defRPr sz="1600"/>
            </a:lvl1pPr>
          </a:lstStyle>
          <a:p>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5228511" y="1648800"/>
            <a:ext cx="4048125" cy="2638424"/>
          </a:xfrm>
        </p:spPr>
        <p:txBody>
          <a:bodyPr>
            <a:normAutofit/>
          </a:bodyPr>
          <a:lstStyle>
            <a:lvl1pPr marL="0" indent="0" algn="ctr">
              <a:buNone/>
              <a:defRPr sz="1600"/>
            </a:lvl1pPr>
          </a:lstStyle>
          <a:p>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9399746" y="1648800"/>
            <a:ext cx="4048125" cy="2638424"/>
          </a:xfrm>
        </p:spPr>
        <p:txBody>
          <a:bodyPr>
            <a:normAutofit/>
          </a:bodyPr>
          <a:lstStyle>
            <a:lvl1pPr marL="0" indent="0" algn="ctr">
              <a:buNone/>
              <a:defRPr sz="1600"/>
            </a:lvl1pPr>
          </a:lstStyle>
          <a:p>
            <a:endParaRPr lang="nl-BE"/>
          </a:p>
        </p:txBody>
      </p:sp>
      <p:sp>
        <p:nvSpPr>
          <p:cNvPr id="20" name="TextBox 4">
            <a:extLst>
              <a:ext uri="{FF2B5EF4-FFF2-40B4-BE49-F238E27FC236}">
                <a16:creationId xmlns:a16="http://schemas.microsoft.com/office/drawing/2014/main" id="{DB6ED84B-8E7F-4228-B427-1EDE681C5A63}"/>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Grafiek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28" name="Slide Number Placeholder 5">
            <a:extLst>
              <a:ext uri="{FF2B5EF4-FFF2-40B4-BE49-F238E27FC236}">
                <a16:creationId xmlns:a16="http://schemas.microsoft.com/office/drawing/2014/main" id="{C4CEE009-8E85-4C17-8940-2ECFA7416A87}"/>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3298399701"/>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0"/>
            <a:ext cx="5451029"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6604059" y="1648798"/>
            <a:ext cx="11007666" cy="7498800"/>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A500405E-274E-4C95-9B93-F6B1F82EF01B}"/>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1/3 Tekst en 2/3 grafiek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0B746D04-F8B5-4633-8AF7-A2B6C0815590}"/>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145390681"/>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1052513" y="1648799"/>
            <a:ext cx="16559212" cy="7475533"/>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C2C04373-6D00-42D5-86E3-4AF79B52EF61}"/>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Grafiek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BB1B3D76-87F5-4241-8BC7-B14883BF9BD9}"/>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29027203"/>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0800" y="2354401"/>
            <a:ext cx="8317894"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xtBox 4">
            <a:extLst>
              <a:ext uri="{FF2B5EF4-FFF2-40B4-BE49-F238E27FC236}">
                <a16:creationId xmlns:a16="http://schemas.microsoft.com/office/drawing/2014/main" id="{B76F8740-BA9B-4238-9C9D-5EB368209556}"/>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1/2 Tekst en 1/2 tekst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7FE107D6-62B0-4C84-B71F-6083B8886F21}"/>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766994925"/>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60672"/>
            <a:ext cx="8217535"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1925" y="2372571"/>
            <a:ext cx="8317894"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1051200" y="1681200"/>
            <a:ext cx="8217535"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9280800" y="1681200"/>
            <a:ext cx="8317894"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3" name="TextBox 4">
            <a:extLst>
              <a:ext uri="{FF2B5EF4-FFF2-40B4-BE49-F238E27FC236}">
                <a16:creationId xmlns:a16="http://schemas.microsoft.com/office/drawing/2014/main" id="{B415E543-5122-4ED4-A8AA-647C117F182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C622672D-881A-46AD-85C1-7DDEFA005E4F}"/>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375719772"/>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4695826"/>
          </a:xfrm>
        </p:spPr>
        <p:txBody>
          <a:bodyPr tIns="1440000">
            <a:normAutofit/>
          </a:bodyPr>
          <a:lstStyle>
            <a:lvl1pPr marL="0" indent="0" algn="ctr">
              <a:buNone/>
              <a:defRPr sz="1600"/>
            </a:lvl1pPr>
          </a:lstStyle>
          <a:p>
            <a:endParaRPr lang="nl-BE" dirty="0"/>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9394189" y="6516687"/>
            <a:ext cx="4045743" cy="2628899"/>
          </a:xfrm>
        </p:spPr>
        <p:txBody>
          <a:bodyPr>
            <a:normAutofit/>
          </a:bodyPr>
          <a:lstStyle>
            <a:lvl1pPr marL="0" indent="0">
              <a:buNone/>
              <a:defRPr sz="1600"/>
            </a:lvl1pPr>
          </a:lstStyle>
          <a:p>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13565982" y="6516688"/>
            <a:ext cx="4045743" cy="2628899"/>
          </a:xfrm>
        </p:spPr>
        <p:txBody>
          <a:bodyPr>
            <a:normAutofit/>
          </a:bodyPr>
          <a:lstStyle>
            <a:lvl1pPr marL="0" indent="0">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1200" y="2354401"/>
            <a:ext cx="8217535" cy="612178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9" name="TextBox 4">
            <a:extLst>
              <a:ext uri="{FF2B5EF4-FFF2-40B4-BE49-F238E27FC236}">
                <a16:creationId xmlns:a16="http://schemas.microsoft.com/office/drawing/2014/main" id="{2CD7B7E4-430F-492F-AE79-EDAE65BABEA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en 3 afbeelding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D298E6EB-9C9F-42C7-9A88-763E9F891878}"/>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641883746"/>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762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7028344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24/11/2021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1057275" y="1679575"/>
            <a:ext cx="16575088" cy="6780213"/>
          </a:xfrm>
        </p:spPr>
        <p:txBody>
          <a:bodyPr>
            <a:normAutofit/>
          </a:bodyPr>
          <a:lstStyle>
            <a:lvl1pPr marL="0" indent="0" algn="ctr">
              <a:buNone/>
              <a:defRPr/>
            </a:lvl1pPr>
          </a:lstStyle>
          <a:p>
            <a:endParaRPr lang="nl-BE" noProof="0"/>
          </a:p>
        </p:txBody>
      </p:sp>
      <p:sp>
        <p:nvSpPr>
          <p:cNvPr id="16" name="TextBox 4">
            <a:extLst>
              <a:ext uri="{FF2B5EF4-FFF2-40B4-BE49-F238E27FC236}">
                <a16:creationId xmlns:a16="http://schemas.microsoft.com/office/drawing/2014/main" id="{8C7A8C97-A0A2-4491-BA0D-727C7CE0B7F3}"/>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Tabel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170188300"/>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image" Target="../media/image14.svg"/><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image" Target="../media/image13.pn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image" Target="../media/image14.svg"/><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image" Target="../media/image13.png"/><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C71E187-E4DA-41C1-93D3-90841C153AB8}"/>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68416DE8-2541-43DC-A43F-D9DA08756898}" type="datetime1">
              <a:rPr lang="nl-BE" noProof="0" smtClean="0"/>
              <a:t>24/11/2021</a:t>
            </a:fld>
            <a:endParaRPr lang="nl-BE" noProof="0"/>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nl-BE" noProof="0"/>
              <a:t>voettekst</a:t>
            </a:r>
          </a:p>
        </p:txBody>
      </p:sp>
      <p:sp>
        <p:nvSpPr>
          <p:cNvPr id="6" name="Slide Number Placeholder 5"/>
          <p:cNvSpPr>
            <a:spLocks noGrp="1"/>
          </p:cNvSpPr>
          <p:nvPr>
            <p:ph type="sldNum" sz="quarter" idx="4"/>
          </p:nvPr>
        </p:nvSpPr>
        <p:spPr>
          <a:xfrm>
            <a:off x="11901489" y="9306717"/>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7527A74-2D87-4307-9531-5A57D9647EEB}" type="slidenum">
              <a:rPr lang="nl-BE" noProof="0" smtClean="0"/>
              <a:t>‹#›</a:t>
            </a:fld>
            <a:endParaRPr lang="nl-BE" noProof="0"/>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dirty="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315" name="Afbeelding 314">
            <a:extLst>
              <a:ext uri="{FF2B5EF4-FFF2-40B4-BE49-F238E27FC236}">
                <a16:creationId xmlns:a16="http://schemas.microsoft.com/office/drawing/2014/main" id="{3BF46849-40DA-4360-9135-DC7B3200D2D2}"/>
              </a:ext>
            </a:extLst>
          </p:cNvPr>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15988887" y="9145588"/>
            <a:ext cx="1841761" cy="943903"/>
          </a:xfrm>
          <a:prstGeom prst="rect">
            <a:avLst/>
          </a:prstGeom>
        </p:spPr>
      </p:pic>
    </p:spTree>
    <p:extLst>
      <p:ext uri="{BB962C8B-B14F-4D97-AF65-F5344CB8AC3E}">
        <p14:creationId xmlns:p14="http://schemas.microsoft.com/office/powerpoint/2010/main" val="2587856834"/>
      </p:ext>
    </p:extLst>
  </p:cSld>
  <p:clrMap bg1="lt1" tx1="dk1" bg2="lt2" tx2="dk2" accent1="accent1" accent2="accent2" accent3="accent3" accent4="accent4" accent5="accent5" accent6="accent6" hlink="hlink" folHlink="folHlink"/>
  <p:sldLayoutIdLst>
    <p:sldLayoutId id="2147483707" r:id="rId1"/>
    <p:sldLayoutId id="2147483673" r:id="rId2"/>
    <p:sldLayoutId id="2147483686" r:id="rId3"/>
    <p:sldLayoutId id="2147483708" r:id="rId4"/>
    <p:sldLayoutId id="2147483709" r:id="rId5"/>
    <p:sldLayoutId id="2147483684" r:id="rId6"/>
    <p:sldLayoutId id="2147483696" r:id="rId7"/>
    <p:sldLayoutId id="2147483688" r:id="rId8"/>
    <p:sldLayoutId id="2147483706" r:id="rId9"/>
    <p:sldLayoutId id="2147483697" r:id="rId10"/>
    <p:sldLayoutId id="2147483703" r:id="rId11"/>
    <p:sldLayoutId id="2147483687" r:id="rId12"/>
    <p:sldLayoutId id="2147483702" r:id="rId13"/>
    <p:sldLayoutId id="2147483693" r:id="rId14"/>
    <p:sldLayoutId id="2147483705" r:id="rId15"/>
    <p:sldLayoutId id="2147483698" r:id="rId16"/>
    <p:sldLayoutId id="2147483694" r:id="rId17"/>
    <p:sldLayoutId id="2147483699" r:id="rId18"/>
    <p:sldLayoutId id="2147483695" r:id="rId19"/>
    <p:sldLayoutId id="2147483700" r:id="rId20"/>
    <p:sldLayoutId id="2147483691" r:id="rId21"/>
    <p:sldLayoutId id="2147483704" r:id="rId22"/>
    <p:sldLayoutId id="2147483689" r:id="rId23"/>
    <p:sldLayoutId id="2147483692" r:id="rId24"/>
    <p:sldLayoutId id="2147483685" r:id="rId25"/>
    <p:sldLayoutId id="2147483764" r:id="rId26"/>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userDrawn="1">
          <p15:clr>
            <a:srgbClr val="5ACBF0"/>
          </p15:clr>
        </p15:guide>
        <p15:guide id="2" pos="11094" userDrawn="1">
          <p15:clr>
            <a:srgbClr val="5ACBF0"/>
          </p15:clr>
        </p15:guide>
        <p15:guide id="3" pos="5877" userDrawn="1">
          <p15:clr>
            <a:srgbClr val="5ACBF0"/>
          </p15:clr>
        </p15:guide>
        <p15:guide id="4" orient="horz" pos="1475" userDrawn="1">
          <p15:clr>
            <a:srgbClr val="5ACBF0"/>
          </p15:clr>
        </p15:guide>
        <p15:guide id="5" orient="horz" pos="5327" userDrawn="1">
          <p15:clr>
            <a:srgbClr val="5ACBF0"/>
          </p15:clr>
        </p15:guide>
        <p15:guide id="6" orient="horz" pos="5765" userDrawn="1">
          <p15:clr>
            <a:srgbClr val="5ACBF0"/>
          </p15:clr>
        </p15:guide>
        <p15:guide id="7" orient="horz" pos="1037" userDrawn="1">
          <p15:clr>
            <a:srgbClr val="5ACBF0"/>
          </p15:clr>
        </p15:guide>
        <p15:guide id="8" orient="horz" pos="3392"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DF2FF41-9D14-4CCF-A57E-BD51DB27A649}"/>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GB"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68416DE8-2541-43DC-A43F-D9DA08756898}" type="datetime1">
              <a:rPr lang="nl-BE" smtClean="0"/>
              <a:t>24/11/2021</a:t>
            </a:fld>
            <a:endParaRPr lang="nl-BE"/>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nl-BE" dirty="0"/>
              <a:t>voettekst</a:t>
            </a:r>
          </a:p>
        </p:txBody>
      </p:sp>
      <p:sp>
        <p:nvSpPr>
          <p:cNvPr id="6" name="Slide Number Placeholder 5"/>
          <p:cNvSpPr>
            <a:spLocks noGrp="1"/>
          </p:cNvSpPr>
          <p:nvPr>
            <p:ph type="sldNum" sz="quarter" idx="4"/>
          </p:nvPr>
        </p:nvSpPr>
        <p:spPr>
          <a:xfrm>
            <a:off x="11901489" y="9306717"/>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7527A74-2D87-4307-9531-5A57D9647EEB}" type="slidenum">
              <a:rPr lang="nl-BE" smtClean="0"/>
              <a:t>‹#›</a:t>
            </a:fld>
            <a:endParaRPr lang="nl-BE"/>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dirty="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315" name="Graphic 314">
            <a:extLst>
              <a:ext uri="{FF2B5EF4-FFF2-40B4-BE49-F238E27FC236}">
                <a16:creationId xmlns:a16="http://schemas.microsoft.com/office/drawing/2014/main" id="{F02C931F-5CA2-4951-9406-1794839C7F32}"/>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5991268" y="9146698"/>
            <a:ext cx="1841920" cy="943902"/>
          </a:xfrm>
          <a:prstGeom prst="rect">
            <a:avLst/>
          </a:prstGeom>
        </p:spPr>
      </p:pic>
    </p:spTree>
    <p:extLst>
      <p:ext uri="{BB962C8B-B14F-4D97-AF65-F5344CB8AC3E}">
        <p14:creationId xmlns:p14="http://schemas.microsoft.com/office/powerpoint/2010/main" val="4172784495"/>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3" r:id="rId23"/>
    <p:sldLayoutId id="2147483734" r:id="rId24"/>
    <p:sldLayoutId id="2147483735" r:id="rId25"/>
    <p:sldLayoutId id="2147483762" r:id="rId26"/>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p15:clr>
            <a:srgbClr val="5ACBF0"/>
          </p15:clr>
        </p15:guide>
        <p15:guide id="2" pos="11094">
          <p15:clr>
            <a:srgbClr val="5ACBF0"/>
          </p15:clr>
        </p15:guide>
        <p15:guide id="3" pos="5877">
          <p15:clr>
            <a:srgbClr val="5ACBF0"/>
          </p15:clr>
        </p15:guide>
        <p15:guide id="4" orient="horz" pos="1475">
          <p15:clr>
            <a:srgbClr val="5ACBF0"/>
          </p15:clr>
        </p15:guide>
        <p15:guide id="5" orient="horz" pos="5327">
          <p15:clr>
            <a:srgbClr val="5ACBF0"/>
          </p15:clr>
        </p15:guide>
        <p15:guide id="6" orient="horz" pos="5765">
          <p15:clr>
            <a:srgbClr val="5ACBF0"/>
          </p15:clr>
        </p15:guide>
        <p15:guide id="7" orient="horz" pos="1037">
          <p15:clr>
            <a:srgbClr val="5ACBF0"/>
          </p15:clr>
        </p15:guide>
        <p15:guide id="8" orient="horz" pos="33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8" name="balk onderaan">
            <a:extLst>
              <a:ext uri="{FF2B5EF4-FFF2-40B4-BE49-F238E27FC236}">
                <a16:creationId xmlns:a16="http://schemas.microsoft.com/office/drawing/2014/main" id="{1C347D43-E018-4735-A7B3-BBD71DCA569C}"/>
              </a:ext>
            </a:extLst>
          </p:cNvPr>
          <p:cNvSpPr/>
          <p:nvPr userDrawn="1"/>
        </p:nvSpPr>
        <p:spPr>
          <a:xfrm>
            <a:off x="-5644" y="9306131"/>
            <a:ext cx="13481537" cy="552245"/>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 name="connsiteX0" fmla="*/ 0 w 15988888"/>
              <a:gd name="connsiteY0" fmla="*/ 547482 h 548274"/>
              <a:gd name="connsiteX1" fmla="*/ 2507456 w 15988888"/>
              <a:gd name="connsiteY1" fmla="*/ 2176 h 548274"/>
              <a:gd name="connsiteX2" fmla="*/ 15802408 w 15988888"/>
              <a:gd name="connsiteY2" fmla="*/ 586 h 548274"/>
              <a:gd name="connsiteX3" fmla="*/ 15988888 w 15988888"/>
              <a:gd name="connsiteY3" fmla="*/ 0 h 548274"/>
              <a:gd name="connsiteX4" fmla="*/ 15802408 w 15988888"/>
              <a:gd name="connsiteY4" fmla="*/ 548274 h 548274"/>
              <a:gd name="connsiteX5" fmla="*/ 0 w 15988888"/>
              <a:gd name="connsiteY5" fmla="*/ 547482 h 548274"/>
              <a:gd name="connsiteX0" fmla="*/ 7196 w 13481484"/>
              <a:gd name="connsiteY0" fmla="*/ 549864 h 549864"/>
              <a:gd name="connsiteX1" fmla="*/ 52 w 13481484"/>
              <a:gd name="connsiteY1" fmla="*/ 2176 h 549864"/>
              <a:gd name="connsiteX2" fmla="*/ 13295004 w 13481484"/>
              <a:gd name="connsiteY2" fmla="*/ 586 h 549864"/>
              <a:gd name="connsiteX3" fmla="*/ 13481484 w 13481484"/>
              <a:gd name="connsiteY3" fmla="*/ 0 h 549864"/>
              <a:gd name="connsiteX4" fmla="*/ 13295004 w 13481484"/>
              <a:gd name="connsiteY4" fmla="*/ 548274 h 549864"/>
              <a:gd name="connsiteX5" fmla="*/ 7196 w 13481484"/>
              <a:gd name="connsiteY5" fmla="*/ 549864 h 549864"/>
              <a:gd name="connsiteX0" fmla="*/ 7196 w 13481484"/>
              <a:gd name="connsiteY0" fmla="*/ 549864 h 549864"/>
              <a:gd name="connsiteX1" fmla="*/ 52 w 13481484"/>
              <a:gd name="connsiteY1" fmla="*/ 2176 h 549864"/>
              <a:gd name="connsiteX2" fmla="*/ 13295004 w 13481484"/>
              <a:gd name="connsiteY2" fmla="*/ 586 h 549864"/>
              <a:gd name="connsiteX3" fmla="*/ 13481484 w 13481484"/>
              <a:gd name="connsiteY3" fmla="*/ 0 h 549864"/>
              <a:gd name="connsiteX4" fmla="*/ 13295004 w 13481484"/>
              <a:gd name="connsiteY4" fmla="*/ 548274 h 549864"/>
              <a:gd name="connsiteX5" fmla="*/ 4394234 w 13481484"/>
              <a:gd name="connsiteY5" fmla="*/ 549863 h 549864"/>
              <a:gd name="connsiteX6" fmla="*/ 7196 w 13481484"/>
              <a:gd name="connsiteY6" fmla="*/ 549864 h 549864"/>
              <a:gd name="connsiteX0" fmla="*/ 2486 w 13481537"/>
              <a:gd name="connsiteY0" fmla="*/ 552245 h 552245"/>
              <a:gd name="connsiteX1" fmla="*/ 105 w 13481537"/>
              <a:gd name="connsiteY1" fmla="*/ 2176 h 552245"/>
              <a:gd name="connsiteX2" fmla="*/ 13295057 w 13481537"/>
              <a:gd name="connsiteY2" fmla="*/ 586 h 552245"/>
              <a:gd name="connsiteX3" fmla="*/ 13481537 w 13481537"/>
              <a:gd name="connsiteY3" fmla="*/ 0 h 552245"/>
              <a:gd name="connsiteX4" fmla="*/ 13295057 w 13481537"/>
              <a:gd name="connsiteY4" fmla="*/ 548274 h 552245"/>
              <a:gd name="connsiteX5" fmla="*/ 4394287 w 13481537"/>
              <a:gd name="connsiteY5" fmla="*/ 549863 h 552245"/>
              <a:gd name="connsiteX6" fmla="*/ 2486 w 13481537"/>
              <a:gd name="connsiteY6" fmla="*/ 552245 h 55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81537" h="552245">
                <a:moveTo>
                  <a:pt x="2486" y="552245"/>
                </a:moveTo>
                <a:cubicBezTo>
                  <a:pt x="3280" y="369682"/>
                  <a:pt x="-689" y="184739"/>
                  <a:pt x="105" y="2176"/>
                </a:cubicBezTo>
                <a:lnTo>
                  <a:pt x="13295057" y="586"/>
                </a:lnTo>
                <a:lnTo>
                  <a:pt x="13481537" y="0"/>
                </a:lnTo>
                <a:lnTo>
                  <a:pt x="13295057" y="548274"/>
                </a:lnTo>
                <a:lnTo>
                  <a:pt x="4394287" y="549863"/>
                </a:lnTo>
                <a:lnTo>
                  <a:pt x="2486" y="552245"/>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highlight>
                <a:srgbClr val="FFFF00"/>
              </a:highlight>
            </a:endParaRPr>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68416DE8-2541-43DC-A43F-D9DA08756898}" type="datetime1">
              <a:rPr lang="nl-BE" smtClean="0"/>
              <a:t>24/11/2021</a:t>
            </a:fld>
            <a:endParaRPr lang="nl-BE" dirty="0"/>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nl-BE" dirty="0"/>
              <a:t>voettekst</a:t>
            </a:r>
          </a:p>
        </p:txBody>
      </p:sp>
      <p:sp>
        <p:nvSpPr>
          <p:cNvPr id="6" name="Slide Number Placeholder 5"/>
          <p:cNvSpPr>
            <a:spLocks noGrp="1"/>
          </p:cNvSpPr>
          <p:nvPr>
            <p:ph type="sldNum" sz="quarter" idx="4"/>
          </p:nvPr>
        </p:nvSpPr>
        <p:spPr>
          <a:xfrm>
            <a:off x="11901489" y="9306717"/>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7527A74-2D87-4307-9531-5A57D9647EEB}" type="slidenum">
              <a:rPr lang="nl-BE" smtClean="0"/>
              <a:t>‹#›</a:t>
            </a:fld>
            <a:endParaRPr lang="nl-BE" dirty="0"/>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dirty="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315" name="Graphic 314">
            <a:extLst>
              <a:ext uri="{FF2B5EF4-FFF2-40B4-BE49-F238E27FC236}">
                <a16:creationId xmlns:a16="http://schemas.microsoft.com/office/drawing/2014/main" id="{F02C931F-5CA2-4951-9406-1794839C7F32}"/>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5991268" y="9146698"/>
            <a:ext cx="1841920" cy="943902"/>
          </a:xfrm>
          <a:prstGeom prst="rect">
            <a:avLst/>
          </a:prstGeom>
        </p:spPr>
      </p:pic>
      <p:sp>
        <p:nvSpPr>
          <p:cNvPr id="155" name="Rechthoek 154">
            <a:extLst>
              <a:ext uri="{FF2B5EF4-FFF2-40B4-BE49-F238E27FC236}">
                <a16:creationId xmlns:a16="http://schemas.microsoft.com/office/drawing/2014/main" id="{3006AA6B-15EB-4DBD-8F12-1BA7B403185D}"/>
              </a:ext>
            </a:extLst>
          </p:cNvPr>
          <p:cNvSpPr/>
          <p:nvPr userDrawn="1"/>
        </p:nvSpPr>
        <p:spPr>
          <a:xfrm>
            <a:off x="13857675" y="9308422"/>
            <a:ext cx="1714500" cy="5476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Plaats</a:t>
            </a:r>
            <a:r>
              <a:rPr lang="en-US" sz="1100" dirty="0"/>
              <a:t> logo </a:t>
            </a:r>
            <a:r>
              <a:rPr lang="en-US" sz="1100" dirty="0" err="1"/>
              <a:t>hier</a:t>
            </a:r>
            <a:r>
              <a:rPr lang="en-US" sz="1100" dirty="0"/>
              <a:t> in het </a:t>
            </a:r>
            <a:r>
              <a:rPr lang="en-US" sz="1100" dirty="0" err="1"/>
              <a:t>diamodel</a:t>
            </a:r>
            <a:endParaRPr lang="nl-BE" sz="1100" dirty="0"/>
          </a:p>
        </p:txBody>
      </p:sp>
    </p:spTree>
    <p:extLst>
      <p:ext uri="{BB962C8B-B14F-4D97-AF65-F5344CB8AC3E}">
        <p14:creationId xmlns:p14="http://schemas.microsoft.com/office/powerpoint/2010/main" val="3064038114"/>
      </p:ext>
    </p:extLst>
  </p:cSld>
  <p:clrMap bg1="lt1" tx1="dk1" bg2="lt2" tx2="dk2" accent1="accent1" accent2="accent2" accent3="accent3" accent4="accent4" accent5="accent5" accent6="accent6" hlink="hlink" folHlink="folHlink"/>
  <p:sldLayoutIdLst>
    <p:sldLayoutId id="2147483737" r:id="rId1"/>
    <p:sldLayoutId id="2147483739" r:id="rId2"/>
    <p:sldLayoutId id="2147483738"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 id="2147483760" r:id="rId24"/>
    <p:sldLayoutId id="2147483761" r:id="rId25"/>
    <p:sldLayoutId id="2147483763" r:id="rId26"/>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p15:clr>
            <a:srgbClr val="5ACBF0"/>
          </p15:clr>
        </p15:guide>
        <p15:guide id="2" pos="11094">
          <p15:clr>
            <a:srgbClr val="5ACBF0"/>
          </p15:clr>
        </p15:guide>
        <p15:guide id="3" pos="5877">
          <p15:clr>
            <a:srgbClr val="5ACBF0"/>
          </p15:clr>
        </p15:guide>
        <p15:guide id="4" orient="horz" pos="1475">
          <p15:clr>
            <a:srgbClr val="5ACBF0"/>
          </p15:clr>
        </p15:guide>
        <p15:guide id="5" orient="horz" pos="5327">
          <p15:clr>
            <a:srgbClr val="5ACBF0"/>
          </p15:clr>
        </p15:guide>
        <p15:guide id="6" orient="horz" pos="5765">
          <p15:clr>
            <a:srgbClr val="5ACBF0"/>
          </p15:clr>
        </p15:guide>
        <p15:guide id="7" orient="horz" pos="1037">
          <p15:clr>
            <a:srgbClr val="5ACBF0"/>
          </p15:clr>
        </p15:guide>
        <p15:guide id="8" orient="horz" pos="3392">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jpeg"/><Relationship Id="rId1" Type="http://schemas.openxmlformats.org/officeDocument/2006/relationships/slideLayout" Target="../slideLayouts/slideLayout28.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jpeg"/><Relationship Id="rId1" Type="http://schemas.openxmlformats.org/officeDocument/2006/relationships/slideLayout" Target="../slideLayouts/slideLayout29.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3" Type="http://schemas.openxmlformats.org/officeDocument/2006/relationships/hyperlink" Target="https://medium.com/@14prakash/back-propagation-is-very-simple-who-made-it-complicated-97b794c97e5c" TargetMode="External"/><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34.xml"/><Relationship Id="rId4" Type="http://schemas.openxmlformats.org/officeDocument/2006/relationships/image" Target="../media/image36.jpeg"/></Relationships>
</file>

<file path=ppt/slides/_rels/slide3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5.xml"/><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34.xml"/></Relationships>
</file>

<file path=ppt/slides/_rels/slide4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9.xml"/><Relationship Id="rId1" Type="http://schemas.openxmlformats.org/officeDocument/2006/relationships/slideLayout" Target="../slideLayouts/slideLayout34.xml"/><Relationship Id="rId4" Type="http://schemas.openxmlformats.org/officeDocument/2006/relationships/hyperlink" Target="https://polakowo.io/datadocs/docs/deep-learning/regularization"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34.xml"/><Relationship Id="rId5" Type="http://schemas.openxmlformats.org/officeDocument/2006/relationships/image" Target="../media/image43.png"/><Relationship Id="rId4" Type="http://schemas.openxmlformats.org/officeDocument/2006/relationships/image" Target="../media/image42.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4.xml"/></Relationships>
</file>

<file path=ppt/slides/_rels/slide47.xml.rels><?xml version="1.0" encoding="UTF-8" standalone="yes"?>
<Relationships xmlns="http://schemas.openxmlformats.org/package/2006/relationships"><Relationship Id="rId3" Type="http://schemas.openxmlformats.org/officeDocument/2006/relationships/hyperlink" Target="https://keras.io/about/#first-contact-with-keras" TargetMode="External"/><Relationship Id="rId2" Type="http://schemas.openxmlformats.org/officeDocument/2006/relationships/notesSlide" Target="../notesSlides/notesSlide34.xml"/><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8" Type="http://schemas.openxmlformats.org/officeDocument/2006/relationships/hyperlink" Target="https://www.tensorflow.org/api_docs/python/tf/keras/activations/linear" TargetMode="External"/><Relationship Id="rId3" Type="http://schemas.openxmlformats.org/officeDocument/2006/relationships/hyperlink" Target="https://keras.io/api/layers/activations/" TargetMode="External"/><Relationship Id="rId7" Type="http://schemas.openxmlformats.org/officeDocument/2006/relationships/hyperlink" Target="https://keras.io/api/layers/activations/#tanh-function" TargetMode="External"/><Relationship Id="rId2" Type="http://schemas.openxmlformats.org/officeDocument/2006/relationships/notesSlide" Target="../notesSlides/notesSlide36.xml"/><Relationship Id="rId1" Type="http://schemas.openxmlformats.org/officeDocument/2006/relationships/slideLayout" Target="../slideLayouts/slideLayout34.xml"/><Relationship Id="rId6" Type="http://schemas.openxmlformats.org/officeDocument/2006/relationships/hyperlink" Target="https://keras.io/api/layers/activations/#sigmoid-function" TargetMode="External"/><Relationship Id="rId5" Type="http://schemas.openxmlformats.org/officeDocument/2006/relationships/hyperlink" Target="https://keras.io/api/layers/activations/#relu-function" TargetMode="External"/><Relationship Id="rId4" Type="http://schemas.openxmlformats.org/officeDocument/2006/relationships/hyperlink" Target="https://keras.io/api/layers/activations/#softmax-function" TargetMode="External"/><Relationship Id="rId9" Type="http://schemas.openxmlformats.org/officeDocument/2006/relationships/hyperlink" Target="https://www.tensorflow.org/api_docs/python/tf/keras/layers/LeakyReLU"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0.xml.rels><?xml version="1.0" encoding="UTF-8" standalone="yes"?>
<Relationships xmlns="http://schemas.openxmlformats.org/package/2006/relationships"><Relationship Id="rId3" Type="http://schemas.openxmlformats.org/officeDocument/2006/relationships/hyperlink" Target="https://keras.io/api/optimizers/" TargetMode="External"/><Relationship Id="rId2" Type="http://schemas.openxmlformats.org/officeDocument/2006/relationships/notesSlide" Target="../notesSlides/notesSlide37.xml"/><Relationship Id="rId1" Type="http://schemas.openxmlformats.org/officeDocument/2006/relationships/slideLayout" Target="../slideLayouts/slideLayout34.xml"/><Relationship Id="rId4" Type="http://schemas.openxmlformats.org/officeDocument/2006/relationships/hyperlink" Target="https://keras.io/api/optimizers/#available-optimizers"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4.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34.xml"/></Relationships>
</file>

<file path=ppt/slides/_rels/slide54.xml.rels><?xml version="1.0" encoding="UTF-8" standalone="yes"?>
<Relationships xmlns="http://schemas.openxmlformats.org/package/2006/relationships"><Relationship Id="rId3" Type="http://schemas.openxmlformats.org/officeDocument/2006/relationships/hyperlink" Target="https://keras.io/api/losses/#available-losses" TargetMode="External"/><Relationship Id="rId2" Type="http://schemas.openxmlformats.org/officeDocument/2006/relationships/notesSlide" Target="../notesSlides/notesSlide41.xml"/><Relationship Id="rId1" Type="http://schemas.openxmlformats.org/officeDocument/2006/relationships/slideLayout" Target="../slideLayouts/slideLayout34.xml"/></Relationships>
</file>

<file path=ppt/slides/_rels/slide55.xml.rels><?xml version="1.0" encoding="UTF-8" standalone="yes"?>
<Relationships xmlns="http://schemas.openxmlformats.org/package/2006/relationships"><Relationship Id="rId3" Type="http://schemas.openxmlformats.org/officeDocument/2006/relationships/hyperlink" Target="https://keras.io/api/losses/#available-losses" TargetMode="External"/><Relationship Id="rId2" Type="http://schemas.openxmlformats.org/officeDocument/2006/relationships/notesSlide" Target="../notesSlides/notesSlide42.xml"/><Relationship Id="rId1" Type="http://schemas.openxmlformats.org/officeDocument/2006/relationships/slideLayout" Target="../slideLayouts/slideLayout34.xml"/></Relationships>
</file>

<file path=ppt/slides/_rels/slide56.xml.rels><?xml version="1.0" encoding="UTF-8" standalone="yes"?>
<Relationships xmlns="http://schemas.openxmlformats.org/package/2006/relationships"><Relationship Id="rId3" Type="http://schemas.openxmlformats.org/officeDocument/2006/relationships/hyperlink" Target="https://keras.io/api/metrics/#available-metrics" TargetMode="External"/><Relationship Id="rId2" Type="http://schemas.openxmlformats.org/officeDocument/2006/relationships/notesSlide" Target="../notesSlides/notesSlide43.xml"/><Relationship Id="rId1" Type="http://schemas.openxmlformats.org/officeDocument/2006/relationships/slideLayout" Target="../slideLayouts/slideLayout34.xml"/></Relationships>
</file>

<file path=ppt/slides/_rels/slide57.xml.rels><?xml version="1.0" encoding="UTF-8" standalone="yes"?>
<Relationships xmlns="http://schemas.openxmlformats.org/package/2006/relationships"><Relationship Id="rId3" Type="http://schemas.openxmlformats.org/officeDocument/2006/relationships/hyperlink" Target="https://keras.io/api/metrics/#available-metrics" TargetMode="External"/><Relationship Id="rId2" Type="http://schemas.openxmlformats.org/officeDocument/2006/relationships/notesSlide" Target="../notesSlides/notesSlide44.xml"/><Relationship Id="rId1" Type="http://schemas.openxmlformats.org/officeDocument/2006/relationships/slideLayout" Target="../slideLayouts/slideLayout3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4.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34.xml"/><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4.xml"/></Relationships>
</file>

<file path=ppt/slides/_rels/slide6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8.xml"/><Relationship Id="rId1" Type="http://schemas.openxmlformats.org/officeDocument/2006/relationships/slideLayout" Target="../slideLayouts/slideLayout34.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34.xml"/></Relationships>
</file>

<file path=ppt/slides/_rels/slide6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0.xml"/><Relationship Id="rId1" Type="http://schemas.openxmlformats.org/officeDocument/2006/relationships/slideLayout" Target="../slideLayouts/slideLayout34.xml"/></Relationships>
</file>

<file path=ppt/slides/_rels/slide64.xml.rels><?xml version="1.0" encoding="UTF-8" standalone="yes"?>
<Relationships xmlns="http://schemas.openxmlformats.org/package/2006/relationships"><Relationship Id="rId3" Type="http://schemas.openxmlformats.org/officeDocument/2006/relationships/hyperlink" Target="https://stanford.edu/~shervine/teaching/cs-230/cheatsheet-recurrent-neural-networks" TargetMode="External"/><Relationship Id="rId2" Type="http://schemas.openxmlformats.org/officeDocument/2006/relationships/notesSlide" Target="../notesSlides/notesSlide51.xml"/><Relationship Id="rId1" Type="http://schemas.openxmlformats.org/officeDocument/2006/relationships/slideLayout" Target="../slideLayouts/slideLayout34.xml"/><Relationship Id="rId4" Type="http://schemas.openxmlformats.org/officeDocument/2006/relationships/image" Target="../media/image50.png"/></Relationships>
</file>

<file path=ppt/slides/_rels/slide6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2.xml"/><Relationship Id="rId1" Type="http://schemas.openxmlformats.org/officeDocument/2006/relationships/slideLayout" Target="../slideLayouts/slideLayout34.xml"/></Relationships>
</file>

<file path=ppt/slides/_rels/slide66.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53.xml"/><Relationship Id="rId1" Type="http://schemas.openxmlformats.org/officeDocument/2006/relationships/slideLayout" Target="../slideLayouts/slideLayout34.xml"/></Relationships>
</file>

<file path=ppt/slides/_rels/slide67.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54.xml"/><Relationship Id="rId1" Type="http://schemas.openxmlformats.org/officeDocument/2006/relationships/slideLayout" Target="../slideLayouts/slideLayout34.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5.xml"/><Relationship Id="rId1" Type="http://schemas.openxmlformats.org/officeDocument/2006/relationships/slideLayout" Target="../slideLayouts/slideLayout34.xml"/></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34.xml"/></Relationships>
</file>

<file path=ppt/slides/_rels/slide70.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57.xml"/><Relationship Id="rId1" Type="http://schemas.openxmlformats.org/officeDocument/2006/relationships/slideLayout" Target="../slideLayouts/slideLayout34.xml"/></Relationships>
</file>

<file path=ppt/slides/_rels/slide71.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58.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699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PU with binary numbers and blueprint">
            <a:extLst>
              <a:ext uri="{FF2B5EF4-FFF2-40B4-BE49-F238E27FC236}">
                <a16:creationId xmlns:a16="http://schemas.microsoft.com/office/drawing/2014/main" id="{47BE49B0-B1CA-4170-933F-60ED438DBEA5}"/>
              </a:ext>
            </a:extLst>
          </p:cNvPr>
          <p:cNvPicPr>
            <a:picLocks noChangeAspect="1"/>
          </p:cNvPicPr>
          <p:nvPr/>
        </p:nvPicPr>
        <p:blipFill rotWithShape="1">
          <a:blip r:embed="rId2">
            <a:alphaModFix amt="50000"/>
          </a:blip>
          <a:srcRect/>
          <a:stretch/>
        </p:blipFill>
        <p:spPr>
          <a:xfrm>
            <a:off x="20" y="1"/>
            <a:ext cx="18287980" cy="10286999"/>
          </a:xfrm>
          <a:prstGeom prst="rect">
            <a:avLst/>
          </a:prstGeom>
        </p:spPr>
      </p:pic>
      <p:sp>
        <p:nvSpPr>
          <p:cNvPr id="5" name="Title 4">
            <a:extLst>
              <a:ext uri="{FF2B5EF4-FFF2-40B4-BE49-F238E27FC236}">
                <a16:creationId xmlns:a16="http://schemas.microsoft.com/office/drawing/2014/main" id="{846A28F8-7A6A-45D7-A1E8-9DB8C3A1EF8A}"/>
              </a:ext>
            </a:extLst>
          </p:cNvPr>
          <p:cNvSpPr>
            <a:spLocks noGrp="1"/>
          </p:cNvSpPr>
          <p:nvPr>
            <p:ph type="ctrTitle"/>
          </p:nvPr>
        </p:nvSpPr>
        <p:spPr>
          <a:xfrm>
            <a:off x="961016" y="4034971"/>
            <a:ext cx="13716000" cy="1093286"/>
          </a:xfrm>
        </p:spPr>
        <p:txBody>
          <a:bodyPr>
            <a:normAutofit/>
          </a:bodyPr>
          <a:lstStyle/>
          <a:p>
            <a:r>
              <a:rPr lang="en-US" dirty="0">
                <a:solidFill>
                  <a:srgbClr val="FFFFFF"/>
                </a:solidFill>
              </a:rPr>
              <a:t>BIT07 – Machine Learning</a:t>
            </a:r>
          </a:p>
        </p:txBody>
      </p:sp>
      <p:sp>
        <p:nvSpPr>
          <p:cNvPr id="6" name="Subtitle 5">
            <a:extLst>
              <a:ext uri="{FF2B5EF4-FFF2-40B4-BE49-F238E27FC236}">
                <a16:creationId xmlns:a16="http://schemas.microsoft.com/office/drawing/2014/main" id="{701007F4-3264-46CC-A094-957DFFCF81FA}"/>
              </a:ext>
            </a:extLst>
          </p:cNvPr>
          <p:cNvSpPr>
            <a:spLocks noGrp="1"/>
          </p:cNvSpPr>
          <p:nvPr>
            <p:ph type="subTitle" idx="1"/>
          </p:nvPr>
        </p:nvSpPr>
        <p:spPr>
          <a:xfrm>
            <a:off x="961016" y="5333043"/>
            <a:ext cx="13716000" cy="1647592"/>
          </a:xfrm>
        </p:spPr>
        <p:txBody>
          <a:bodyPr>
            <a:normAutofit/>
          </a:bodyPr>
          <a:lstStyle/>
          <a:p>
            <a:r>
              <a:rPr lang="en-US" dirty="0">
                <a:solidFill>
                  <a:srgbClr val="FFFFFF"/>
                </a:solidFill>
              </a:rPr>
              <a:t>Cedric Hermans</a:t>
            </a:r>
          </a:p>
        </p:txBody>
      </p:sp>
      <p:sp>
        <p:nvSpPr>
          <p:cNvPr id="2" name="Slide Number Placeholder 1">
            <a:extLst>
              <a:ext uri="{FF2B5EF4-FFF2-40B4-BE49-F238E27FC236}">
                <a16:creationId xmlns:a16="http://schemas.microsoft.com/office/drawing/2014/main" id="{2ED3D77D-38C3-4005-92A4-0449734167A3}"/>
              </a:ext>
            </a:extLst>
          </p:cNvPr>
          <p:cNvSpPr>
            <a:spLocks noGrp="1"/>
          </p:cNvSpPr>
          <p:nvPr>
            <p:ph type="sldNum" sz="quarter" idx="4294967295"/>
          </p:nvPr>
        </p:nvSpPr>
        <p:spPr>
          <a:xfrm>
            <a:off x="12915900" y="9534525"/>
            <a:ext cx="4114800" cy="547687"/>
          </a:xfrm>
        </p:spPr>
        <p:txBody>
          <a:bodyPr>
            <a:normAutofit/>
          </a:bodyPr>
          <a:lstStyle/>
          <a:p>
            <a:pPr>
              <a:spcAft>
                <a:spcPts val="600"/>
              </a:spcAft>
            </a:pPr>
            <a:fld id="{B7527A74-2D87-4307-9531-5A57D9647EEB}" type="slidenum">
              <a:rPr lang="nl-BE">
                <a:solidFill>
                  <a:srgbClr val="FFFFFF"/>
                </a:solidFill>
              </a:rPr>
              <a:pPr>
                <a:spcAft>
                  <a:spcPts val="600"/>
                </a:spcAft>
              </a:pPr>
              <a:t>1</a:t>
            </a:fld>
            <a:endParaRPr lang="nl-BE">
              <a:solidFill>
                <a:srgbClr val="FFFFFF"/>
              </a:solidFill>
            </a:endParaRPr>
          </a:p>
        </p:txBody>
      </p:sp>
      <p:pic>
        <p:nvPicPr>
          <p:cNvPr id="11" name="Afbeelding 10">
            <a:extLst>
              <a:ext uri="{FF2B5EF4-FFF2-40B4-BE49-F238E27FC236}">
                <a16:creationId xmlns:a16="http://schemas.microsoft.com/office/drawing/2014/main" id="{79617774-50E4-45EA-86D0-C454DF8BF09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18611" y1="65278" x2="18611" y2="65278"/>
                        <a14:foregroundMark x1="10463" y1="80741" x2="10463" y2="80741"/>
                        <a14:foregroundMark x1="16481" y1="78981" x2="16481" y2="78981"/>
                        <a14:foregroundMark x1="23241" y1="78519" x2="23241" y2="78519"/>
                        <a14:foregroundMark x1="34537" y1="66667" x2="34537" y2="66667"/>
                        <a14:foregroundMark x1="40000" y1="66759" x2="40000" y2="66759"/>
                        <a14:foregroundMark x1="58704" y1="67963" x2="58704" y2="67963"/>
                        <a14:foregroundMark x1="78148" y1="67407" x2="78148" y2="67407"/>
                        <a14:foregroundMark x1="86296" y1="68148" x2="86296" y2="68148"/>
                        <a14:foregroundMark x1="27037" y1="80370" x2="27037" y2="80370"/>
                        <a14:foregroundMark x1="30926" y1="79907" x2="30926" y2="79907"/>
                        <a14:foregroundMark x1="36574" y1="80370" x2="36574" y2="80370"/>
                        <a14:foregroundMark x1="42130" y1="80463" x2="42130" y2="80463"/>
                        <a14:foregroundMark x1="49537" y1="81204" x2="49537" y2="81204"/>
                        <a14:foregroundMark x1="55926" y1="79907" x2="55926" y2="79907"/>
                        <a14:foregroundMark x1="64815" y1="81111" x2="64815" y2="81111"/>
                        <a14:foregroundMark x1="71667" y1="79259" x2="71667" y2="79259"/>
                        <a14:foregroundMark x1="75556" y1="80000" x2="75556" y2="80000"/>
                        <a14:foregroundMark x1="78426" y1="79907" x2="78426" y2="79907"/>
                        <a14:foregroundMark x1="85093" y1="77963" x2="85093" y2="77963"/>
                        <a14:foregroundMark x1="44352" y1="31944" x2="44352" y2="31944"/>
                        <a14:backgroundMark x1="11481" y1="79167" x2="11481" y2="79167"/>
                        <a14:backgroundMark x1="12315" y1="82778" x2="12315" y2="82778"/>
                        <a14:backgroundMark x1="50833" y1="79537" x2="50833" y2="79537"/>
                        <a14:backgroundMark x1="66481" y1="80741" x2="66481" y2="80741"/>
                        <a14:backgroundMark x1="41204" y1="36944" x2="41204" y2="36944"/>
                        <a14:backgroundMark x1="40000" y1="34815" x2="40000" y2="34815"/>
                        <a14:backgroundMark x1="45093" y1="37593" x2="45093" y2="37593"/>
                        <a14:backgroundMark x1="44815" y1="35463" x2="44815" y2="35463"/>
                        <a14:backgroundMark x1="45278" y1="33519" x2="45278" y2="33519"/>
                        <a14:backgroundMark x1="46019" y1="32407" x2="46019" y2="32407"/>
                        <a14:backgroundMark x1="47407" y1="30648" x2="47407" y2="30648"/>
                        <a14:backgroundMark x1="49074" y1="30185" x2="49074" y2="30185"/>
                        <a14:backgroundMark x1="51019" y1="30185" x2="51019" y2="30185"/>
                        <a14:backgroundMark x1="52778" y1="29444" x2="52778" y2="29444"/>
                        <a14:backgroundMark x1="51574" y1="32407" x2="51574" y2="32407"/>
                        <a14:backgroundMark x1="51296" y1="35000" x2="51296" y2="35000"/>
                        <a14:backgroundMark x1="48889" y1="32778" x2="48889" y2="32778"/>
                        <a14:backgroundMark x1="48611" y1="34815" x2="48611" y2="34815"/>
                        <a14:backgroundMark x1="50370" y1="36204" x2="50370" y2="36204"/>
                        <a14:backgroundMark x1="48426" y1="37222" x2="48426" y2="37222"/>
                        <a14:backgroundMark x1="46852" y1="37130" x2="46852" y2="37130"/>
                        <a14:backgroundMark x1="43704" y1="35648" x2="43704" y2="35648"/>
                        <a14:backgroundMark x1="41852" y1="34815" x2="41852" y2="34815"/>
                        <a14:backgroundMark x1="54259" y1="31759" x2="54259" y2="31759"/>
                        <a14:backgroundMark x1="56111" y1="29815" x2="56111" y2="29815"/>
                        <a14:backgroundMark x1="55926" y1="32593" x2="55926" y2="32593"/>
                        <a14:backgroundMark x1="57593" y1="32407" x2="57593" y2="32407"/>
                      </a14:backgroundRemoval>
                    </a14:imgEffect>
                  </a14:imgLayer>
                </a14:imgProps>
              </a:ext>
              <a:ext uri="{28A0092B-C50C-407E-A947-70E740481C1C}">
                <a14:useLocalDpi xmlns:a14="http://schemas.microsoft.com/office/drawing/2010/main" val="0"/>
              </a:ext>
            </a:extLst>
          </a:blip>
          <a:stretch>
            <a:fillRect/>
          </a:stretch>
        </p:blipFill>
        <p:spPr>
          <a:xfrm>
            <a:off x="14793130" y="452434"/>
            <a:ext cx="3042783" cy="3042783"/>
          </a:xfrm>
          <a:prstGeom prst="rect">
            <a:avLst/>
          </a:prstGeom>
          <a:effectLst>
            <a:glow rad="190500">
              <a:schemeClr val="tx1">
                <a:alpha val="40000"/>
              </a:schemeClr>
            </a:glow>
          </a:effectLst>
        </p:spPr>
      </p:pic>
    </p:spTree>
    <p:extLst>
      <p:ext uri="{BB962C8B-B14F-4D97-AF65-F5344CB8AC3E}">
        <p14:creationId xmlns:p14="http://schemas.microsoft.com/office/powerpoint/2010/main" val="124231889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700"/>
                                        <p:tgtEl>
                                          <p:spTgt spid="6">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5"/>
                                        </p:tgtEl>
                                        <p:attrNameLst>
                                          <p:attrName>style.visibility</p:attrName>
                                        </p:attrNameLst>
                                      </p:cBhvr>
                                      <p:to>
                                        <p:strVal val="visible"/>
                                      </p:to>
                                    </p:set>
                                    <p:animEffect transition="in" filter="fade">
                                      <p:cBhvr>
                                        <p:cTn id="10"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Perceptron</a:t>
            </a:r>
            <a:endParaRPr lang="en-US" dirty="0"/>
          </a:p>
          <a:p>
            <a:endParaRPr lang="en-US" dirty="0"/>
          </a:p>
          <a:p>
            <a:pPr marL="1257300" lvl="1" indent="-571500">
              <a:buFont typeface="Arial" panose="020B0604020202020204" pitchFamily="34" charset="0"/>
              <a:buChar char="•"/>
            </a:pPr>
            <a:endParaRPr lang="en-US" dirty="0"/>
          </a:p>
          <a:p>
            <a:pPr marL="1257300" lvl="1" indent="-571500">
              <a:buFont typeface="Arial" panose="020B0604020202020204" pitchFamily="34" charset="0"/>
              <a:buChar char="•"/>
            </a:pPr>
            <a:endParaRPr lang="en-US" dirty="0"/>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10</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Artificial neural network</a:t>
            </a:r>
          </a:p>
        </p:txBody>
      </p:sp>
      <p:sp>
        <p:nvSpPr>
          <p:cNvPr id="5" name="Oval 4">
            <a:extLst>
              <a:ext uri="{FF2B5EF4-FFF2-40B4-BE49-F238E27FC236}">
                <a16:creationId xmlns:a16="http://schemas.microsoft.com/office/drawing/2014/main" id="{FBD20646-451C-46E9-B44E-9CE26F4B0A74}"/>
              </a:ext>
            </a:extLst>
          </p:cNvPr>
          <p:cNvSpPr/>
          <p:nvPr/>
        </p:nvSpPr>
        <p:spPr>
          <a:xfrm>
            <a:off x="3897368" y="3062739"/>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X</a:t>
            </a:r>
            <a:r>
              <a:rPr lang="en-US" sz="2800" b="1" baseline="-25000" dirty="0"/>
              <a:t>1</a:t>
            </a:r>
            <a:r>
              <a:rPr lang="en-US" sz="2800" b="1" dirty="0"/>
              <a:t>3</a:t>
            </a:r>
          </a:p>
        </p:txBody>
      </p:sp>
      <p:sp>
        <p:nvSpPr>
          <p:cNvPr id="7" name="Oval 6">
            <a:extLst>
              <a:ext uri="{FF2B5EF4-FFF2-40B4-BE49-F238E27FC236}">
                <a16:creationId xmlns:a16="http://schemas.microsoft.com/office/drawing/2014/main" id="{AA4B4E02-7E4E-4B98-9554-8F6A66493A4C}"/>
              </a:ext>
            </a:extLst>
          </p:cNvPr>
          <p:cNvSpPr/>
          <p:nvPr/>
        </p:nvSpPr>
        <p:spPr>
          <a:xfrm>
            <a:off x="3897368" y="5328828"/>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X</a:t>
            </a:r>
            <a:r>
              <a:rPr lang="en-US" sz="2800" b="1" baseline="-25000" dirty="0"/>
              <a:t>2</a:t>
            </a:r>
            <a:r>
              <a:rPr lang="en-US" sz="2800" b="1" dirty="0"/>
              <a:t>1</a:t>
            </a:r>
          </a:p>
        </p:txBody>
      </p:sp>
      <p:sp>
        <p:nvSpPr>
          <p:cNvPr id="8" name="Oval 7">
            <a:extLst>
              <a:ext uri="{FF2B5EF4-FFF2-40B4-BE49-F238E27FC236}">
                <a16:creationId xmlns:a16="http://schemas.microsoft.com/office/drawing/2014/main" id="{7CB4E4C3-6D49-4E9B-9B50-923EE071B456}"/>
              </a:ext>
            </a:extLst>
          </p:cNvPr>
          <p:cNvSpPr/>
          <p:nvPr/>
        </p:nvSpPr>
        <p:spPr>
          <a:xfrm>
            <a:off x="3897368" y="7564599"/>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X</a:t>
            </a:r>
            <a:r>
              <a:rPr lang="en-US" sz="2800" b="1" baseline="-25000" dirty="0"/>
              <a:t>3</a:t>
            </a:r>
            <a:r>
              <a:rPr lang="en-US" sz="2800" b="1" dirty="0"/>
              <a:t>2</a:t>
            </a:r>
          </a:p>
        </p:txBody>
      </p:sp>
      <p:sp>
        <p:nvSpPr>
          <p:cNvPr id="10" name="TextBox 9">
            <a:extLst>
              <a:ext uri="{FF2B5EF4-FFF2-40B4-BE49-F238E27FC236}">
                <a16:creationId xmlns:a16="http://schemas.microsoft.com/office/drawing/2014/main" id="{DACF8DA7-A0A9-4701-85C9-0071FC5BAA33}"/>
              </a:ext>
            </a:extLst>
          </p:cNvPr>
          <p:cNvSpPr txBox="1"/>
          <p:nvPr/>
        </p:nvSpPr>
        <p:spPr>
          <a:xfrm>
            <a:off x="3791753" y="2460791"/>
            <a:ext cx="1125629" cy="523220"/>
          </a:xfrm>
          <a:prstGeom prst="rect">
            <a:avLst/>
          </a:prstGeom>
          <a:noFill/>
        </p:spPr>
        <p:txBody>
          <a:bodyPr wrap="none" rtlCol="0">
            <a:spAutoFit/>
          </a:bodyPr>
          <a:lstStyle/>
          <a:p>
            <a:r>
              <a:rPr lang="en-US" sz="2800" b="1" dirty="0"/>
              <a:t>Inputs</a:t>
            </a:r>
          </a:p>
        </p:txBody>
      </p:sp>
      <p:sp>
        <p:nvSpPr>
          <p:cNvPr id="11" name="Rectangle: Rounded Corners 10">
            <a:extLst>
              <a:ext uri="{FF2B5EF4-FFF2-40B4-BE49-F238E27FC236}">
                <a16:creationId xmlns:a16="http://schemas.microsoft.com/office/drawing/2014/main" id="{44FB470C-A90C-4544-8E76-C20935C01364}"/>
              </a:ext>
            </a:extLst>
          </p:cNvPr>
          <p:cNvSpPr/>
          <p:nvPr/>
        </p:nvSpPr>
        <p:spPr>
          <a:xfrm>
            <a:off x="9144000" y="3494314"/>
            <a:ext cx="7446331" cy="458832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b="1" dirty="0">
                <a:solidFill>
                  <a:schemeClr val="tx1"/>
                </a:solidFill>
              </a:rPr>
              <a:t>Perceptron</a:t>
            </a:r>
          </a:p>
        </p:txBody>
      </p:sp>
      <p:cxnSp>
        <p:nvCxnSpPr>
          <p:cNvPr id="13" name="Straight Connector 12">
            <a:extLst>
              <a:ext uri="{FF2B5EF4-FFF2-40B4-BE49-F238E27FC236}">
                <a16:creationId xmlns:a16="http://schemas.microsoft.com/office/drawing/2014/main" id="{8C452F74-0444-4617-8945-B18E8A8F868A}"/>
              </a:ext>
            </a:extLst>
          </p:cNvPr>
          <p:cNvCxnSpPr>
            <a:cxnSpLocks/>
            <a:stCxn id="5" idx="6"/>
            <a:endCxn id="11" idx="1"/>
          </p:cNvCxnSpPr>
          <p:nvPr/>
        </p:nvCxnSpPr>
        <p:spPr>
          <a:xfrm>
            <a:off x="4811768" y="3519939"/>
            <a:ext cx="4332232" cy="2268540"/>
          </a:xfrm>
          <a:prstGeom prst="line">
            <a:avLst/>
          </a:prstGeom>
          <a:ln w="28575">
            <a:solidFill>
              <a:srgbClr val="412ED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A67F503-A00E-4351-A56A-7831B3199A6D}"/>
              </a:ext>
            </a:extLst>
          </p:cNvPr>
          <p:cNvCxnSpPr>
            <a:cxnSpLocks/>
            <a:stCxn id="7" idx="6"/>
            <a:endCxn id="11" idx="1"/>
          </p:cNvCxnSpPr>
          <p:nvPr/>
        </p:nvCxnSpPr>
        <p:spPr>
          <a:xfrm>
            <a:off x="4811768" y="5786028"/>
            <a:ext cx="4332232" cy="2451"/>
          </a:xfrm>
          <a:prstGeom prst="line">
            <a:avLst/>
          </a:prstGeom>
          <a:ln w="28575">
            <a:solidFill>
              <a:srgbClr val="412ED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FF23B63-A49B-4F71-B663-87286C2AEC39}"/>
              </a:ext>
            </a:extLst>
          </p:cNvPr>
          <p:cNvCxnSpPr>
            <a:cxnSpLocks/>
            <a:stCxn id="8" idx="6"/>
            <a:endCxn id="11" idx="1"/>
          </p:cNvCxnSpPr>
          <p:nvPr/>
        </p:nvCxnSpPr>
        <p:spPr>
          <a:xfrm flipV="1">
            <a:off x="4811768" y="5788479"/>
            <a:ext cx="4332232" cy="2233320"/>
          </a:xfrm>
          <a:prstGeom prst="line">
            <a:avLst/>
          </a:prstGeom>
          <a:ln w="28575">
            <a:solidFill>
              <a:srgbClr val="412ED0"/>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FF8481F-E232-482B-A158-736B32906129}"/>
              </a:ext>
            </a:extLst>
          </p:cNvPr>
          <p:cNvSpPr txBox="1"/>
          <p:nvPr/>
        </p:nvSpPr>
        <p:spPr>
          <a:xfrm rot="1654250">
            <a:off x="5924691" y="4129406"/>
            <a:ext cx="2106386" cy="523220"/>
          </a:xfrm>
          <a:prstGeom prst="rect">
            <a:avLst/>
          </a:prstGeom>
          <a:noFill/>
        </p:spPr>
        <p:txBody>
          <a:bodyPr wrap="square" rtlCol="0">
            <a:spAutoFit/>
          </a:bodyPr>
          <a:lstStyle/>
          <a:p>
            <a:r>
              <a:rPr lang="en-US" sz="2800" b="1" dirty="0"/>
              <a:t>W</a:t>
            </a:r>
            <a:r>
              <a:rPr lang="en-US" sz="2800" b="1" baseline="-25000" dirty="0"/>
              <a:t>1</a:t>
            </a:r>
            <a:r>
              <a:rPr lang="en-US" sz="2800" b="1" dirty="0"/>
              <a:t> 0,2</a:t>
            </a:r>
          </a:p>
        </p:txBody>
      </p:sp>
      <p:sp>
        <p:nvSpPr>
          <p:cNvPr id="26" name="TextBox 25">
            <a:extLst>
              <a:ext uri="{FF2B5EF4-FFF2-40B4-BE49-F238E27FC236}">
                <a16:creationId xmlns:a16="http://schemas.microsoft.com/office/drawing/2014/main" id="{01F12D6C-7F61-498F-90F9-1BE3D5E3612B}"/>
              </a:ext>
            </a:extLst>
          </p:cNvPr>
          <p:cNvSpPr txBox="1"/>
          <p:nvPr/>
        </p:nvSpPr>
        <p:spPr>
          <a:xfrm>
            <a:off x="5724981" y="5259378"/>
            <a:ext cx="2106386" cy="523220"/>
          </a:xfrm>
          <a:prstGeom prst="rect">
            <a:avLst/>
          </a:prstGeom>
          <a:noFill/>
        </p:spPr>
        <p:txBody>
          <a:bodyPr wrap="square" rtlCol="0">
            <a:spAutoFit/>
          </a:bodyPr>
          <a:lstStyle/>
          <a:p>
            <a:r>
              <a:rPr lang="en-US" sz="2800" b="1" dirty="0"/>
              <a:t>W</a:t>
            </a:r>
            <a:r>
              <a:rPr lang="en-US" sz="2800" b="1" baseline="-25000" dirty="0"/>
              <a:t>2</a:t>
            </a:r>
            <a:r>
              <a:rPr lang="en-US" sz="2800" b="1" dirty="0"/>
              <a:t> 0,4</a:t>
            </a:r>
          </a:p>
        </p:txBody>
      </p:sp>
      <p:sp>
        <p:nvSpPr>
          <p:cNvPr id="28" name="TextBox 27">
            <a:extLst>
              <a:ext uri="{FF2B5EF4-FFF2-40B4-BE49-F238E27FC236}">
                <a16:creationId xmlns:a16="http://schemas.microsoft.com/office/drawing/2014/main" id="{4BBE2E8F-9687-43D2-9A70-57FF790A1B94}"/>
              </a:ext>
            </a:extLst>
          </p:cNvPr>
          <p:cNvSpPr txBox="1"/>
          <p:nvPr/>
        </p:nvSpPr>
        <p:spPr>
          <a:xfrm rot="19919841">
            <a:off x="5958366" y="6404048"/>
            <a:ext cx="2106386" cy="523220"/>
          </a:xfrm>
          <a:prstGeom prst="rect">
            <a:avLst/>
          </a:prstGeom>
          <a:noFill/>
        </p:spPr>
        <p:txBody>
          <a:bodyPr wrap="square" rtlCol="0">
            <a:spAutoFit/>
          </a:bodyPr>
          <a:lstStyle/>
          <a:p>
            <a:r>
              <a:rPr lang="en-US" sz="2800" b="1" dirty="0"/>
              <a:t>W</a:t>
            </a:r>
            <a:r>
              <a:rPr lang="en-US" sz="2800" b="1" baseline="-25000" dirty="0"/>
              <a:t>3</a:t>
            </a:r>
            <a:r>
              <a:rPr lang="en-US" sz="2800" b="1" dirty="0"/>
              <a:t> 0,1</a:t>
            </a:r>
          </a:p>
        </p:txBody>
      </p:sp>
      <p:sp>
        <p:nvSpPr>
          <p:cNvPr id="29" name="Rectangle 28">
            <a:extLst>
              <a:ext uri="{FF2B5EF4-FFF2-40B4-BE49-F238E27FC236}">
                <a16:creationId xmlns:a16="http://schemas.microsoft.com/office/drawing/2014/main" id="{E34D1F79-56B7-4EE1-B7B9-52FD13D900B4}"/>
              </a:ext>
            </a:extLst>
          </p:cNvPr>
          <p:cNvSpPr/>
          <p:nvPr/>
        </p:nvSpPr>
        <p:spPr>
          <a:xfrm>
            <a:off x="9170135" y="5354226"/>
            <a:ext cx="3616227" cy="1667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 summing function:</a:t>
            </a:r>
            <a:br>
              <a:rPr lang="en-US" sz="2400" b="1" dirty="0"/>
            </a:br>
            <a:r>
              <a:rPr lang="en-US" sz="2400" b="1" dirty="0"/>
              <a:t>µ=w</a:t>
            </a:r>
            <a:r>
              <a:rPr lang="en-US" sz="2400" b="1" baseline="-25000" dirty="0"/>
              <a:t>1</a:t>
            </a:r>
            <a:r>
              <a:rPr lang="en-US" sz="2400" b="1" dirty="0"/>
              <a:t>x</a:t>
            </a:r>
            <a:r>
              <a:rPr lang="en-US" sz="2400" b="1" baseline="-25000" dirty="0"/>
              <a:t>1</a:t>
            </a:r>
            <a:r>
              <a:rPr lang="en-US" sz="2400" b="1" dirty="0"/>
              <a:t>+ w</a:t>
            </a:r>
            <a:r>
              <a:rPr lang="en-US" sz="2400" b="1" baseline="-25000" dirty="0"/>
              <a:t>2</a:t>
            </a:r>
            <a:r>
              <a:rPr lang="en-US" sz="2400" b="1" dirty="0"/>
              <a:t>x</a:t>
            </a:r>
            <a:r>
              <a:rPr lang="en-US" sz="2400" b="1" baseline="-25000" dirty="0"/>
              <a:t>2</a:t>
            </a:r>
            <a:r>
              <a:rPr lang="en-US" sz="2400" b="1" dirty="0"/>
              <a:t>+w</a:t>
            </a:r>
            <a:r>
              <a:rPr lang="en-US" sz="2400" b="1" baseline="-25000" dirty="0"/>
              <a:t>3</a:t>
            </a:r>
            <a:r>
              <a:rPr lang="en-US" sz="2400" b="1" dirty="0"/>
              <a:t>x</a:t>
            </a:r>
            <a:r>
              <a:rPr lang="en-US" sz="2400" b="1" baseline="-25000" dirty="0"/>
              <a:t>3</a:t>
            </a:r>
            <a:r>
              <a:rPr lang="en-US" sz="2400" b="1" dirty="0"/>
              <a:t>+b</a:t>
            </a:r>
          </a:p>
          <a:p>
            <a:pPr algn="ctr"/>
            <a:r>
              <a:rPr lang="en-US" sz="2400" b="1" dirty="0"/>
              <a:t>=0,2*3+0,4*1+0,1*2+0</a:t>
            </a:r>
          </a:p>
          <a:p>
            <a:pPr algn="ctr"/>
            <a:r>
              <a:rPr lang="en-US" sz="2400" b="1" dirty="0"/>
              <a:t>=1,2</a:t>
            </a:r>
          </a:p>
        </p:txBody>
      </p:sp>
      <p:sp>
        <p:nvSpPr>
          <p:cNvPr id="23" name="TextBox 22">
            <a:extLst>
              <a:ext uri="{FF2B5EF4-FFF2-40B4-BE49-F238E27FC236}">
                <a16:creationId xmlns:a16="http://schemas.microsoft.com/office/drawing/2014/main" id="{7C96D050-1E3E-40BA-8CFD-D72615D1A42E}"/>
              </a:ext>
            </a:extLst>
          </p:cNvPr>
          <p:cNvSpPr txBox="1"/>
          <p:nvPr/>
        </p:nvSpPr>
        <p:spPr>
          <a:xfrm>
            <a:off x="9099936" y="4517274"/>
            <a:ext cx="3686426" cy="830997"/>
          </a:xfrm>
          <a:prstGeom prst="rect">
            <a:avLst/>
          </a:prstGeom>
          <a:noFill/>
        </p:spPr>
        <p:txBody>
          <a:bodyPr wrap="square" rtlCol="0">
            <a:spAutoFit/>
          </a:bodyPr>
          <a:lstStyle/>
          <a:p>
            <a:pPr algn="ctr"/>
            <a:r>
              <a:rPr lang="en-US" sz="2400" b="1" dirty="0"/>
              <a:t>Transfer</a:t>
            </a:r>
            <a:br>
              <a:rPr lang="en-US" sz="2400" b="1" dirty="0"/>
            </a:br>
            <a:r>
              <a:rPr lang="en-US" sz="2400" b="1" dirty="0"/>
              <a:t>function</a:t>
            </a:r>
          </a:p>
        </p:txBody>
      </p:sp>
      <p:cxnSp>
        <p:nvCxnSpPr>
          <p:cNvPr id="30" name="Straight Arrow Connector 29">
            <a:extLst>
              <a:ext uri="{FF2B5EF4-FFF2-40B4-BE49-F238E27FC236}">
                <a16:creationId xmlns:a16="http://schemas.microsoft.com/office/drawing/2014/main" id="{01B3B2FE-8BB6-4507-ACCB-AC82838E1041}"/>
              </a:ext>
            </a:extLst>
          </p:cNvPr>
          <p:cNvCxnSpPr>
            <a:cxnSpLocks/>
            <a:stCxn id="29" idx="3"/>
            <a:endCxn id="31" idx="1"/>
          </p:cNvCxnSpPr>
          <p:nvPr/>
        </p:nvCxnSpPr>
        <p:spPr>
          <a:xfrm flipV="1">
            <a:off x="12786362" y="6186243"/>
            <a:ext cx="1147070" cy="1525"/>
          </a:xfrm>
          <a:prstGeom prst="straightConnector1">
            <a:avLst/>
          </a:prstGeom>
          <a:ln w="57150">
            <a:solidFill>
              <a:srgbClr val="412ED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332D2B6-1500-4DA0-99DB-1DDB5BB24360}"/>
              </a:ext>
            </a:extLst>
          </p:cNvPr>
          <p:cNvSpPr/>
          <p:nvPr/>
        </p:nvSpPr>
        <p:spPr>
          <a:xfrm>
            <a:off x="13933432" y="5729043"/>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2800" b="1" i="1" dirty="0"/>
              <a:t>φ</a:t>
            </a:r>
            <a:endParaRPr lang="en-US" sz="2800" b="1" dirty="0"/>
          </a:p>
        </p:txBody>
      </p:sp>
      <p:sp>
        <p:nvSpPr>
          <p:cNvPr id="32" name="TextBox 31">
            <a:extLst>
              <a:ext uri="{FF2B5EF4-FFF2-40B4-BE49-F238E27FC236}">
                <a16:creationId xmlns:a16="http://schemas.microsoft.com/office/drawing/2014/main" id="{D30B8ED6-A080-4C4E-8765-C412078D3DE9}"/>
              </a:ext>
            </a:extLst>
          </p:cNvPr>
          <p:cNvSpPr txBox="1"/>
          <p:nvPr/>
        </p:nvSpPr>
        <p:spPr>
          <a:xfrm>
            <a:off x="13647961" y="4880671"/>
            <a:ext cx="1485342" cy="830997"/>
          </a:xfrm>
          <a:prstGeom prst="rect">
            <a:avLst/>
          </a:prstGeom>
          <a:noFill/>
        </p:spPr>
        <p:txBody>
          <a:bodyPr wrap="none" rtlCol="0">
            <a:spAutoFit/>
          </a:bodyPr>
          <a:lstStyle/>
          <a:p>
            <a:pPr algn="ctr"/>
            <a:r>
              <a:rPr lang="en-US" sz="2400" b="1" dirty="0"/>
              <a:t>Activation</a:t>
            </a:r>
            <a:br>
              <a:rPr lang="en-US" sz="2400" b="1" dirty="0"/>
            </a:br>
            <a:r>
              <a:rPr lang="en-US" sz="2400" b="1" dirty="0"/>
              <a:t>function</a:t>
            </a:r>
          </a:p>
        </p:txBody>
      </p:sp>
      <p:sp>
        <p:nvSpPr>
          <p:cNvPr id="33" name="TextBox 32">
            <a:extLst>
              <a:ext uri="{FF2B5EF4-FFF2-40B4-BE49-F238E27FC236}">
                <a16:creationId xmlns:a16="http://schemas.microsoft.com/office/drawing/2014/main" id="{DF7644B7-3768-41EB-8E2F-3D61D40CEF34}"/>
              </a:ext>
            </a:extLst>
          </p:cNvPr>
          <p:cNvSpPr txBox="1"/>
          <p:nvPr/>
        </p:nvSpPr>
        <p:spPr>
          <a:xfrm>
            <a:off x="13662036" y="7301485"/>
            <a:ext cx="1457195" cy="461665"/>
          </a:xfrm>
          <a:prstGeom prst="rect">
            <a:avLst/>
          </a:prstGeom>
          <a:noFill/>
        </p:spPr>
        <p:txBody>
          <a:bodyPr wrap="none" rtlCol="0">
            <a:spAutoFit/>
          </a:bodyPr>
          <a:lstStyle/>
          <a:p>
            <a:pPr algn="ctr"/>
            <a:r>
              <a:rPr lang="en-US" sz="2400" b="1" dirty="0"/>
              <a:t>Threshold</a:t>
            </a:r>
          </a:p>
        </p:txBody>
      </p:sp>
      <p:cxnSp>
        <p:nvCxnSpPr>
          <p:cNvPr id="35" name="Straight Arrow Connector 34">
            <a:extLst>
              <a:ext uri="{FF2B5EF4-FFF2-40B4-BE49-F238E27FC236}">
                <a16:creationId xmlns:a16="http://schemas.microsoft.com/office/drawing/2014/main" id="{F90826F8-2304-43A2-8287-48B2EAE9711F}"/>
              </a:ext>
            </a:extLst>
          </p:cNvPr>
          <p:cNvCxnSpPr>
            <a:cxnSpLocks/>
            <a:stCxn id="33" idx="0"/>
            <a:endCxn id="31" idx="2"/>
          </p:cNvCxnSpPr>
          <p:nvPr/>
        </p:nvCxnSpPr>
        <p:spPr>
          <a:xfrm flipH="1" flipV="1">
            <a:off x="14390632" y="6643443"/>
            <a:ext cx="2" cy="658042"/>
          </a:xfrm>
          <a:prstGeom prst="straightConnector1">
            <a:avLst/>
          </a:prstGeom>
          <a:ln w="57150">
            <a:solidFill>
              <a:srgbClr val="412ED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684EF30C-AEDA-4167-B114-BC543FF89D19}"/>
              </a:ext>
            </a:extLst>
          </p:cNvPr>
          <p:cNvCxnSpPr>
            <a:cxnSpLocks/>
            <a:stCxn id="31" idx="3"/>
            <a:endCxn id="67" idx="1"/>
          </p:cNvCxnSpPr>
          <p:nvPr/>
        </p:nvCxnSpPr>
        <p:spPr>
          <a:xfrm>
            <a:off x="14847832" y="6186243"/>
            <a:ext cx="1742499" cy="0"/>
          </a:xfrm>
          <a:prstGeom prst="straightConnector1">
            <a:avLst/>
          </a:prstGeom>
          <a:ln w="57150">
            <a:solidFill>
              <a:srgbClr val="412ED0"/>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7BABB6C2-0EBE-4666-BC79-E58FEE07D2E7}"/>
              </a:ext>
            </a:extLst>
          </p:cNvPr>
          <p:cNvSpPr txBox="1"/>
          <p:nvPr/>
        </p:nvSpPr>
        <p:spPr>
          <a:xfrm>
            <a:off x="16590331" y="5955410"/>
            <a:ext cx="1485343" cy="461665"/>
          </a:xfrm>
          <a:prstGeom prst="rect">
            <a:avLst/>
          </a:prstGeom>
          <a:noFill/>
        </p:spPr>
        <p:txBody>
          <a:bodyPr wrap="none" rtlCol="0">
            <a:spAutoFit/>
          </a:bodyPr>
          <a:lstStyle/>
          <a:p>
            <a:pPr algn="ctr"/>
            <a:r>
              <a:rPr lang="en-US" sz="2400" b="1" dirty="0"/>
              <a:t>Activation</a:t>
            </a:r>
          </a:p>
        </p:txBody>
      </p:sp>
      <p:sp>
        <p:nvSpPr>
          <p:cNvPr id="34" name="TextBox 33">
            <a:extLst>
              <a:ext uri="{FF2B5EF4-FFF2-40B4-BE49-F238E27FC236}">
                <a16:creationId xmlns:a16="http://schemas.microsoft.com/office/drawing/2014/main" id="{F449EF22-176F-4CF6-9950-A1F2C44576A1}"/>
              </a:ext>
            </a:extLst>
          </p:cNvPr>
          <p:cNvSpPr txBox="1"/>
          <p:nvPr/>
        </p:nvSpPr>
        <p:spPr>
          <a:xfrm>
            <a:off x="10648670" y="7460452"/>
            <a:ext cx="659156" cy="461665"/>
          </a:xfrm>
          <a:prstGeom prst="rect">
            <a:avLst/>
          </a:prstGeom>
          <a:noFill/>
        </p:spPr>
        <p:txBody>
          <a:bodyPr wrap="none" rtlCol="0">
            <a:spAutoFit/>
          </a:bodyPr>
          <a:lstStyle/>
          <a:p>
            <a:pPr algn="ctr"/>
            <a:r>
              <a:rPr lang="en-US" sz="2400" b="1" dirty="0"/>
              <a:t>b: 0</a:t>
            </a:r>
          </a:p>
        </p:txBody>
      </p:sp>
      <p:cxnSp>
        <p:nvCxnSpPr>
          <p:cNvPr id="36" name="Straight Arrow Connector 35">
            <a:extLst>
              <a:ext uri="{FF2B5EF4-FFF2-40B4-BE49-F238E27FC236}">
                <a16:creationId xmlns:a16="http://schemas.microsoft.com/office/drawing/2014/main" id="{FEDA5DAB-8449-4A4A-B025-C0F350054CDE}"/>
              </a:ext>
            </a:extLst>
          </p:cNvPr>
          <p:cNvCxnSpPr>
            <a:cxnSpLocks/>
            <a:stCxn id="34" idx="0"/>
            <a:endCxn id="29" idx="2"/>
          </p:cNvCxnSpPr>
          <p:nvPr/>
        </p:nvCxnSpPr>
        <p:spPr>
          <a:xfrm flipV="1">
            <a:off x="10978248" y="7021309"/>
            <a:ext cx="1" cy="439143"/>
          </a:xfrm>
          <a:prstGeom prst="straightConnector1">
            <a:avLst/>
          </a:prstGeom>
          <a:ln w="57150">
            <a:solidFill>
              <a:srgbClr val="412ED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6704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xEl>
                                              <p:pRg st="1" end="1"/>
                                            </p:txEl>
                                          </p:spTgt>
                                        </p:tgtEl>
                                        <p:attrNameLst>
                                          <p:attrName>style.visibility</p:attrName>
                                        </p:attrNameLst>
                                      </p:cBhvr>
                                      <p:to>
                                        <p:strVal val="visible"/>
                                      </p:to>
                                    </p:set>
                                    <p:animEffect transition="in" filter="fade">
                                      <p:cBhvr>
                                        <p:cTn id="12" dur="500"/>
                                        <p:tgtEl>
                                          <p:spTgt spid="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xEl>
                                              <p:pRg st="2" end="2"/>
                                            </p:txEl>
                                          </p:spTgt>
                                        </p:tgtEl>
                                        <p:attrNameLst>
                                          <p:attrName>style.visibility</p:attrName>
                                        </p:attrNameLst>
                                      </p:cBhvr>
                                      <p:to>
                                        <p:strVal val="visible"/>
                                      </p:to>
                                    </p:set>
                                    <p:animEffect transition="in" filter="fade">
                                      <p:cBhvr>
                                        <p:cTn id="17" dur="500"/>
                                        <p:tgtEl>
                                          <p:spTgt spid="2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Perceptron</a:t>
            </a:r>
            <a:endParaRPr lang="en-US" dirty="0"/>
          </a:p>
          <a:p>
            <a:endParaRPr lang="en-US" dirty="0"/>
          </a:p>
          <a:p>
            <a:pPr marL="1257300" lvl="1" indent="-571500">
              <a:buFont typeface="Arial" panose="020B0604020202020204" pitchFamily="34" charset="0"/>
              <a:buChar char="•"/>
            </a:pPr>
            <a:endParaRPr lang="en-US" dirty="0"/>
          </a:p>
          <a:p>
            <a:pPr marL="1257300" lvl="1" indent="-571500">
              <a:buFont typeface="Arial" panose="020B0604020202020204" pitchFamily="34" charset="0"/>
              <a:buChar char="•"/>
            </a:pPr>
            <a:endParaRPr lang="en-US" dirty="0"/>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11</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Artificial neural network</a:t>
            </a:r>
          </a:p>
        </p:txBody>
      </p:sp>
      <p:sp>
        <p:nvSpPr>
          <p:cNvPr id="5" name="Oval 4">
            <a:extLst>
              <a:ext uri="{FF2B5EF4-FFF2-40B4-BE49-F238E27FC236}">
                <a16:creationId xmlns:a16="http://schemas.microsoft.com/office/drawing/2014/main" id="{FBD20646-451C-46E9-B44E-9CE26F4B0A74}"/>
              </a:ext>
            </a:extLst>
          </p:cNvPr>
          <p:cNvSpPr/>
          <p:nvPr/>
        </p:nvSpPr>
        <p:spPr>
          <a:xfrm>
            <a:off x="3897368" y="3062739"/>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X</a:t>
            </a:r>
            <a:r>
              <a:rPr lang="en-US" sz="2800" b="1" baseline="-25000" dirty="0"/>
              <a:t>1</a:t>
            </a:r>
            <a:r>
              <a:rPr lang="en-US" sz="2800" b="1" dirty="0"/>
              <a:t>3</a:t>
            </a:r>
          </a:p>
        </p:txBody>
      </p:sp>
      <p:sp>
        <p:nvSpPr>
          <p:cNvPr id="7" name="Oval 6">
            <a:extLst>
              <a:ext uri="{FF2B5EF4-FFF2-40B4-BE49-F238E27FC236}">
                <a16:creationId xmlns:a16="http://schemas.microsoft.com/office/drawing/2014/main" id="{AA4B4E02-7E4E-4B98-9554-8F6A66493A4C}"/>
              </a:ext>
            </a:extLst>
          </p:cNvPr>
          <p:cNvSpPr/>
          <p:nvPr/>
        </p:nvSpPr>
        <p:spPr>
          <a:xfrm>
            <a:off x="3897368" y="5328828"/>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X</a:t>
            </a:r>
            <a:r>
              <a:rPr lang="en-US" sz="2800" b="1" baseline="-25000" dirty="0"/>
              <a:t>2</a:t>
            </a:r>
            <a:r>
              <a:rPr lang="en-US" sz="2800" b="1" dirty="0"/>
              <a:t>1</a:t>
            </a:r>
          </a:p>
        </p:txBody>
      </p:sp>
      <p:sp>
        <p:nvSpPr>
          <p:cNvPr id="8" name="Oval 7">
            <a:extLst>
              <a:ext uri="{FF2B5EF4-FFF2-40B4-BE49-F238E27FC236}">
                <a16:creationId xmlns:a16="http://schemas.microsoft.com/office/drawing/2014/main" id="{7CB4E4C3-6D49-4E9B-9B50-923EE071B456}"/>
              </a:ext>
            </a:extLst>
          </p:cNvPr>
          <p:cNvSpPr/>
          <p:nvPr/>
        </p:nvSpPr>
        <p:spPr>
          <a:xfrm>
            <a:off x="3897368" y="7564599"/>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X</a:t>
            </a:r>
            <a:r>
              <a:rPr lang="en-US" sz="2800" b="1" baseline="-25000" dirty="0"/>
              <a:t>3</a:t>
            </a:r>
            <a:r>
              <a:rPr lang="en-US" sz="2800" b="1" dirty="0"/>
              <a:t>2</a:t>
            </a:r>
          </a:p>
        </p:txBody>
      </p:sp>
      <p:sp>
        <p:nvSpPr>
          <p:cNvPr id="10" name="TextBox 9">
            <a:extLst>
              <a:ext uri="{FF2B5EF4-FFF2-40B4-BE49-F238E27FC236}">
                <a16:creationId xmlns:a16="http://schemas.microsoft.com/office/drawing/2014/main" id="{DACF8DA7-A0A9-4701-85C9-0071FC5BAA33}"/>
              </a:ext>
            </a:extLst>
          </p:cNvPr>
          <p:cNvSpPr txBox="1"/>
          <p:nvPr/>
        </p:nvSpPr>
        <p:spPr>
          <a:xfrm>
            <a:off x="3791753" y="2460791"/>
            <a:ext cx="1125629" cy="523220"/>
          </a:xfrm>
          <a:prstGeom prst="rect">
            <a:avLst/>
          </a:prstGeom>
          <a:noFill/>
        </p:spPr>
        <p:txBody>
          <a:bodyPr wrap="none" rtlCol="0">
            <a:spAutoFit/>
          </a:bodyPr>
          <a:lstStyle/>
          <a:p>
            <a:r>
              <a:rPr lang="en-US" sz="2800" b="1" dirty="0"/>
              <a:t>Inputs</a:t>
            </a:r>
          </a:p>
        </p:txBody>
      </p:sp>
      <p:sp>
        <p:nvSpPr>
          <p:cNvPr id="11" name="Rectangle: Rounded Corners 10">
            <a:extLst>
              <a:ext uri="{FF2B5EF4-FFF2-40B4-BE49-F238E27FC236}">
                <a16:creationId xmlns:a16="http://schemas.microsoft.com/office/drawing/2014/main" id="{44FB470C-A90C-4544-8E76-C20935C01364}"/>
              </a:ext>
            </a:extLst>
          </p:cNvPr>
          <p:cNvSpPr/>
          <p:nvPr/>
        </p:nvSpPr>
        <p:spPr>
          <a:xfrm>
            <a:off x="9144000" y="3494314"/>
            <a:ext cx="7488207" cy="458832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b="1" dirty="0">
                <a:solidFill>
                  <a:schemeClr val="tx1"/>
                </a:solidFill>
              </a:rPr>
              <a:t>Perceptron</a:t>
            </a:r>
          </a:p>
        </p:txBody>
      </p:sp>
      <p:cxnSp>
        <p:nvCxnSpPr>
          <p:cNvPr id="13" name="Straight Connector 12">
            <a:extLst>
              <a:ext uri="{FF2B5EF4-FFF2-40B4-BE49-F238E27FC236}">
                <a16:creationId xmlns:a16="http://schemas.microsoft.com/office/drawing/2014/main" id="{8C452F74-0444-4617-8945-B18E8A8F868A}"/>
              </a:ext>
            </a:extLst>
          </p:cNvPr>
          <p:cNvCxnSpPr>
            <a:cxnSpLocks/>
            <a:stCxn id="5" idx="6"/>
            <a:endCxn id="11" idx="1"/>
          </p:cNvCxnSpPr>
          <p:nvPr/>
        </p:nvCxnSpPr>
        <p:spPr>
          <a:xfrm>
            <a:off x="4811768" y="3519939"/>
            <a:ext cx="4332232" cy="2268540"/>
          </a:xfrm>
          <a:prstGeom prst="line">
            <a:avLst/>
          </a:prstGeom>
          <a:ln w="28575">
            <a:solidFill>
              <a:srgbClr val="412ED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A67F503-A00E-4351-A56A-7831B3199A6D}"/>
              </a:ext>
            </a:extLst>
          </p:cNvPr>
          <p:cNvCxnSpPr>
            <a:cxnSpLocks/>
            <a:stCxn id="7" idx="6"/>
            <a:endCxn id="11" idx="1"/>
          </p:cNvCxnSpPr>
          <p:nvPr/>
        </p:nvCxnSpPr>
        <p:spPr>
          <a:xfrm>
            <a:off x="4811768" y="5786028"/>
            <a:ext cx="4332232" cy="2451"/>
          </a:xfrm>
          <a:prstGeom prst="line">
            <a:avLst/>
          </a:prstGeom>
          <a:ln w="28575">
            <a:solidFill>
              <a:srgbClr val="412ED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FF23B63-A49B-4F71-B663-87286C2AEC39}"/>
              </a:ext>
            </a:extLst>
          </p:cNvPr>
          <p:cNvCxnSpPr>
            <a:cxnSpLocks/>
            <a:stCxn id="8" idx="6"/>
            <a:endCxn id="11" idx="1"/>
          </p:cNvCxnSpPr>
          <p:nvPr/>
        </p:nvCxnSpPr>
        <p:spPr>
          <a:xfrm flipV="1">
            <a:off x="4811768" y="5788479"/>
            <a:ext cx="4332232" cy="2233320"/>
          </a:xfrm>
          <a:prstGeom prst="line">
            <a:avLst/>
          </a:prstGeom>
          <a:ln w="28575">
            <a:solidFill>
              <a:srgbClr val="412ED0"/>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FF8481F-E232-482B-A158-736B32906129}"/>
              </a:ext>
            </a:extLst>
          </p:cNvPr>
          <p:cNvSpPr txBox="1"/>
          <p:nvPr/>
        </p:nvSpPr>
        <p:spPr>
          <a:xfrm rot="1654250">
            <a:off x="5924691" y="4129406"/>
            <a:ext cx="2106386" cy="523220"/>
          </a:xfrm>
          <a:prstGeom prst="rect">
            <a:avLst/>
          </a:prstGeom>
          <a:noFill/>
        </p:spPr>
        <p:txBody>
          <a:bodyPr wrap="square" rtlCol="0">
            <a:spAutoFit/>
          </a:bodyPr>
          <a:lstStyle/>
          <a:p>
            <a:r>
              <a:rPr lang="en-US" sz="2800" b="1" dirty="0"/>
              <a:t>W</a:t>
            </a:r>
            <a:r>
              <a:rPr lang="en-US" sz="2800" b="1" baseline="-25000" dirty="0"/>
              <a:t>1</a:t>
            </a:r>
            <a:r>
              <a:rPr lang="en-US" sz="2800" b="1" dirty="0"/>
              <a:t> 0,2</a:t>
            </a:r>
          </a:p>
        </p:txBody>
      </p:sp>
      <p:sp>
        <p:nvSpPr>
          <p:cNvPr id="26" name="TextBox 25">
            <a:extLst>
              <a:ext uri="{FF2B5EF4-FFF2-40B4-BE49-F238E27FC236}">
                <a16:creationId xmlns:a16="http://schemas.microsoft.com/office/drawing/2014/main" id="{01F12D6C-7F61-498F-90F9-1BE3D5E3612B}"/>
              </a:ext>
            </a:extLst>
          </p:cNvPr>
          <p:cNvSpPr txBox="1"/>
          <p:nvPr/>
        </p:nvSpPr>
        <p:spPr>
          <a:xfrm>
            <a:off x="5724981" y="5259378"/>
            <a:ext cx="2106386" cy="523220"/>
          </a:xfrm>
          <a:prstGeom prst="rect">
            <a:avLst/>
          </a:prstGeom>
          <a:noFill/>
        </p:spPr>
        <p:txBody>
          <a:bodyPr wrap="square" rtlCol="0">
            <a:spAutoFit/>
          </a:bodyPr>
          <a:lstStyle/>
          <a:p>
            <a:r>
              <a:rPr lang="en-US" sz="2800" b="1" dirty="0"/>
              <a:t>W</a:t>
            </a:r>
            <a:r>
              <a:rPr lang="en-US" sz="2800" b="1" baseline="-25000" dirty="0"/>
              <a:t>2</a:t>
            </a:r>
            <a:r>
              <a:rPr lang="en-US" sz="2800" b="1" dirty="0"/>
              <a:t> 0,4</a:t>
            </a:r>
          </a:p>
        </p:txBody>
      </p:sp>
      <p:sp>
        <p:nvSpPr>
          <p:cNvPr id="28" name="TextBox 27">
            <a:extLst>
              <a:ext uri="{FF2B5EF4-FFF2-40B4-BE49-F238E27FC236}">
                <a16:creationId xmlns:a16="http://schemas.microsoft.com/office/drawing/2014/main" id="{4BBE2E8F-9687-43D2-9A70-57FF790A1B94}"/>
              </a:ext>
            </a:extLst>
          </p:cNvPr>
          <p:cNvSpPr txBox="1"/>
          <p:nvPr/>
        </p:nvSpPr>
        <p:spPr>
          <a:xfrm rot="19919841">
            <a:off x="5958366" y="6404048"/>
            <a:ext cx="2106386" cy="523220"/>
          </a:xfrm>
          <a:prstGeom prst="rect">
            <a:avLst/>
          </a:prstGeom>
          <a:noFill/>
        </p:spPr>
        <p:txBody>
          <a:bodyPr wrap="square" rtlCol="0">
            <a:spAutoFit/>
          </a:bodyPr>
          <a:lstStyle/>
          <a:p>
            <a:r>
              <a:rPr lang="en-US" sz="2800" b="1" dirty="0"/>
              <a:t>W</a:t>
            </a:r>
            <a:r>
              <a:rPr lang="en-US" sz="2800" b="1" baseline="-25000" dirty="0"/>
              <a:t>3</a:t>
            </a:r>
            <a:r>
              <a:rPr lang="en-US" sz="2800" b="1" dirty="0"/>
              <a:t> 0,1</a:t>
            </a:r>
          </a:p>
        </p:txBody>
      </p:sp>
      <p:sp>
        <p:nvSpPr>
          <p:cNvPr id="29" name="Rectangle 28">
            <a:extLst>
              <a:ext uri="{FF2B5EF4-FFF2-40B4-BE49-F238E27FC236}">
                <a16:creationId xmlns:a16="http://schemas.microsoft.com/office/drawing/2014/main" id="{E34D1F79-56B7-4EE1-B7B9-52FD13D900B4}"/>
              </a:ext>
            </a:extLst>
          </p:cNvPr>
          <p:cNvSpPr/>
          <p:nvPr/>
        </p:nvSpPr>
        <p:spPr>
          <a:xfrm>
            <a:off x="9170135" y="5354227"/>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t>
            </a:r>
          </a:p>
        </p:txBody>
      </p:sp>
      <p:sp>
        <p:nvSpPr>
          <p:cNvPr id="23" name="TextBox 22">
            <a:extLst>
              <a:ext uri="{FF2B5EF4-FFF2-40B4-BE49-F238E27FC236}">
                <a16:creationId xmlns:a16="http://schemas.microsoft.com/office/drawing/2014/main" id="{7C96D050-1E3E-40BA-8CFD-D72615D1A42E}"/>
              </a:ext>
            </a:extLst>
          </p:cNvPr>
          <p:cNvSpPr txBox="1"/>
          <p:nvPr/>
        </p:nvSpPr>
        <p:spPr>
          <a:xfrm>
            <a:off x="9099936" y="4517274"/>
            <a:ext cx="1356697" cy="830997"/>
          </a:xfrm>
          <a:prstGeom prst="rect">
            <a:avLst/>
          </a:prstGeom>
          <a:noFill/>
        </p:spPr>
        <p:txBody>
          <a:bodyPr wrap="square" rtlCol="0">
            <a:spAutoFit/>
          </a:bodyPr>
          <a:lstStyle/>
          <a:p>
            <a:pPr algn="ctr"/>
            <a:r>
              <a:rPr lang="en-US" sz="2400" b="1" dirty="0"/>
              <a:t>Transfer</a:t>
            </a:r>
            <a:br>
              <a:rPr lang="en-US" sz="2400" b="1" dirty="0"/>
            </a:br>
            <a:r>
              <a:rPr lang="en-US" sz="2400" b="1" dirty="0"/>
              <a:t>function</a:t>
            </a:r>
          </a:p>
        </p:txBody>
      </p:sp>
      <p:cxnSp>
        <p:nvCxnSpPr>
          <p:cNvPr id="30" name="Straight Arrow Connector 29">
            <a:extLst>
              <a:ext uri="{FF2B5EF4-FFF2-40B4-BE49-F238E27FC236}">
                <a16:creationId xmlns:a16="http://schemas.microsoft.com/office/drawing/2014/main" id="{01B3B2FE-8BB6-4507-ACCB-AC82838E1041}"/>
              </a:ext>
            </a:extLst>
          </p:cNvPr>
          <p:cNvCxnSpPr>
            <a:cxnSpLocks/>
            <a:stCxn id="29" idx="3"/>
            <a:endCxn id="31" idx="1"/>
          </p:cNvCxnSpPr>
          <p:nvPr/>
        </p:nvCxnSpPr>
        <p:spPr>
          <a:xfrm>
            <a:off x="10084535" y="5811427"/>
            <a:ext cx="1732059" cy="19717"/>
          </a:xfrm>
          <a:prstGeom prst="straightConnector1">
            <a:avLst/>
          </a:prstGeom>
          <a:ln w="57150">
            <a:solidFill>
              <a:srgbClr val="412ED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7332D2B6-1500-4DA0-99DB-1DDB5BB24360}"/>
                  </a:ext>
                </a:extLst>
              </p:cNvPr>
              <p:cNvSpPr/>
              <p:nvPr/>
            </p:nvSpPr>
            <p:spPr>
              <a:xfrm>
                <a:off x="11816594" y="4879843"/>
                <a:ext cx="4332231" cy="19026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2800" b="1" i="1" dirty="0"/>
                  <a:t>φ</a:t>
                </a:r>
                <a:r>
                  <a:rPr lang="en-US" sz="2800" b="1" i="1" dirty="0"/>
                  <a:t>: sigmoid function</a:t>
                </a:r>
              </a:p>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𝒚</m:t>
                      </m:r>
                      <m:r>
                        <a:rPr lang="en-US" sz="2000" b="1" i="1" smtClean="0">
                          <a:latin typeface="Cambria Math" panose="02040503050406030204" pitchFamily="18" charset="0"/>
                        </a:rPr>
                        <m:t>=</m:t>
                      </m:r>
                      <m:f>
                        <m:fPr>
                          <m:ctrlPr>
                            <a:rPr lang="en-US" sz="2000" b="1" i="1" smtClean="0">
                              <a:latin typeface="Cambria Math" panose="02040503050406030204" pitchFamily="18" charset="0"/>
                            </a:rPr>
                          </m:ctrlPr>
                        </m:fPr>
                        <m:num>
                          <m:r>
                            <a:rPr lang="en-US" sz="2000" b="1" i="1" smtClean="0">
                              <a:latin typeface="Cambria Math" panose="02040503050406030204" pitchFamily="18" charset="0"/>
                            </a:rPr>
                            <m:t>𝟏</m:t>
                          </m:r>
                        </m:num>
                        <m:den>
                          <m:r>
                            <a:rPr lang="en-US" sz="2000" b="1" i="1" smtClean="0">
                              <a:latin typeface="Cambria Math" panose="02040503050406030204" pitchFamily="18" charset="0"/>
                            </a:rPr>
                            <m:t>𝟏</m:t>
                          </m:r>
                          <m:r>
                            <a:rPr lang="en-US" sz="2000" b="1" i="1" smtClean="0">
                              <a:latin typeface="Cambria Math" panose="02040503050406030204" pitchFamily="18" charset="0"/>
                            </a:rPr>
                            <m:t>+</m:t>
                          </m:r>
                          <m:sSup>
                            <m:sSupPr>
                              <m:ctrlPr>
                                <a:rPr lang="en-US" sz="2000" b="1" i="1" smtClean="0">
                                  <a:latin typeface="Cambria Math" panose="02040503050406030204" pitchFamily="18" charset="0"/>
                                </a:rPr>
                              </m:ctrlPr>
                            </m:sSupPr>
                            <m:e>
                              <m:r>
                                <a:rPr lang="en-US" sz="2000" b="1" i="1" smtClean="0">
                                  <a:latin typeface="Cambria Math" panose="02040503050406030204" pitchFamily="18" charset="0"/>
                                </a:rPr>
                                <m:t>𝒆</m:t>
                              </m:r>
                            </m:e>
                            <m:sup>
                              <m:r>
                                <a:rPr lang="en-US" sz="2000" b="1" i="1" smtClean="0">
                                  <a:latin typeface="Cambria Math" panose="02040503050406030204" pitchFamily="18" charset="0"/>
                                </a:rPr>
                                <m:t>−µ</m:t>
                              </m:r>
                            </m:sup>
                          </m:sSup>
                        </m:den>
                      </m:f>
                      <m:r>
                        <a:rPr lang="en-US" sz="2000" b="1" i="1" smtClean="0">
                          <a:latin typeface="Cambria Math" panose="02040503050406030204" pitchFamily="18" charset="0"/>
                        </a:rPr>
                        <m:t>=</m:t>
                      </m:r>
                      <m:f>
                        <m:fPr>
                          <m:ctrlPr>
                            <a:rPr lang="en-US" sz="2000" b="1" i="1" smtClean="0">
                              <a:latin typeface="Cambria Math" panose="02040503050406030204" pitchFamily="18" charset="0"/>
                            </a:rPr>
                          </m:ctrlPr>
                        </m:fPr>
                        <m:num>
                          <m:r>
                            <a:rPr lang="en-US" sz="2000" b="1" i="1" smtClean="0">
                              <a:latin typeface="Cambria Math" panose="02040503050406030204" pitchFamily="18" charset="0"/>
                            </a:rPr>
                            <m:t>𝟏</m:t>
                          </m:r>
                        </m:num>
                        <m:den>
                          <m:r>
                            <a:rPr lang="en-US" sz="2000" b="1" i="1" smtClean="0">
                              <a:latin typeface="Cambria Math" panose="02040503050406030204" pitchFamily="18" charset="0"/>
                            </a:rPr>
                            <m:t>𝟏</m:t>
                          </m:r>
                          <m:r>
                            <a:rPr lang="en-US" sz="2000" b="1" i="1" smtClean="0">
                              <a:latin typeface="Cambria Math" panose="02040503050406030204" pitchFamily="18" charset="0"/>
                            </a:rPr>
                            <m:t>+</m:t>
                          </m:r>
                          <m:sSup>
                            <m:sSupPr>
                              <m:ctrlPr>
                                <a:rPr lang="en-US" sz="2000" b="1" i="1" smtClean="0">
                                  <a:latin typeface="Cambria Math" panose="02040503050406030204" pitchFamily="18" charset="0"/>
                                </a:rPr>
                              </m:ctrlPr>
                            </m:sSupPr>
                            <m:e>
                              <m:r>
                                <a:rPr lang="en-US" sz="2000" b="1" i="1" smtClean="0">
                                  <a:latin typeface="Cambria Math" panose="02040503050406030204" pitchFamily="18" charset="0"/>
                                </a:rPr>
                                <m:t>𝒆</m:t>
                              </m:r>
                            </m:e>
                            <m:sup>
                              <m:r>
                                <a:rPr lang="en-US" sz="2000" b="1" i="1" smtClean="0">
                                  <a:latin typeface="Cambria Math" panose="02040503050406030204" pitchFamily="18" charset="0"/>
                                </a:rPr>
                                <m:t>−</m:t>
                              </m:r>
                              <m:r>
                                <a:rPr lang="en-US" sz="2000" b="1" i="1" smtClean="0">
                                  <a:latin typeface="Cambria Math" panose="02040503050406030204" pitchFamily="18" charset="0"/>
                                </a:rPr>
                                <m:t>𝟏</m:t>
                              </m:r>
                              <m:r>
                                <a:rPr lang="en-US" sz="2000" b="1" i="1" smtClean="0">
                                  <a:latin typeface="Cambria Math" panose="02040503050406030204" pitchFamily="18" charset="0"/>
                                </a:rPr>
                                <m:t>,</m:t>
                              </m:r>
                              <m:r>
                                <a:rPr lang="en-US" sz="2000" b="1" i="1" smtClean="0">
                                  <a:latin typeface="Cambria Math" panose="02040503050406030204" pitchFamily="18" charset="0"/>
                                </a:rPr>
                                <m:t>𝟐</m:t>
                              </m:r>
                            </m:sup>
                          </m:sSup>
                        </m:den>
                      </m:f>
                      <m:r>
                        <a:rPr lang="en-US" sz="2000" b="1" i="1" smtClean="0">
                          <a:latin typeface="Cambria Math" panose="02040503050406030204" pitchFamily="18" charset="0"/>
                        </a:rPr>
                        <m:t>=</m:t>
                      </m:r>
                      <m:r>
                        <a:rPr lang="en-US" sz="2000" b="1" i="1" smtClean="0">
                          <a:latin typeface="Cambria Math" panose="02040503050406030204" pitchFamily="18" charset="0"/>
                        </a:rPr>
                        <m:t>𝟎</m:t>
                      </m:r>
                      <m:r>
                        <a:rPr lang="en-US" sz="2000" b="1" i="1" smtClean="0">
                          <a:latin typeface="Cambria Math" panose="02040503050406030204" pitchFamily="18" charset="0"/>
                        </a:rPr>
                        <m:t>,</m:t>
                      </m:r>
                      <m:r>
                        <a:rPr lang="en-US" sz="2000" b="1" i="1" smtClean="0">
                          <a:latin typeface="Cambria Math" panose="02040503050406030204" pitchFamily="18" charset="0"/>
                        </a:rPr>
                        <m:t>𝟕𝟕</m:t>
                      </m:r>
                    </m:oMath>
                  </m:oMathPara>
                </a14:m>
                <a:endParaRPr lang="en-US" sz="2000" b="1" dirty="0"/>
              </a:p>
            </p:txBody>
          </p:sp>
        </mc:Choice>
        <mc:Fallback xmlns="">
          <p:sp>
            <p:nvSpPr>
              <p:cNvPr id="31" name="Rectangle 30">
                <a:extLst>
                  <a:ext uri="{FF2B5EF4-FFF2-40B4-BE49-F238E27FC236}">
                    <a16:creationId xmlns:a16="http://schemas.microsoft.com/office/drawing/2014/main" id="{7332D2B6-1500-4DA0-99DB-1DDB5BB24360}"/>
                  </a:ext>
                </a:extLst>
              </p:cNvPr>
              <p:cNvSpPr>
                <a:spLocks noRot="1" noChangeAspect="1" noMove="1" noResize="1" noEditPoints="1" noAdjustHandles="1" noChangeArrowheads="1" noChangeShapeType="1" noTextEdit="1"/>
              </p:cNvSpPr>
              <p:nvPr/>
            </p:nvSpPr>
            <p:spPr>
              <a:xfrm>
                <a:off x="11816594" y="4879843"/>
                <a:ext cx="4332231" cy="1902601"/>
              </a:xfrm>
              <a:prstGeom prst="rect">
                <a:avLst/>
              </a:prstGeom>
              <a:blipFill>
                <a:blip r:embed="rId2"/>
                <a:stretch>
                  <a:fillRect/>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D30B8ED6-A080-4C4E-8765-C412078D3DE9}"/>
              </a:ext>
            </a:extLst>
          </p:cNvPr>
          <p:cNvSpPr txBox="1"/>
          <p:nvPr/>
        </p:nvSpPr>
        <p:spPr>
          <a:xfrm>
            <a:off x="13225964" y="4101775"/>
            <a:ext cx="1485342" cy="830997"/>
          </a:xfrm>
          <a:prstGeom prst="rect">
            <a:avLst/>
          </a:prstGeom>
          <a:noFill/>
        </p:spPr>
        <p:txBody>
          <a:bodyPr wrap="none" rtlCol="0">
            <a:spAutoFit/>
          </a:bodyPr>
          <a:lstStyle/>
          <a:p>
            <a:pPr algn="ctr"/>
            <a:r>
              <a:rPr lang="en-US" sz="2400" b="1" dirty="0"/>
              <a:t>Activation</a:t>
            </a:r>
            <a:br>
              <a:rPr lang="en-US" sz="2400" b="1" dirty="0"/>
            </a:br>
            <a:r>
              <a:rPr lang="en-US" sz="2400" b="1" dirty="0"/>
              <a:t>function</a:t>
            </a:r>
          </a:p>
        </p:txBody>
      </p:sp>
      <p:sp>
        <p:nvSpPr>
          <p:cNvPr id="33" name="TextBox 32">
            <a:extLst>
              <a:ext uri="{FF2B5EF4-FFF2-40B4-BE49-F238E27FC236}">
                <a16:creationId xmlns:a16="http://schemas.microsoft.com/office/drawing/2014/main" id="{DF7644B7-3768-41EB-8E2F-3D61D40CEF34}"/>
              </a:ext>
            </a:extLst>
          </p:cNvPr>
          <p:cNvSpPr txBox="1"/>
          <p:nvPr/>
        </p:nvSpPr>
        <p:spPr>
          <a:xfrm>
            <a:off x="13254111" y="7333766"/>
            <a:ext cx="1457195" cy="461665"/>
          </a:xfrm>
          <a:prstGeom prst="rect">
            <a:avLst/>
          </a:prstGeom>
          <a:noFill/>
        </p:spPr>
        <p:txBody>
          <a:bodyPr wrap="none" rtlCol="0">
            <a:spAutoFit/>
          </a:bodyPr>
          <a:lstStyle/>
          <a:p>
            <a:pPr algn="ctr"/>
            <a:r>
              <a:rPr lang="en-US" sz="2400" b="1" dirty="0"/>
              <a:t>Threshold</a:t>
            </a:r>
          </a:p>
        </p:txBody>
      </p:sp>
      <p:cxnSp>
        <p:nvCxnSpPr>
          <p:cNvPr id="35" name="Straight Arrow Connector 34">
            <a:extLst>
              <a:ext uri="{FF2B5EF4-FFF2-40B4-BE49-F238E27FC236}">
                <a16:creationId xmlns:a16="http://schemas.microsoft.com/office/drawing/2014/main" id="{F90826F8-2304-43A2-8287-48B2EAE9711F}"/>
              </a:ext>
            </a:extLst>
          </p:cNvPr>
          <p:cNvCxnSpPr>
            <a:cxnSpLocks/>
            <a:stCxn id="33" idx="0"/>
            <a:endCxn id="31" idx="2"/>
          </p:cNvCxnSpPr>
          <p:nvPr/>
        </p:nvCxnSpPr>
        <p:spPr>
          <a:xfrm flipV="1">
            <a:off x="13982709" y="6782444"/>
            <a:ext cx="1" cy="551322"/>
          </a:xfrm>
          <a:prstGeom prst="straightConnector1">
            <a:avLst/>
          </a:prstGeom>
          <a:ln w="57150">
            <a:solidFill>
              <a:srgbClr val="412ED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684EF30C-AEDA-4167-B114-BC543FF89D19}"/>
              </a:ext>
            </a:extLst>
          </p:cNvPr>
          <p:cNvCxnSpPr>
            <a:cxnSpLocks/>
            <a:stCxn id="31" idx="3"/>
            <a:endCxn id="67" idx="1"/>
          </p:cNvCxnSpPr>
          <p:nvPr/>
        </p:nvCxnSpPr>
        <p:spPr>
          <a:xfrm flipV="1">
            <a:off x="16148825" y="5831143"/>
            <a:ext cx="483382" cy="1"/>
          </a:xfrm>
          <a:prstGeom prst="straightConnector1">
            <a:avLst/>
          </a:prstGeom>
          <a:ln w="57150">
            <a:solidFill>
              <a:srgbClr val="412ED0"/>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7BABB6C2-0EBE-4666-BC79-E58FEE07D2E7}"/>
              </a:ext>
            </a:extLst>
          </p:cNvPr>
          <p:cNvSpPr txBox="1"/>
          <p:nvPr/>
        </p:nvSpPr>
        <p:spPr>
          <a:xfrm>
            <a:off x="16632207" y="5600310"/>
            <a:ext cx="1485343" cy="461665"/>
          </a:xfrm>
          <a:prstGeom prst="rect">
            <a:avLst/>
          </a:prstGeom>
          <a:noFill/>
        </p:spPr>
        <p:txBody>
          <a:bodyPr wrap="none" rtlCol="0">
            <a:spAutoFit/>
          </a:bodyPr>
          <a:lstStyle/>
          <a:p>
            <a:pPr algn="ctr"/>
            <a:r>
              <a:rPr lang="en-US" sz="2400" b="1" dirty="0"/>
              <a:t>Activation</a:t>
            </a:r>
          </a:p>
        </p:txBody>
      </p:sp>
      <p:sp>
        <p:nvSpPr>
          <p:cNvPr id="34" name="TextBox 33">
            <a:extLst>
              <a:ext uri="{FF2B5EF4-FFF2-40B4-BE49-F238E27FC236}">
                <a16:creationId xmlns:a16="http://schemas.microsoft.com/office/drawing/2014/main" id="{F449EF22-176F-4CF6-9950-A1F2C44576A1}"/>
              </a:ext>
            </a:extLst>
          </p:cNvPr>
          <p:cNvSpPr txBox="1"/>
          <p:nvPr/>
        </p:nvSpPr>
        <p:spPr>
          <a:xfrm>
            <a:off x="9297757" y="6947498"/>
            <a:ext cx="659156" cy="461665"/>
          </a:xfrm>
          <a:prstGeom prst="rect">
            <a:avLst/>
          </a:prstGeom>
          <a:noFill/>
        </p:spPr>
        <p:txBody>
          <a:bodyPr wrap="none" rtlCol="0">
            <a:spAutoFit/>
          </a:bodyPr>
          <a:lstStyle/>
          <a:p>
            <a:pPr algn="ctr"/>
            <a:r>
              <a:rPr lang="en-US" sz="2400" b="1" dirty="0"/>
              <a:t>b: 0</a:t>
            </a:r>
          </a:p>
        </p:txBody>
      </p:sp>
      <p:cxnSp>
        <p:nvCxnSpPr>
          <p:cNvPr id="36" name="Straight Arrow Connector 35">
            <a:extLst>
              <a:ext uri="{FF2B5EF4-FFF2-40B4-BE49-F238E27FC236}">
                <a16:creationId xmlns:a16="http://schemas.microsoft.com/office/drawing/2014/main" id="{FEDA5DAB-8449-4A4A-B025-C0F350054CDE}"/>
              </a:ext>
            </a:extLst>
          </p:cNvPr>
          <p:cNvCxnSpPr>
            <a:cxnSpLocks/>
            <a:stCxn id="34" idx="0"/>
            <a:endCxn id="29" idx="2"/>
          </p:cNvCxnSpPr>
          <p:nvPr/>
        </p:nvCxnSpPr>
        <p:spPr>
          <a:xfrm flipV="1">
            <a:off x="9627335" y="6268627"/>
            <a:ext cx="0" cy="678871"/>
          </a:xfrm>
          <a:prstGeom prst="straightConnector1">
            <a:avLst/>
          </a:prstGeom>
          <a:ln w="57150">
            <a:solidFill>
              <a:srgbClr val="412ED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2254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xEl>
                                              <p:pRg st="1" end="1"/>
                                            </p:txEl>
                                          </p:spTgt>
                                        </p:tgtEl>
                                        <p:attrNameLst>
                                          <p:attrName>style.visibility</p:attrName>
                                        </p:attrNameLst>
                                      </p:cBhvr>
                                      <p:to>
                                        <p:strVal val="visible"/>
                                      </p:to>
                                    </p:set>
                                    <p:animEffect transition="in" filter="fade">
                                      <p:cBhvr>
                                        <p:cTn id="7" dur="500"/>
                                        <p:tgtEl>
                                          <p:spTgt spid="3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Perceptron</a:t>
            </a:r>
            <a:endParaRPr lang="en-US" dirty="0"/>
          </a:p>
          <a:p>
            <a:endParaRPr lang="en-US" dirty="0"/>
          </a:p>
          <a:p>
            <a:pPr marL="1257300" lvl="1" indent="-571500">
              <a:buFont typeface="Arial" panose="020B0604020202020204" pitchFamily="34" charset="0"/>
              <a:buChar char="•"/>
            </a:pPr>
            <a:endParaRPr lang="en-US" dirty="0"/>
          </a:p>
          <a:p>
            <a:pPr marL="1257300" lvl="1" indent="-571500">
              <a:buFont typeface="Arial" panose="020B0604020202020204" pitchFamily="34" charset="0"/>
              <a:buChar char="•"/>
            </a:pPr>
            <a:endParaRPr lang="en-US" dirty="0"/>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12</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Artificial neural network</a:t>
            </a:r>
          </a:p>
        </p:txBody>
      </p:sp>
      <p:sp>
        <p:nvSpPr>
          <p:cNvPr id="5" name="Oval 4">
            <a:extLst>
              <a:ext uri="{FF2B5EF4-FFF2-40B4-BE49-F238E27FC236}">
                <a16:creationId xmlns:a16="http://schemas.microsoft.com/office/drawing/2014/main" id="{FBD20646-451C-46E9-B44E-9CE26F4B0A74}"/>
              </a:ext>
            </a:extLst>
          </p:cNvPr>
          <p:cNvSpPr/>
          <p:nvPr/>
        </p:nvSpPr>
        <p:spPr>
          <a:xfrm>
            <a:off x="3897368" y="3062739"/>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X</a:t>
            </a:r>
            <a:r>
              <a:rPr lang="en-US" sz="2800" b="1" baseline="-25000" dirty="0"/>
              <a:t>1</a:t>
            </a:r>
            <a:r>
              <a:rPr lang="en-US" sz="2800" b="1" dirty="0"/>
              <a:t>3</a:t>
            </a:r>
          </a:p>
        </p:txBody>
      </p:sp>
      <p:sp>
        <p:nvSpPr>
          <p:cNvPr id="7" name="Oval 6">
            <a:extLst>
              <a:ext uri="{FF2B5EF4-FFF2-40B4-BE49-F238E27FC236}">
                <a16:creationId xmlns:a16="http://schemas.microsoft.com/office/drawing/2014/main" id="{AA4B4E02-7E4E-4B98-9554-8F6A66493A4C}"/>
              </a:ext>
            </a:extLst>
          </p:cNvPr>
          <p:cNvSpPr/>
          <p:nvPr/>
        </p:nvSpPr>
        <p:spPr>
          <a:xfrm>
            <a:off x="3897368" y="5328828"/>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X</a:t>
            </a:r>
            <a:r>
              <a:rPr lang="en-US" sz="2800" b="1" baseline="-25000" dirty="0"/>
              <a:t>2</a:t>
            </a:r>
            <a:r>
              <a:rPr lang="en-US" sz="2800" b="1" dirty="0"/>
              <a:t>1</a:t>
            </a:r>
          </a:p>
        </p:txBody>
      </p:sp>
      <p:sp>
        <p:nvSpPr>
          <p:cNvPr id="8" name="Oval 7">
            <a:extLst>
              <a:ext uri="{FF2B5EF4-FFF2-40B4-BE49-F238E27FC236}">
                <a16:creationId xmlns:a16="http://schemas.microsoft.com/office/drawing/2014/main" id="{7CB4E4C3-6D49-4E9B-9B50-923EE071B456}"/>
              </a:ext>
            </a:extLst>
          </p:cNvPr>
          <p:cNvSpPr/>
          <p:nvPr/>
        </p:nvSpPr>
        <p:spPr>
          <a:xfrm>
            <a:off x="3897368" y="7564599"/>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X</a:t>
            </a:r>
            <a:r>
              <a:rPr lang="en-US" sz="2800" b="1" baseline="-25000" dirty="0"/>
              <a:t>3</a:t>
            </a:r>
            <a:r>
              <a:rPr lang="en-US" sz="2800" b="1" dirty="0"/>
              <a:t>2</a:t>
            </a:r>
          </a:p>
        </p:txBody>
      </p:sp>
      <p:sp>
        <p:nvSpPr>
          <p:cNvPr id="10" name="TextBox 9">
            <a:extLst>
              <a:ext uri="{FF2B5EF4-FFF2-40B4-BE49-F238E27FC236}">
                <a16:creationId xmlns:a16="http://schemas.microsoft.com/office/drawing/2014/main" id="{DACF8DA7-A0A9-4701-85C9-0071FC5BAA33}"/>
              </a:ext>
            </a:extLst>
          </p:cNvPr>
          <p:cNvSpPr txBox="1"/>
          <p:nvPr/>
        </p:nvSpPr>
        <p:spPr>
          <a:xfrm>
            <a:off x="3791753" y="2460791"/>
            <a:ext cx="1125629" cy="523220"/>
          </a:xfrm>
          <a:prstGeom prst="rect">
            <a:avLst/>
          </a:prstGeom>
          <a:noFill/>
        </p:spPr>
        <p:txBody>
          <a:bodyPr wrap="none" rtlCol="0">
            <a:spAutoFit/>
          </a:bodyPr>
          <a:lstStyle/>
          <a:p>
            <a:r>
              <a:rPr lang="en-US" sz="2800" b="1" dirty="0"/>
              <a:t>Inputs</a:t>
            </a:r>
          </a:p>
        </p:txBody>
      </p:sp>
      <p:sp>
        <p:nvSpPr>
          <p:cNvPr id="11" name="Rectangle: Rounded Corners 10">
            <a:extLst>
              <a:ext uri="{FF2B5EF4-FFF2-40B4-BE49-F238E27FC236}">
                <a16:creationId xmlns:a16="http://schemas.microsoft.com/office/drawing/2014/main" id="{44FB470C-A90C-4544-8E76-C20935C01364}"/>
              </a:ext>
            </a:extLst>
          </p:cNvPr>
          <p:cNvSpPr/>
          <p:nvPr/>
        </p:nvSpPr>
        <p:spPr>
          <a:xfrm>
            <a:off x="9144000" y="3494314"/>
            <a:ext cx="7488207" cy="458832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b="1" dirty="0">
                <a:solidFill>
                  <a:schemeClr val="tx1"/>
                </a:solidFill>
              </a:rPr>
              <a:t>Perceptron</a:t>
            </a:r>
          </a:p>
        </p:txBody>
      </p:sp>
      <p:cxnSp>
        <p:nvCxnSpPr>
          <p:cNvPr id="13" name="Straight Connector 12">
            <a:extLst>
              <a:ext uri="{FF2B5EF4-FFF2-40B4-BE49-F238E27FC236}">
                <a16:creationId xmlns:a16="http://schemas.microsoft.com/office/drawing/2014/main" id="{8C452F74-0444-4617-8945-B18E8A8F868A}"/>
              </a:ext>
            </a:extLst>
          </p:cNvPr>
          <p:cNvCxnSpPr>
            <a:cxnSpLocks/>
            <a:stCxn id="5" idx="6"/>
            <a:endCxn id="11" idx="1"/>
          </p:cNvCxnSpPr>
          <p:nvPr/>
        </p:nvCxnSpPr>
        <p:spPr>
          <a:xfrm>
            <a:off x="4811768" y="3519939"/>
            <a:ext cx="4332232" cy="2268540"/>
          </a:xfrm>
          <a:prstGeom prst="line">
            <a:avLst/>
          </a:prstGeom>
          <a:ln w="28575">
            <a:solidFill>
              <a:srgbClr val="412ED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A67F503-A00E-4351-A56A-7831B3199A6D}"/>
              </a:ext>
            </a:extLst>
          </p:cNvPr>
          <p:cNvCxnSpPr>
            <a:cxnSpLocks/>
            <a:stCxn id="7" idx="6"/>
            <a:endCxn id="11" idx="1"/>
          </p:cNvCxnSpPr>
          <p:nvPr/>
        </p:nvCxnSpPr>
        <p:spPr>
          <a:xfrm>
            <a:off x="4811768" y="5786028"/>
            <a:ext cx="4332232" cy="2451"/>
          </a:xfrm>
          <a:prstGeom prst="line">
            <a:avLst/>
          </a:prstGeom>
          <a:ln w="28575">
            <a:solidFill>
              <a:srgbClr val="412ED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FF23B63-A49B-4F71-B663-87286C2AEC39}"/>
              </a:ext>
            </a:extLst>
          </p:cNvPr>
          <p:cNvCxnSpPr>
            <a:cxnSpLocks/>
            <a:stCxn id="8" idx="6"/>
            <a:endCxn id="11" idx="1"/>
          </p:cNvCxnSpPr>
          <p:nvPr/>
        </p:nvCxnSpPr>
        <p:spPr>
          <a:xfrm flipV="1">
            <a:off x="4811768" y="5788479"/>
            <a:ext cx="4332232" cy="2233320"/>
          </a:xfrm>
          <a:prstGeom prst="line">
            <a:avLst/>
          </a:prstGeom>
          <a:ln w="28575">
            <a:solidFill>
              <a:srgbClr val="412ED0"/>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FF8481F-E232-482B-A158-736B32906129}"/>
              </a:ext>
            </a:extLst>
          </p:cNvPr>
          <p:cNvSpPr txBox="1"/>
          <p:nvPr/>
        </p:nvSpPr>
        <p:spPr>
          <a:xfrm rot="1654250">
            <a:off x="5924691" y="4129406"/>
            <a:ext cx="2106386" cy="523220"/>
          </a:xfrm>
          <a:prstGeom prst="rect">
            <a:avLst/>
          </a:prstGeom>
          <a:noFill/>
        </p:spPr>
        <p:txBody>
          <a:bodyPr wrap="square" rtlCol="0">
            <a:spAutoFit/>
          </a:bodyPr>
          <a:lstStyle/>
          <a:p>
            <a:r>
              <a:rPr lang="en-US" sz="2800" b="1" dirty="0"/>
              <a:t>W</a:t>
            </a:r>
            <a:r>
              <a:rPr lang="en-US" sz="2800" b="1" baseline="-25000" dirty="0"/>
              <a:t>1</a:t>
            </a:r>
            <a:r>
              <a:rPr lang="en-US" sz="2800" b="1" dirty="0"/>
              <a:t> 0,2</a:t>
            </a:r>
          </a:p>
        </p:txBody>
      </p:sp>
      <p:sp>
        <p:nvSpPr>
          <p:cNvPr id="26" name="TextBox 25">
            <a:extLst>
              <a:ext uri="{FF2B5EF4-FFF2-40B4-BE49-F238E27FC236}">
                <a16:creationId xmlns:a16="http://schemas.microsoft.com/office/drawing/2014/main" id="{01F12D6C-7F61-498F-90F9-1BE3D5E3612B}"/>
              </a:ext>
            </a:extLst>
          </p:cNvPr>
          <p:cNvSpPr txBox="1"/>
          <p:nvPr/>
        </p:nvSpPr>
        <p:spPr>
          <a:xfrm>
            <a:off x="5724981" y="5259378"/>
            <a:ext cx="2106386" cy="523220"/>
          </a:xfrm>
          <a:prstGeom prst="rect">
            <a:avLst/>
          </a:prstGeom>
          <a:noFill/>
        </p:spPr>
        <p:txBody>
          <a:bodyPr wrap="square" rtlCol="0">
            <a:spAutoFit/>
          </a:bodyPr>
          <a:lstStyle/>
          <a:p>
            <a:r>
              <a:rPr lang="en-US" sz="2800" b="1" dirty="0"/>
              <a:t>W</a:t>
            </a:r>
            <a:r>
              <a:rPr lang="en-US" sz="2800" b="1" baseline="-25000" dirty="0"/>
              <a:t>2</a:t>
            </a:r>
            <a:r>
              <a:rPr lang="en-US" sz="2800" b="1" dirty="0"/>
              <a:t> 0,4</a:t>
            </a:r>
          </a:p>
        </p:txBody>
      </p:sp>
      <p:sp>
        <p:nvSpPr>
          <p:cNvPr id="28" name="TextBox 27">
            <a:extLst>
              <a:ext uri="{FF2B5EF4-FFF2-40B4-BE49-F238E27FC236}">
                <a16:creationId xmlns:a16="http://schemas.microsoft.com/office/drawing/2014/main" id="{4BBE2E8F-9687-43D2-9A70-57FF790A1B94}"/>
              </a:ext>
            </a:extLst>
          </p:cNvPr>
          <p:cNvSpPr txBox="1"/>
          <p:nvPr/>
        </p:nvSpPr>
        <p:spPr>
          <a:xfrm rot="19919841">
            <a:off x="5958366" y="6404048"/>
            <a:ext cx="2106386" cy="523220"/>
          </a:xfrm>
          <a:prstGeom prst="rect">
            <a:avLst/>
          </a:prstGeom>
          <a:noFill/>
        </p:spPr>
        <p:txBody>
          <a:bodyPr wrap="square" rtlCol="0">
            <a:spAutoFit/>
          </a:bodyPr>
          <a:lstStyle/>
          <a:p>
            <a:r>
              <a:rPr lang="en-US" sz="2800" b="1" dirty="0"/>
              <a:t>W</a:t>
            </a:r>
            <a:r>
              <a:rPr lang="en-US" sz="2800" b="1" baseline="-25000" dirty="0"/>
              <a:t>3</a:t>
            </a:r>
            <a:r>
              <a:rPr lang="en-US" sz="2800" b="1" dirty="0"/>
              <a:t> 0,1</a:t>
            </a:r>
          </a:p>
        </p:txBody>
      </p:sp>
      <p:sp>
        <p:nvSpPr>
          <p:cNvPr id="29" name="Rectangle 28">
            <a:extLst>
              <a:ext uri="{FF2B5EF4-FFF2-40B4-BE49-F238E27FC236}">
                <a16:creationId xmlns:a16="http://schemas.microsoft.com/office/drawing/2014/main" id="{E34D1F79-56B7-4EE1-B7B9-52FD13D900B4}"/>
              </a:ext>
            </a:extLst>
          </p:cNvPr>
          <p:cNvSpPr/>
          <p:nvPr/>
        </p:nvSpPr>
        <p:spPr>
          <a:xfrm>
            <a:off x="9170135" y="5354227"/>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t>
            </a:r>
          </a:p>
        </p:txBody>
      </p:sp>
      <p:sp>
        <p:nvSpPr>
          <p:cNvPr id="23" name="TextBox 22">
            <a:extLst>
              <a:ext uri="{FF2B5EF4-FFF2-40B4-BE49-F238E27FC236}">
                <a16:creationId xmlns:a16="http://schemas.microsoft.com/office/drawing/2014/main" id="{7C96D050-1E3E-40BA-8CFD-D72615D1A42E}"/>
              </a:ext>
            </a:extLst>
          </p:cNvPr>
          <p:cNvSpPr txBox="1"/>
          <p:nvPr/>
        </p:nvSpPr>
        <p:spPr>
          <a:xfrm>
            <a:off x="9099936" y="4517274"/>
            <a:ext cx="1356697" cy="830997"/>
          </a:xfrm>
          <a:prstGeom prst="rect">
            <a:avLst/>
          </a:prstGeom>
          <a:noFill/>
        </p:spPr>
        <p:txBody>
          <a:bodyPr wrap="square" rtlCol="0">
            <a:spAutoFit/>
          </a:bodyPr>
          <a:lstStyle/>
          <a:p>
            <a:pPr algn="ctr"/>
            <a:r>
              <a:rPr lang="en-US" sz="2400" b="1" dirty="0"/>
              <a:t>Transfer</a:t>
            </a:r>
            <a:br>
              <a:rPr lang="en-US" sz="2400" b="1" dirty="0"/>
            </a:br>
            <a:r>
              <a:rPr lang="en-US" sz="2400" b="1" dirty="0"/>
              <a:t>function</a:t>
            </a:r>
          </a:p>
        </p:txBody>
      </p:sp>
      <p:cxnSp>
        <p:nvCxnSpPr>
          <p:cNvPr id="30" name="Straight Arrow Connector 29">
            <a:extLst>
              <a:ext uri="{FF2B5EF4-FFF2-40B4-BE49-F238E27FC236}">
                <a16:creationId xmlns:a16="http://schemas.microsoft.com/office/drawing/2014/main" id="{01B3B2FE-8BB6-4507-ACCB-AC82838E1041}"/>
              </a:ext>
            </a:extLst>
          </p:cNvPr>
          <p:cNvCxnSpPr>
            <a:cxnSpLocks/>
            <a:stCxn id="29" idx="3"/>
            <a:endCxn id="31" idx="1"/>
          </p:cNvCxnSpPr>
          <p:nvPr/>
        </p:nvCxnSpPr>
        <p:spPr>
          <a:xfrm>
            <a:off x="10084535" y="5811427"/>
            <a:ext cx="1732059" cy="19717"/>
          </a:xfrm>
          <a:prstGeom prst="straightConnector1">
            <a:avLst/>
          </a:prstGeom>
          <a:ln w="57150">
            <a:solidFill>
              <a:srgbClr val="412ED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7332D2B6-1500-4DA0-99DB-1DDB5BB24360}"/>
                  </a:ext>
                </a:extLst>
              </p:cNvPr>
              <p:cNvSpPr/>
              <p:nvPr/>
            </p:nvSpPr>
            <p:spPr>
              <a:xfrm>
                <a:off x="11816594" y="4879843"/>
                <a:ext cx="4332231" cy="19026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2800" b="1" i="1" dirty="0"/>
                  <a:t>φ</a:t>
                </a:r>
                <a:r>
                  <a:rPr lang="en-US" sz="2800" b="1" i="1" dirty="0"/>
                  <a:t>: sigmoid function</a:t>
                </a:r>
              </a:p>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𝒚</m:t>
                      </m:r>
                      <m:r>
                        <a:rPr lang="en-US" sz="2000" b="1" i="1" smtClean="0">
                          <a:latin typeface="Cambria Math" panose="02040503050406030204" pitchFamily="18" charset="0"/>
                        </a:rPr>
                        <m:t>=</m:t>
                      </m:r>
                      <m:f>
                        <m:fPr>
                          <m:ctrlPr>
                            <a:rPr lang="en-US" sz="2000" b="1" i="1" smtClean="0">
                              <a:latin typeface="Cambria Math" panose="02040503050406030204" pitchFamily="18" charset="0"/>
                            </a:rPr>
                          </m:ctrlPr>
                        </m:fPr>
                        <m:num>
                          <m:r>
                            <a:rPr lang="en-US" sz="2000" b="1" i="1" smtClean="0">
                              <a:latin typeface="Cambria Math" panose="02040503050406030204" pitchFamily="18" charset="0"/>
                            </a:rPr>
                            <m:t>𝟏</m:t>
                          </m:r>
                        </m:num>
                        <m:den>
                          <m:r>
                            <a:rPr lang="en-US" sz="2000" b="1" i="1" smtClean="0">
                              <a:latin typeface="Cambria Math" panose="02040503050406030204" pitchFamily="18" charset="0"/>
                            </a:rPr>
                            <m:t>𝟏</m:t>
                          </m:r>
                          <m:r>
                            <a:rPr lang="en-US" sz="2000" b="1" i="1" smtClean="0">
                              <a:latin typeface="Cambria Math" panose="02040503050406030204" pitchFamily="18" charset="0"/>
                            </a:rPr>
                            <m:t>+</m:t>
                          </m:r>
                          <m:sSup>
                            <m:sSupPr>
                              <m:ctrlPr>
                                <a:rPr lang="en-US" sz="2000" b="1" i="1" smtClean="0">
                                  <a:latin typeface="Cambria Math" panose="02040503050406030204" pitchFamily="18" charset="0"/>
                                </a:rPr>
                              </m:ctrlPr>
                            </m:sSupPr>
                            <m:e>
                              <m:r>
                                <a:rPr lang="en-US" sz="2000" b="1" i="1" smtClean="0">
                                  <a:latin typeface="Cambria Math" panose="02040503050406030204" pitchFamily="18" charset="0"/>
                                </a:rPr>
                                <m:t>𝒆</m:t>
                              </m:r>
                            </m:e>
                            <m:sup>
                              <m:r>
                                <a:rPr lang="en-US" sz="2000" b="1" i="1" smtClean="0">
                                  <a:latin typeface="Cambria Math" panose="02040503050406030204" pitchFamily="18" charset="0"/>
                                </a:rPr>
                                <m:t>−µ</m:t>
                              </m:r>
                            </m:sup>
                          </m:sSup>
                        </m:den>
                      </m:f>
                      <m:r>
                        <a:rPr lang="en-US" sz="2000" b="1" i="1" smtClean="0">
                          <a:latin typeface="Cambria Math" panose="02040503050406030204" pitchFamily="18" charset="0"/>
                        </a:rPr>
                        <m:t>=</m:t>
                      </m:r>
                      <m:f>
                        <m:fPr>
                          <m:ctrlPr>
                            <a:rPr lang="en-US" sz="2000" b="1" i="1" smtClean="0">
                              <a:latin typeface="Cambria Math" panose="02040503050406030204" pitchFamily="18" charset="0"/>
                            </a:rPr>
                          </m:ctrlPr>
                        </m:fPr>
                        <m:num>
                          <m:r>
                            <a:rPr lang="en-US" sz="2000" b="1" i="1" smtClean="0">
                              <a:latin typeface="Cambria Math" panose="02040503050406030204" pitchFamily="18" charset="0"/>
                            </a:rPr>
                            <m:t>𝟏</m:t>
                          </m:r>
                        </m:num>
                        <m:den>
                          <m:r>
                            <a:rPr lang="en-US" sz="2000" b="1" i="1" smtClean="0">
                              <a:latin typeface="Cambria Math" panose="02040503050406030204" pitchFamily="18" charset="0"/>
                            </a:rPr>
                            <m:t>𝟏</m:t>
                          </m:r>
                          <m:r>
                            <a:rPr lang="en-US" sz="2000" b="1" i="1" smtClean="0">
                              <a:latin typeface="Cambria Math" panose="02040503050406030204" pitchFamily="18" charset="0"/>
                            </a:rPr>
                            <m:t>+</m:t>
                          </m:r>
                          <m:sSup>
                            <m:sSupPr>
                              <m:ctrlPr>
                                <a:rPr lang="en-US" sz="2000" b="1" i="1" smtClean="0">
                                  <a:latin typeface="Cambria Math" panose="02040503050406030204" pitchFamily="18" charset="0"/>
                                </a:rPr>
                              </m:ctrlPr>
                            </m:sSupPr>
                            <m:e>
                              <m:r>
                                <a:rPr lang="en-US" sz="2000" b="1" i="1" smtClean="0">
                                  <a:latin typeface="Cambria Math" panose="02040503050406030204" pitchFamily="18" charset="0"/>
                                </a:rPr>
                                <m:t>𝒆</m:t>
                              </m:r>
                            </m:e>
                            <m:sup>
                              <m:r>
                                <a:rPr lang="en-US" sz="2000" b="1" i="1" smtClean="0">
                                  <a:latin typeface="Cambria Math" panose="02040503050406030204" pitchFamily="18" charset="0"/>
                                </a:rPr>
                                <m:t>−</m:t>
                              </m:r>
                              <m:r>
                                <a:rPr lang="en-US" sz="2000" b="1" i="1" smtClean="0">
                                  <a:latin typeface="Cambria Math" panose="02040503050406030204" pitchFamily="18" charset="0"/>
                                </a:rPr>
                                <m:t>𝟏</m:t>
                              </m:r>
                              <m:r>
                                <a:rPr lang="en-US" sz="2000" b="1" i="1" smtClean="0">
                                  <a:latin typeface="Cambria Math" panose="02040503050406030204" pitchFamily="18" charset="0"/>
                                </a:rPr>
                                <m:t>,</m:t>
                              </m:r>
                              <m:r>
                                <a:rPr lang="en-US" sz="2000" b="1" i="1" smtClean="0">
                                  <a:latin typeface="Cambria Math" panose="02040503050406030204" pitchFamily="18" charset="0"/>
                                </a:rPr>
                                <m:t>𝟐</m:t>
                              </m:r>
                            </m:sup>
                          </m:sSup>
                        </m:den>
                      </m:f>
                      <m:r>
                        <a:rPr lang="en-US" sz="2000" b="1" i="1" smtClean="0">
                          <a:latin typeface="Cambria Math" panose="02040503050406030204" pitchFamily="18" charset="0"/>
                        </a:rPr>
                        <m:t>=</m:t>
                      </m:r>
                      <m:r>
                        <a:rPr lang="en-US" sz="2000" b="1" i="1" smtClean="0">
                          <a:latin typeface="Cambria Math" panose="02040503050406030204" pitchFamily="18" charset="0"/>
                        </a:rPr>
                        <m:t>𝟎</m:t>
                      </m:r>
                      <m:r>
                        <a:rPr lang="en-US" sz="2000" b="1" i="1" smtClean="0">
                          <a:latin typeface="Cambria Math" panose="02040503050406030204" pitchFamily="18" charset="0"/>
                        </a:rPr>
                        <m:t>,</m:t>
                      </m:r>
                      <m:r>
                        <a:rPr lang="en-US" sz="2000" b="1" i="1" smtClean="0">
                          <a:latin typeface="Cambria Math" panose="02040503050406030204" pitchFamily="18" charset="0"/>
                        </a:rPr>
                        <m:t>𝟕𝟕</m:t>
                      </m:r>
                    </m:oMath>
                  </m:oMathPara>
                </a14:m>
                <a:endParaRPr lang="en-US" sz="2000" b="1" dirty="0"/>
              </a:p>
            </p:txBody>
          </p:sp>
        </mc:Choice>
        <mc:Fallback xmlns="">
          <p:sp>
            <p:nvSpPr>
              <p:cNvPr id="31" name="Rectangle 30">
                <a:extLst>
                  <a:ext uri="{FF2B5EF4-FFF2-40B4-BE49-F238E27FC236}">
                    <a16:creationId xmlns:a16="http://schemas.microsoft.com/office/drawing/2014/main" id="{7332D2B6-1500-4DA0-99DB-1DDB5BB24360}"/>
                  </a:ext>
                </a:extLst>
              </p:cNvPr>
              <p:cNvSpPr>
                <a:spLocks noRot="1" noChangeAspect="1" noMove="1" noResize="1" noEditPoints="1" noAdjustHandles="1" noChangeArrowheads="1" noChangeShapeType="1" noTextEdit="1"/>
              </p:cNvSpPr>
              <p:nvPr/>
            </p:nvSpPr>
            <p:spPr>
              <a:xfrm>
                <a:off x="11816594" y="4879843"/>
                <a:ext cx="4332231" cy="1902601"/>
              </a:xfrm>
              <a:prstGeom prst="rect">
                <a:avLst/>
              </a:prstGeom>
              <a:blipFill>
                <a:blip r:embed="rId2"/>
                <a:stretch>
                  <a:fillRect/>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D30B8ED6-A080-4C4E-8765-C412078D3DE9}"/>
              </a:ext>
            </a:extLst>
          </p:cNvPr>
          <p:cNvSpPr txBox="1"/>
          <p:nvPr/>
        </p:nvSpPr>
        <p:spPr>
          <a:xfrm>
            <a:off x="13225964" y="4101775"/>
            <a:ext cx="1485342" cy="830997"/>
          </a:xfrm>
          <a:prstGeom prst="rect">
            <a:avLst/>
          </a:prstGeom>
          <a:noFill/>
        </p:spPr>
        <p:txBody>
          <a:bodyPr wrap="none" rtlCol="0">
            <a:spAutoFit/>
          </a:bodyPr>
          <a:lstStyle/>
          <a:p>
            <a:pPr algn="ctr"/>
            <a:r>
              <a:rPr lang="en-US" sz="2400" b="1" dirty="0"/>
              <a:t>Activation</a:t>
            </a:r>
            <a:br>
              <a:rPr lang="en-US" sz="2400" b="1" dirty="0"/>
            </a:br>
            <a:r>
              <a:rPr lang="en-US" sz="2400" b="1" dirty="0"/>
              <a:t>function</a:t>
            </a:r>
          </a:p>
        </p:txBody>
      </p:sp>
      <p:sp>
        <p:nvSpPr>
          <p:cNvPr id="33" name="TextBox 32">
            <a:extLst>
              <a:ext uri="{FF2B5EF4-FFF2-40B4-BE49-F238E27FC236}">
                <a16:creationId xmlns:a16="http://schemas.microsoft.com/office/drawing/2014/main" id="{DF7644B7-3768-41EB-8E2F-3D61D40CEF34}"/>
              </a:ext>
            </a:extLst>
          </p:cNvPr>
          <p:cNvSpPr txBox="1"/>
          <p:nvPr/>
        </p:nvSpPr>
        <p:spPr>
          <a:xfrm>
            <a:off x="12119993" y="7333766"/>
            <a:ext cx="3725443" cy="461665"/>
          </a:xfrm>
          <a:prstGeom prst="rect">
            <a:avLst/>
          </a:prstGeom>
          <a:noFill/>
        </p:spPr>
        <p:txBody>
          <a:bodyPr wrap="none" rtlCol="0">
            <a:spAutoFit/>
          </a:bodyPr>
          <a:lstStyle/>
          <a:p>
            <a:pPr algn="ctr"/>
            <a:r>
              <a:rPr lang="en-US" sz="2400" b="1" dirty="0"/>
              <a:t>Threshold: 1 if y&gt;=0,5 else 0</a:t>
            </a:r>
          </a:p>
        </p:txBody>
      </p:sp>
      <p:cxnSp>
        <p:nvCxnSpPr>
          <p:cNvPr id="35" name="Straight Arrow Connector 34">
            <a:extLst>
              <a:ext uri="{FF2B5EF4-FFF2-40B4-BE49-F238E27FC236}">
                <a16:creationId xmlns:a16="http://schemas.microsoft.com/office/drawing/2014/main" id="{F90826F8-2304-43A2-8287-48B2EAE9711F}"/>
              </a:ext>
            </a:extLst>
          </p:cNvPr>
          <p:cNvCxnSpPr>
            <a:cxnSpLocks/>
            <a:stCxn id="33" idx="0"/>
            <a:endCxn id="31" idx="2"/>
          </p:cNvCxnSpPr>
          <p:nvPr/>
        </p:nvCxnSpPr>
        <p:spPr>
          <a:xfrm flipH="1" flipV="1">
            <a:off x="13982710" y="6782444"/>
            <a:ext cx="5" cy="551322"/>
          </a:xfrm>
          <a:prstGeom prst="straightConnector1">
            <a:avLst/>
          </a:prstGeom>
          <a:ln w="57150">
            <a:solidFill>
              <a:srgbClr val="412ED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684EF30C-AEDA-4167-B114-BC543FF89D19}"/>
              </a:ext>
            </a:extLst>
          </p:cNvPr>
          <p:cNvCxnSpPr>
            <a:cxnSpLocks/>
            <a:stCxn id="31" idx="3"/>
            <a:endCxn id="67" idx="1"/>
          </p:cNvCxnSpPr>
          <p:nvPr/>
        </p:nvCxnSpPr>
        <p:spPr>
          <a:xfrm flipV="1">
            <a:off x="16148825" y="5831143"/>
            <a:ext cx="483382" cy="1"/>
          </a:xfrm>
          <a:prstGeom prst="straightConnector1">
            <a:avLst/>
          </a:prstGeom>
          <a:ln w="57150">
            <a:solidFill>
              <a:srgbClr val="412ED0"/>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7BABB6C2-0EBE-4666-BC79-E58FEE07D2E7}"/>
              </a:ext>
            </a:extLst>
          </p:cNvPr>
          <p:cNvSpPr txBox="1"/>
          <p:nvPr/>
        </p:nvSpPr>
        <p:spPr>
          <a:xfrm>
            <a:off x="16632207" y="5600310"/>
            <a:ext cx="1485343" cy="461665"/>
          </a:xfrm>
          <a:prstGeom prst="rect">
            <a:avLst/>
          </a:prstGeom>
          <a:noFill/>
        </p:spPr>
        <p:txBody>
          <a:bodyPr wrap="none" rtlCol="0">
            <a:spAutoFit/>
          </a:bodyPr>
          <a:lstStyle/>
          <a:p>
            <a:pPr algn="ctr"/>
            <a:r>
              <a:rPr lang="en-US" sz="2400" b="1" dirty="0"/>
              <a:t>Activation</a:t>
            </a:r>
          </a:p>
        </p:txBody>
      </p:sp>
      <p:sp>
        <p:nvSpPr>
          <p:cNvPr id="34" name="TextBox 33">
            <a:extLst>
              <a:ext uri="{FF2B5EF4-FFF2-40B4-BE49-F238E27FC236}">
                <a16:creationId xmlns:a16="http://schemas.microsoft.com/office/drawing/2014/main" id="{F449EF22-176F-4CF6-9950-A1F2C44576A1}"/>
              </a:ext>
            </a:extLst>
          </p:cNvPr>
          <p:cNvSpPr txBox="1"/>
          <p:nvPr/>
        </p:nvSpPr>
        <p:spPr>
          <a:xfrm>
            <a:off x="9297757" y="6947498"/>
            <a:ext cx="659156" cy="461665"/>
          </a:xfrm>
          <a:prstGeom prst="rect">
            <a:avLst/>
          </a:prstGeom>
          <a:noFill/>
        </p:spPr>
        <p:txBody>
          <a:bodyPr wrap="none" rtlCol="0">
            <a:spAutoFit/>
          </a:bodyPr>
          <a:lstStyle/>
          <a:p>
            <a:pPr algn="ctr"/>
            <a:r>
              <a:rPr lang="en-US" sz="2400" b="1" dirty="0"/>
              <a:t>b: 0</a:t>
            </a:r>
          </a:p>
        </p:txBody>
      </p:sp>
      <p:cxnSp>
        <p:nvCxnSpPr>
          <p:cNvPr id="36" name="Straight Arrow Connector 35">
            <a:extLst>
              <a:ext uri="{FF2B5EF4-FFF2-40B4-BE49-F238E27FC236}">
                <a16:creationId xmlns:a16="http://schemas.microsoft.com/office/drawing/2014/main" id="{FEDA5DAB-8449-4A4A-B025-C0F350054CDE}"/>
              </a:ext>
            </a:extLst>
          </p:cNvPr>
          <p:cNvCxnSpPr>
            <a:cxnSpLocks/>
            <a:stCxn id="34" idx="0"/>
            <a:endCxn id="29" idx="2"/>
          </p:cNvCxnSpPr>
          <p:nvPr/>
        </p:nvCxnSpPr>
        <p:spPr>
          <a:xfrm flipV="1">
            <a:off x="9627335" y="6268627"/>
            <a:ext cx="0" cy="678871"/>
          </a:xfrm>
          <a:prstGeom prst="straightConnector1">
            <a:avLst/>
          </a:prstGeom>
          <a:ln w="57150">
            <a:solidFill>
              <a:srgbClr val="412ED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D318DB4-70F1-411B-B433-7E2E1624D979}"/>
              </a:ext>
            </a:extLst>
          </p:cNvPr>
          <p:cNvSpPr txBox="1"/>
          <p:nvPr/>
        </p:nvSpPr>
        <p:spPr>
          <a:xfrm>
            <a:off x="17203693" y="6016787"/>
            <a:ext cx="342370" cy="523220"/>
          </a:xfrm>
          <a:prstGeom prst="rect">
            <a:avLst/>
          </a:prstGeom>
          <a:noFill/>
        </p:spPr>
        <p:txBody>
          <a:bodyPr wrap="square" rtlCol="0">
            <a:spAutoFit/>
          </a:bodyPr>
          <a:lstStyle/>
          <a:p>
            <a:r>
              <a:rPr lang="en-US" sz="2800" b="1" dirty="0"/>
              <a:t>1</a:t>
            </a:r>
          </a:p>
        </p:txBody>
      </p:sp>
    </p:spTree>
    <p:extLst>
      <p:ext uri="{BB962C8B-B14F-4D97-AF65-F5344CB8AC3E}">
        <p14:creationId xmlns:p14="http://schemas.microsoft.com/office/powerpoint/2010/main" val="316177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Characteristics</a:t>
            </a:r>
          </a:p>
          <a:p>
            <a:pPr marL="571500" indent="-571500">
              <a:buFont typeface="Arial" panose="020B0604020202020204" pitchFamily="34" charset="0"/>
              <a:buChar char="•"/>
            </a:pPr>
            <a:r>
              <a:rPr lang="en-US" dirty="0"/>
              <a:t>Architecture</a:t>
            </a:r>
          </a:p>
          <a:p>
            <a:pPr marL="571500" indent="-571500">
              <a:buFont typeface="Arial" panose="020B0604020202020204" pitchFamily="34" charset="0"/>
              <a:buChar char="•"/>
            </a:pPr>
            <a:r>
              <a:rPr lang="en-US" dirty="0"/>
              <a:t>Learning algorithm</a:t>
            </a:r>
          </a:p>
          <a:p>
            <a:pPr marL="571500" indent="-571500">
              <a:buFont typeface="Arial" panose="020B0604020202020204" pitchFamily="34" charset="0"/>
              <a:buChar char="•"/>
            </a:pPr>
            <a:r>
              <a:rPr lang="en-US" dirty="0"/>
              <a:t>Activation functions</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13</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Artificial neural network</a:t>
            </a:r>
          </a:p>
        </p:txBody>
      </p:sp>
    </p:spTree>
    <p:extLst>
      <p:ext uri="{BB962C8B-B14F-4D97-AF65-F5344CB8AC3E}">
        <p14:creationId xmlns:p14="http://schemas.microsoft.com/office/powerpoint/2010/main" val="1421673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Architectures</a:t>
            </a: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14</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Artificial neural network</a:t>
            </a:r>
          </a:p>
        </p:txBody>
      </p:sp>
      <p:pic>
        <p:nvPicPr>
          <p:cNvPr id="1026" name="Picture 2" descr="The Neural Network Zoo - The Asimov Institute">
            <a:extLst>
              <a:ext uri="{FF2B5EF4-FFF2-40B4-BE49-F238E27FC236}">
                <a16:creationId xmlns:a16="http://schemas.microsoft.com/office/drawing/2014/main" id="{54ABE176-6727-4D61-8A81-F1ABD7ED98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1337"/>
          <a:stretch/>
        </p:blipFill>
        <p:spPr bwMode="auto">
          <a:xfrm>
            <a:off x="841268" y="2369510"/>
            <a:ext cx="8496677" cy="70286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Neural Network Zoo - The Asimov Institute">
            <a:extLst>
              <a:ext uri="{FF2B5EF4-FFF2-40B4-BE49-F238E27FC236}">
                <a16:creationId xmlns:a16="http://schemas.microsoft.com/office/drawing/2014/main" id="{D9276979-217A-4B59-8993-0E001779F1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8663"/>
          <a:stretch/>
        </p:blipFill>
        <p:spPr bwMode="auto">
          <a:xfrm>
            <a:off x="9337945" y="2638565"/>
            <a:ext cx="7899924" cy="689408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4B637AF-A1F4-4D61-AAFA-71E2A337E157}"/>
              </a:ext>
            </a:extLst>
          </p:cNvPr>
          <p:cNvSpPr/>
          <p:nvPr/>
        </p:nvSpPr>
        <p:spPr>
          <a:xfrm>
            <a:off x="3357563" y="3614739"/>
            <a:ext cx="2486025" cy="104298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BDFAA06-DA73-47E8-823B-20E4133E48D9}"/>
              </a:ext>
            </a:extLst>
          </p:cNvPr>
          <p:cNvSpPr/>
          <p:nvPr/>
        </p:nvSpPr>
        <p:spPr>
          <a:xfrm>
            <a:off x="7629525" y="2909889"/>
            <a:ext cx="1603988" cy="174783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6522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15</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Feedforward neural network</a:t>
            </a:r>
          </a:p>
        </p:txBody>
      </p:sp>
      <p:sp>
        <p:nvSpPr>
          <p:cNvPr id="5" name="Oval 4">
            <a:extLst>
              <a:ext uri="{FF2B5EF4-FFF2-40B4-BE49-F238E27FC236}">
                <a16:creationId xmlns:a16="http://schemas.microsoft.com/office/drawing/2014/main" id="{C504B4D3-6254-4C68-B1F1-6497788D4BBB}"/>
              </a:ext>
            </a:extLst>
          </p:cNvPr>
          <p:cNvSpPr/>
          <p:nvPr/>
        </p:nvSpPr>
        <p:spPr>
          <a:xfrm>
            <a:off x="2800350" y="3600450"/>
            <a:ext cx="914400" cy="914400"/>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F6CC562-C3A5-42AB-8A75-99D0AF4F2476}"/>
              </a:ext>
            </a:extLst>
          </p:cNvPr>
          <p:cNvSpPr txBox="1"/>
          <p:nvPr/>
        </p:nvSpPr>
        <p:spPr>
          <a:xfrm>
            <a:off x="2357752" y="2601330"/>
            <a:ext cx="1799595" cy="523220"/>
          </a:xfrm>
          <a:prstGeom prst="rect">
            <a:avLst/>
          </a:prstGeom>
          <a:noFill/>
        </p:spPr>
        <p:txBody>
          <a:bodyPr wrap="none" rtlCol="0">
            <a:spAutoFit/>
          </a:bodyPr>
          <a:lstStyle/>
          <a:p>
            <a:r>
              <a:rPr lang="en-US" sz="2800" b="1" dirty="0"/>
              <a:t>Input layer</a:t>
            </a:r>
          </a:p>
        </p:txBody>
      </p:sp>
      <p:sp>
        <p:nvSpPr>
          <p:cNvPr id="9" name="Oval 8">
            <a:extLst>
              <a:ext uri="{FF2B5EF4-FFF2-40B4-BE49-F238E27FC236}">
                <a16:creationId xmlns:a16="http://schemas.microsoft.com/office/drawing/2014/main" id="{C3BB747D-54D8-45C7-A40D-E1F2F4C45602}"/>
              </a:ext>
            </a:extLst>
          </p:cNvPr>
          <p:cNvSpPr/>
          <p:nvPr/>
        </p:nvSpPr>
        <p:spPr>
          <a:xfrm>
            <a:off x="2800350" y="4847136"/>
            <a:ext cx="914400" cy="914400"/>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FD306BC-6799-453D-AEBC-627BD8E8EBE7}"/>
              </a:ext>
            </a:extLst>
          </p:cNvPr>
          <p:cNvSpPr/>
          <p:nvPr/>
        </p:nvSpPr>
        <p:spPr>
          <a:xfrm>
            <a:off x="2800350" y="6093369"/>
            <a:ext cx="914400" cy="914400"/>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1226297-9C9C-40C2-92A3-6A60E056C5A3}"/>
              </a:ext>
            </a:extLst>
          </p:cNvPr>
          <p:cNvSpPr/>
          <p:nvPr/>
        </p:nvSpPr>
        <p:spPr>
          <a:xfrm>
            <a:off x="2800350" y="7339602"/>
            <a:ext cx="914400" cy="914400"/>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4F30548-BF03-44F0-893D-DC3FAE82D864}"/>
              </a:ext>
            </a:extLst>
          </p:cNvPr>
          <p:cNvSpPr/>
          <p:nvPr/>
        </p:nvSpPr>
        <p:spPr>
          <a:xfrm>
            <a:off x="8686800" y="2859696"/>
            <a:ext cx="914400" cy="914400"/>
          </a:xfrm>
          <a:prstGeom prst="ellipse">
            <a:avLst/>
          </a:prstGeom>
          <a:noFill/>
          <a:ln w="76200">
            <a:solidFill>
              <a:srgbClr val="249C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EA4D1FC-00E8-4899-B21E-88B465A540F5}"/>
              </a:ext>
            </a:extLst>
          </p:cNvPr>
          <p:cNvSpPr/>
          <p:nvPr/>
        </p:nvSpPr>
        <p:spPr>
          <a:xfrm>
            <a:off x="8686800" y="4184139"/>
            <a:ext cx="914400" cy="914400"/>
          </a:xfrm>
          <a:prstGeom prst="ellipse">
            <a:avLst/>
          </a:prstGeom>
          <a:noFill/>
          <a:ln w="76200">
            <a:solidFill>
              <a:srgbClr val="249C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D94F0C9-5B36-4DB7-A9E8-6D28DFB77AFE}"/>
              </a:ext>
            </a:extLst>
          </p:cNvPr>
          <p:cNvSpPr/>
          <p:nvPr/>
        </p:nvSpPr>
        <p:spPr>
          <a:xfrm>
            <a:off x="8686800" y="5508583"/>
            <a:ext cx="914400" cy="914400"/>
          </a:xfrm>
          <a:prstGeom prst="ellipse">
            <a:avLst/>
          </a:prstGeom>
          <a:noFill/>
          <a:ln w="76200">
            <a:solidFill>
              <a:srgbClr val="249C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90A7EA7-19FD-4B97-90C4-9EB135AFD4CC}"/>
              </a:ext>
            </a:extLst>
          </p:cNvPr>
          <p:cNvSpPr/>
          <p:nvPr/>
        </p:nvSpPr>
        <p:spPr>
          <a:xfrm>
            <a:off x="8686800" y="6833027"/>
            <a:ext cx="914400" cy="914400"/>
          </a:xfrm>
          <a:prstGeom prst="ellipse">
            <a:avLst/>
          </a:prstGeom>
          <a:noFill/>
          <a:ln w="76200">
            <a:solidFill>
              <a:srgbClr val="249C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59255D0-DB59-4A9D-8274-A61FB02CF643}"/>
              </a:ext>
            </a:extLst>
          </p:cNvPr>
          <p:cNvSpPr/>
          <p:nvPr/>
        </p:nvSpPr>
        <p:spPr>
          <a:xfrm>
            <a:off x="8686800" y="8332666"/>
            <a:ext cx="914400" cy="914400"/>
          </a:xfrm>
          <a:prstGeom prst="ellipse">
            <a:avLst/>
          </a:prstGeom>
          <a:noFill/>
          <a:ln w="76200">
            <a:solidFill>
              <a:srgbClr val="249C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8E03816-FC12-4ACE-9E91-2722A6DED205}"/>
              </a:ext>
            </a:extLst>
          </p:cNvPr>
          <p:cNvSpPr txBox="1"/>
          <p:nvPr/>
        </p:nvSpPr>
        <p:spPr>
          <a:xfrm>
            <a:off x="8107145" y="1949675"/>
            <a:ext cx="2073709" cy="523220"/>
          </a:xfrm>
          <a:prstGeom prst="rect">
            <a:avLst/>
          </a:prstGeom>
          <a:noFill/>
        </p:spPr>
        <p:txBody>
          <a:bodyPr wrap="none" rtlCol="0">
            <a:spAutoFit/>
          </a:bodyPr>
          <a:lstStyle/>
          <a:p>
            <a:r>
              <a:rPr lang="en-US" sz="2800" b="1" dirty="0"/>
              <a:t>Hidden layer</a:t>
            </a:r>
          </a:p>
        </p:txBody>
      </p:sp>
      <p:sp>
        <p:nvSpPr>
          <p:cNvPr id="18" name="Oval 17">
            <a:extLst>
              <a:ext uri="{FF2B5EF4-FFF2-40B4-BE49-F238E27FC236}">
                <a16:creationId xmlns:a16="http://schemas.microsoft.com/office/drawing/2014/main" id="{431DC299-D325-4B66-987D-A8D7372FB57B}"/>
              </a:ext>
            </a:extLst>
          </p:cNvPr>
          <p:cNvSpPr/>
          <p:nvPr/>
        </p:nvSpPr>
        <p:spPr>
          <a:xfrm>
            <a:off x="14603365" y="3600450"/>
            <a:ext cx="914400" cy="914400"/>
          </a:xfrm>
          <a:prstGeom prst="ellipse">
            <a:avLst/>
          </a:prstGeom>
          <a:noFill/>
          <a:ln w="76200">
            <a:solidFill>
              <a:srgbClr val="099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C94215F-BC9C-4E7A-AECB-130C3EA3E176}"/>
              </a:ext>
            </a:extLst>
          </p:cNvPr>
          <p:cNvSpPr txBox="1"/>
          <p:nvPr/>
        </p:nvSpPr>
        <p:spPr>
          <a:xfrm>
            <a:off x="13918434" y="2601330"/>
            <a:ext cx="2070503" cy="523220"/>
          </a:xfrm>
          <a:prstGeom prst="rect">
            <a:avLst/>
          </a:prstGeom>
          <a:noFill/>
        </p:spPr>
        <p:txBody>
          <a:bodyPr wrap="none" rtlCol="0">
            <a:spAutoFit/>
          </a:bodyPr>
          <a:lstStyle/>
          <a:p>
            <a:r>
              <a:rPr lang="en-US" sz="2800" b="1" dirty="0"/>
              <a:t>Output layer</a:t>
            </a:r>
          </a:p>
        </p:txBody>
      </p:sp>
      <p:sp>
        <p:nvSpPr>
          <p:cNvPr id="20" name="Oval 19">
            <a:extLst>
              <a:ext uri="{FF2B5EF4-FFF2-40B4-BE49-F238E27FC236}">
                <a16:creationId xmlns:a16="http://schemas.microsoft.com/office/drawing/2014/main" id="{D377D335-26C8-49F2-BC34-C7D4228BF386}"/>
              </a:ext>
            </a:extLst>
          </p:cNvPr>
          <p:cNvSpPr/>
          <p:nvPr/>
        </p:nvSpPr>
        <p:spPr>
          <a:xfrm>
            <a:off x="14603365" y="4847136"/>
            <a:ext cx="914400" cy="914400"/>
          </a:xfrm>
          <a:prstGeom prst="ellipse">
            <a:avLst/>
          </a:prstGeom>
          <a:noFill/>
          <a:ln w="76200">
            <a:solidFill>
              <a:srgbClr val="099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1E34CE9-4DCD-4851-A073-C2D0EEA1048D}"/>
              </a:ext>
            </a:extLst>
          </p:cNvPr>
          <p:cNvSpPr/>
          <p:nvPr/>
        </p:nvSpPr>
        <p:spPr>
          <a:xfrm>
            <a:off x="14603365" y="6093369"/>
            <a:ext cx="914400" cy="914400"/>
          </a:xfrm>
          <a:prstGeom prst="ellipse">
            <a:avLst/>
          </a:prstGeom>
          <a:noFill/>
          <a:ln w="76200">
            <a:solidFill>
              <a:srgbClr val="099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40CE0FD-E4F2-46AC-8CCB-489A6D547C31}"/>
              </a:ext>
            </a:extLst>
          </p:cNvPr>
          <p:cNvSpPr/>
          <p:nvPr/>
        </p:nvSpPr>
        <p:spPr>
          <a:xfrm>
            <a:off x="14603365" y="7339602"/>
            <a:ext cx="914400" cy="914400"/>
          </a:xfrm>
          <a:prstGeom prst="ellipse">
            <a:avLst/>
          </a:prstGeom>
          <a:noFill/>
          <a:ln w="76200">
            <a:solidFill>
              <a:srgbClr val="099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DE270401-7101-42C5-AAB6-874A6EAD143F}"/>
              </a:ext>
            </a:extLst>
          </p:cNvPr>
          <p:cNvCxnSpPr>
            <a:stCxn id="5" idx="6"/>
            <a:endCxn id="12" idx="2"/>
          </p:cNvCxnSpPr>
          <p:nvPr/>
        </p:nvCxnSpPr>
        <p:spPr>
          <a:xfrm flipV="1">
            <a:off x="3714750" y="3316896"/>
            <a:ext cx="4972050" cy="740754"/>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55E62DD-A3CD-4B51-8E6F-B81693F0485A}"/>
              </a:ext>
            </a:extLst>
          </p:cNvPr>
          <p:cNvCxnSpPr>
            <a:cxnSpLocks/>
            <a:stCxn id="9" idx="6"/>
            <a:endCxn id="12" idx="2"/>
          </p:cNvCxnSpPr>
          <p:nvPr/>
        </p:nvCxnSpPr>
        <p:spPr>
          <a:xfrm flipV="1">
            <a:off x="3714750" y="3316896"/>
            <a:ext cx="4972050" cy="1987440"/>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E7B6382-9534-441A-B6CD-7D1EB3AD4BD1}"/>
              </a:ext>
            </a:extLst>
          </p:cNvPr>
          <p:cNvCxnSpPr>
            <a:cxnSpLocks/>
            <a:stCxn id="10" idx="6"/>
            <a:endCxn id="12" idx="2"/>
          </p:cNvCxnSpPr>
          <p:nvPr/>
        </p:nvCxnSpPr>
        <p:spPr>
          <a:xfrm flipV="1">
            <a:off x="3714750" y="3316896"/>
            <a:ext cx="4972050" cy="3233673"/>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A44757C-A15D-4C0C-8609-F8CF7904B289}"/>
              </a:ext>
            </a:extLst>
          </p:cNvPr>
          <p:cNvCxnSpPr>
            <a:cxnSpLocks/>
            <a:stCxn id="11" idx="6"/>
            <a:endCxn id="12" idx="2"/>
          </p:cNvCxnSpPr>
          <p:nvPr/>
        </p:nvCxnSpPr>
        <p:spPr>
          <a:xfrm flipV="1">
            <a:off x="3714750" y="3316896"/>
            <a:ext cx="4972050" cy="4479906"/>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sp>
        <p:nvSpPr>
          <p:cNvPr id="32" name="Diagonal Stripe 31">
            <a:extLst>
              <a:ext uri="{FF2B5EF4-FFF2-40B4-BE49-F238E27FC236}">
                <a16:creationId xmlns:a16="http://schemas.microsoft.com/office/drawing/2014/main" id="{B3D36EF1-A3F8-49E6-87AB-0B39E23CADBA}"/>
              </a:ext>
            </a:extLst>
          </p:cNvPr>
          <p:cNvSpPr/>
          <p:nvPr/>
        </p:nvSpPr>
        <p:spPr>
          <a:xfrm>
            <a:off x="2627086" y="2630357"/>
            <a:ext cx="7053942" cy="6949071"/>
          </a:xfrm>
          <a:custGeom>
            <a:avLst/>
            <a:gdLst>
              <a:gd name="connsiteX0" fmla="*/ 0 w 8418285"/>
              <a:gd name="connsiteY0" fmla="*/ 3489050 h 6978099"/>
              <a:gd name="connsiteX1" fmla="*/ 4209143 w 8418285"/>
              <a:gd name="connsiteY1" fmla="*/ 0 h 6978099"/>
              <a:gd name="connsiteX2" fmla="*/ 8418285 w 8418285"/>
              <a:gd name="connsiteY2" fmla="*/ 0 h 6978099"/>
              <a:gd name="connsiteX3" fmla="*/ 0 w 8418285"/>
              <a:gd name="connsiteY3" fmla="*/ 6978099 h 6978099"/>
              <a:gd name="connsiteX4" fmla="*/ 0 w 8418285"/>
              <a:gd name="connsiteY4" fmla="*/ 3489050 h 6978099"/>
              <a:gd name="connsiteX0" fmla="*/ 43543 w 8418285"/>
              <a:gd name="connsiteY0" fmla="*/ 920021 h 6978099"/>
              <a:gd name="connsiteX1" fmla="*/ 4209143 w 8418285"/>
              <a:gd name="connsiteY1" fmla="*/ 0 h 6978099"/>
              <a:gd name="connsiteX2" fmla="*/ 8418285 w 8418285"/>
              <a:gd name="connsiteY2" fmla="*/ 0 h 6978099"/>
              <a:gd name="connsiteX3" fmla="*/ 0 w 8418285"/>
              <a:gd name="connsiteY3" fmla="*/ 6978099 h 6978099"/>
              <a:gd name="connsiteX4" fmla="*/ 43543 w 8418285"/>
              <a:gd name="connsiteY4" fmla="*/ 920021 h 6978099"/>
              <a:gd name="connsiteX0" fmla="*/ 0 w 8418285"/>
              <a:gd name="connsiteY0" fmla="*/ 978078 h 6978099"/>
              <a:gd name="connsiteX1" fmla="*/ 4209143 w 8418285"/>
              <a:gd name="connsiteY1" fmla="*/ 0 h 6978099"/>
              <a:gd name="connsiteX2" fmla="*/ 8418285 w 8418285"/>
              <a:gd name="connsiteY2" fmla="*/ 0 h 6978099"/>
              <a:gd name="connsiteX3" fmla="*/ 0 w 8418285"/>
              <a:gd name="connsiteY3" fmla="*/ 6978099 h 6978099"/>
              <a:gd name="connsiteX4" fmla="*/ 0 w 8418285"/>
              <a:gd name="connsiteY4" fmla="*/ 978078 h 6978099"/>
              <a:gd name="connsiteX0" fmla="*/ 0 w 8418285"/>
              <a:gd name="connsiteY0" fmla="*/ 978078 h 6978099"/>
              <a:gd name="connsiteX1" fmla="*/ 8418285 w 8418285"/>
              <a:gd name="connsiteY1" fmla="*/ 0 h 6978099"/>
              <a:gd name="connsiteX2" fmla="*/ 0 w 8418285"/>
              <a:gd name="connsiteY2" fmla="*/ 6978099 h 6978099"/>
              <a:gd name="connsiteX3" fmla="*/ 0 w 8418285"/>
              <a:gd name="connsiteY3" fmla="*/ 978078 h 6978099"/>
              <a:gd name="connsiteX0" fmla="*/ 0 w 7634513"/>
              <a:gd name="connsiteY0" fmla="*/ 745850 h 6745871"/>
              <a:gd name="connsiteX1" fmla="*/ 7634513 w 7634513"/>
              <a:gd name="connsiteY1" fmla="*/ 0 h 6745871"/>
              <a:gd name="connsiteX2" fmla="*/ 0 w 7634513"/>
              <a:gd name="connsiteY2" fmla="*/ 6745871 h 6745871"/>
              <a:gd name="connsiteX3" fmla="*/ 0 w 7634513"/>
              <a:gd name="connsiteY3" fmla="*/ 745850 h 6745871"/>
              <a:gd name="connsiteX0" fmla="*/ 0 w 7547428"/>
              <a:gd name="connsiteY0" fmla="*/ 905507 h 6905528"/>
              <a:gd name="connsiteX1" fmla="*/ 7547428 w 7547428"/>
              <a:gd name="connsiteY1" fmla="*/ 0 h 6905528"/>
              <a:gd name="connsiteX2" fmla="*/ 0 w 7547428"/>
              <a:gd name="connsiteY2" fmla="*/ 6905528 h 6905528"/>
              <a:gd name="connsiteX3" fmla="*/ 0 w 7547428"/>
              <a:gd name="connsiteY3" fmla="*/ 905507 h 6905528"/>
              <a:gd name="connsiteX0" fmla="*/ 0 w 7547428"/>
              <a:gd name="connsiteY0" fmla="*/ 905507 h 6905528"/>
              <a:gd name="connsiteX1" fmla="*/ 7547428 w 7547428"/>
              <a:gd name="connsiteY1" fmla="*/ 0 h 6905528"/>
              <a:gd name="connsiteX2" fmla="*/ 6807200 w 7547428"/>
              <a:gd name="connsiteY2" fmla="*/ 649870 h 6905528"/>
              <a:gd name="connsiteX3" fmla="*/ 0 w 7547428"/>
              <a:gd name="connsiteY3" fmla="*/ 6905528 h 6905528"/>
              <a:gd name="connsiteX4" fmla="*/ 0 w 7547428"/>
              <a:gd name="connsiteY4" fmla="*/ 905507 h 6905528"/>
              <a:gd name="connsiteX0" fmla="*/ 0 w 7547428"/>
              <a:gd name="connsiteY0" fmla="*/ 905507 h 6905528"/>
              <a:gd name="connsiteX1" fmla="*/ 7547428 w 7547428"/>
              <a:gd name="connsiteY1" fmla="*/ 0 h 6905528"/>
              <a:gd name="connsiteX2" fmla="*/ 7024914 w 7547428"/>
              <a:gd name="connsiteY2" fmla="*/ 1172385 h 6905528"/>
              <a:gd name="connsiteX3" fmla="*/ 0 w 7547428"/>
              <a:gd name="connsiteY3" fmla="*/ 6905528 h 6905528"/>
              <a:gd name="connsiteX4" fmla="*/ 0 w 7547428"/>
              <a:gd name="connsiteY4" fmla="*/ 905507 h 6905528"/>
              <a:gd name="connsiteX0" fmla="*/ 0 w 7039428"/>
              <a:gd name="connsiteY0" fmla="*/ 673279 h 6673300"/>
              <a:gd name="connsiteX1" fmla="*/ 7039428 w 7039428"/>
              <a:gd name="connsiteY1" fmla="*/ 0 h 6673300"/>
              <a:gd name="connsiteX2" fmla="*/ 7024914 w 7039428"/>
              <a:gd name="connsiteY2" fmla="*/ 940157 h 6673300"/>
              <a:gd name="connsiteX3" fmla="*/ 0 w 7039428"/>
              <a:gd name="connsiteY3" fmla="*/ 6673300 h 6673300"/>
              <a:gd name="connsiteX4" fmla="*/ 0 w 7039428"/>
              <a:gd name="connsiteY4" fmla="*/ 673279 h 6673300"/>
              <a:gd name="connsiteX0" fmla="*/ 0 w 7053942"/>
              <a:gd name="connsiteY0" fmla="*/ 949050 h 6949071"/>
              <a:gd name="connsiteX1" fmla="*/ 7053942 w 7053942"/>
              <a:gd name="connsiteY1" fmla="*/ 0 h 6949071"/>
              <a:gd name="connsiteX2" fmla="*/ 7024914 w 7053942"/>
              <a:gd name="connsiteY2" fmla="*/ 1215928 h 6949071"/>
              <a:gd name="connsiteX3" fmla="*/ 0 w 7053942"/>
              <a:gd name="connsiteY3" fmla="*/ 6949071 h 6949071"/>
              <a:gd name="connsiteX4" fmla="*/ 0 w 7053942"/>
              <a:gd name="connsiteY4" fmla="*/ 949050 h 6949071"/>
              <a:gd name="connsiteX0" fmla="*/ 0 w 7053942"/>
              <a:gd name="connsiteY0" fmla="*/ 949050 h 6949071"/>
              <a:gd name="connsiteX1" fmla="*/ 7053942 w 7053942"/>
              <a:gd name="connsiteY1" fmla="*/ 0 h 6949071"/>
              <a:gd name="connsiteX2" fmla="*/ 7024914 w 7053942"/>
              <a:gd name="connsiteY2" fmla="*/ 1215928 h 6949071"/>
              <a:gd name="connsiteX3" fmla="*/ 6023428 w 7053942"/>
              <a:gd name="connsiteY3" fmla="*/ 2028729 h 6949071"/>
              <a:gd name="connsiteX4" fmla="*/ 0 w 7053942"/>
              <a:gd name="connsiteY4" fmla="*/ 6949071 h 6949071"/>
              <a:gd name="connsiteX5" fmla="*/ 0 w 7053942"/>
              <a:gd name="connsiteY5" fmla="*/ 949050 h 6949071"/>
              <a:gd name="connsiteX0" fmla="*/ 0 w 7053942"/>
              <a:gd name="connsiteY0" fmla="*/ 949050 h 6949071"/>
              <a:gd name="connsiteX1" fmla="*/ 7053942 w 7053942"/>
              <a:gd name="connsiteY1" fmla="*/ 0 h 6949071"/>
              <a:gd name="connsiteX2" fmla="*/ 7024914 w 7053942"/>
              <a:gd name="connsiteY2" fmla="*/ 1215928 h 6949071"/>
              <a:gd name="connsiteX3" fmla="*/ 5994400 w 7053942"/>
              <a:gd name="connsiteY3" fmla="*/ 1404614 h 6949071"/>
              <a:gd name="connsiteX4" fmla="*/ 0 w 7053942"/>
              <a:gd name="connsiteY4" fmla="*/ 6949071 h 6949071"/>
              <a:gd name="connsiteX5" fmla="*/ 0 w 7053942"/>
              <a:gd name="connsiteY5" fmla="*/ 949050 h 6949071"/>
              <a:gd name="connsiteX0" fmla="*/ 0 w 7053942"/>
              <a:gd name="connsiteY0" fmla="*/ 949050 h 6949071"/>
              <a:gd name="connsiteX1" fmla="*/ 7053942 w 7053942"/>
              <a:gd name="connsiteY1" fmla="*/ 0 h 6949071"/>
              <a:gd name="connsiteX2" fmla="*/ 7024914 w 7053942"/>
              <a:gd name="connsiteY2" fmla="*/ 1215928 h 6949071"/>
              <a:gd name="connsiteX3" fmla="*/ 6066971 w 7053942"/>
              <a:gd name="connsiteY3" fmla="*/ 1419129 h 6949071"/>
              <a:gd name="connsiteX4" fmla="*/ 0 w 7053942"/>
              <a:gd name="connsiteY4" fmla="*/ 6949071 h 6949071"/>
              <a:gd name="connsiteX5" fmla="*/ 0 w 7053942"/>
              <a:gd name="connsiteY5" fmla="*/ 949050 h 6949071"/>
              <a:gd name="connsiteX0" fmla="*/ 0 w 7053942"/>
              <a:gd name="connsiteY0" fmla="*/ 949050 h 6949071"/>
              <a:gd name="connsiteX1" fmla="*/ 7053942 w 7053942"/>
              <a:gd name="connsiteY1" fmla="*/ 0 h 6949071"/>
              <a:gd name="connsiteX2" fmla="*/ 7024914 w 7053942"/>
              <a:gd name="connsiteY2" fmla="*/ 1215928 h 6949071"/>
              <a:gd name="connsiteX3" fmla="*/ 6110514 w 7053942"/>
              <a:gd name="connsiteY3" fmla="*/ 1419129 h 6949071"/>
              <a:gd name="connsiteX4" fmla="*/ 0 w 7053942"/>
              <a:gd name="connsiteY4" fmla="*/ 6949071 h 6949071"/>
              <a:gd name="connsiteX5" fmla="*/ 0 w 7053942"/>
              <a:gd name="connsiteY5" fmla="*/ 949050 h 6949071"/>
              <a:gd name="connsiteX0" fmla="*/ 0 w 7053942"/>
              <a:gd name="connsiteY0" fmla="*/ 949050 h 6949071"/>
              <a:gd name="connsiteX1" fmla="*/ 7053942 w 7053942"/>
              <a:gd name="connsiteY1" fmla="*/ 0 h 6949071"/>
              <a:gd name="connsiteX2" fmla="*/ 7024914 w 7053942"/>
              <a:gd name="connsiteY2" fmla="*/ 1215928 h 6949071"/>
              <a:gd name="connsiteX3" fmla="*/ 6110514 w 7053942"/>
              <a:gd name="connsiteY3" fmla="*/ 1419129 h 6949071"/>
              <a:gd name="connsiteX4" fmla="*/ 0 w 7053942"/>
              <a:gd name="connsiteY4" fmla="*/ 6949071 h 6949071"/>
              <a:gd name="connsiteX5" fmla="*/ 0 w 7053942"/>
              <a:gd name="connsiteY5" fmla="*/ 949050 h 6949071"/>
              <a:gd name="connsiteX0" fmla="*/ 0 w 7053942"/>
              <a:gd name="connsiteY0" fmla="*/ 949050 h 6949071"/>
              <a:gd name="connsiteX1" fmla="*/ 7053942 w 7053942"/>
              <a:gd name="connsiteY1" fmla="*/ 0 h 6949071"/>
              <a:gd name="connsiteX2" fmla="*/ 7024914 w 7053942"/>
              <a:gd name="connsiteY2" fmla="*/ 1215928 h 6949071"/>
              <a:gd name="connsiteX3" fmla="*/ 6110514 w 7053942"/>
              <a:gd name="connsiteY3" fmla="*/ 1419129 h 6949071"/>
              <a:gd name="connsiteX4" fmla="*/ 0 w 7053942"/>
              <a:gd name="connsiteY4" fmla="*/ 6949071 h 6949071"/>
              <a:gd name="connsiteX5" fmla="*/ 0 w 7053942"/>
              <a:gd name="connsiteY5" fmla="*/ 949050 h 6949071"/>
              <a:gd name="connsiteX0" fmla="*/ 0 w 7053942"/>
              <a:gd name="connsiteY0" fmla="*/ 949050 h 6949071"/>
              <a:gd name="connsiteX1" fmla="*/ 7053942 w 7053942"/>
              <a:gd name="connsiteY1" fmla="*/ 0 h 6949071"/>
              <a:gd name="connsiteX2" fmla="*/ 7024914 w 7053942"/>
              <a:gd name="connsiteY2" fmla="*/ 1215928 h 6949071"/>
              <a:gd name="connsiteX3" fmla="*/ 6110514 w 7053942"/>
              <a:gd name="connsiteY3" fmla="*/ 1419129 h 6949071"/>
              <a:gd name="connsiteX4" fmla="*/ 0 w 7053942"/>
              <a:gd name="connsiteY4" fmla="*/ 6949071 h 6949071"/>
              <a:gd name="connsiteX5" fmla="*/ 0 w 7053942"/>
              <a:gd name="connsiteY5" fmla="*/ 949050 h 6949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53942" h="6949071">
                <a:moveTo>
                  <a:pt x="0" y="949050"/>
                </a:moveTo>
                <a:lnTo>
                  <a:pt x="7053942" y="0"/>
                </a:lnTo>
                <a:lnTo>
                  <a:pt x="7024914" y="1215928"/>
                </a:lnTo>
                <a:cubicBezTo>
                  <a:pt x="6720114" y="1283662"/>
                  <a:pt x="6792686" y="1220767"/>
                  <a:pt x="6110514" y="1419129"/>
                </a:cubicBezTo>
                <a:cubicBezTo>
                  <a:pt x="3638247" y="3523700"/>
                  <a:pt x="2036838" y="5105757"/>
                  <a:pt x="0" y="6949071"/>
                </a:cubicBezTo>
                <a:lnTo>
                  <a:pt x="0" y="949050"/>
                </a:lnTo>
                <a:close/>
              </a:path>
            </a:pathLst>
          </a:custGeom>
          <a:noFill/>
          <a:ln w="762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TextBox 32">
            <a:extLst>
              <a:ext uri="{FF2B5EF4-FFF2-40B4-BE49-F238E27FC236}">
                <a16:creationId xmlns:a16="http://schemas.microsoft.com/office/drawing/2014/main" id="{6896F9C5-8597-4FA6-87D2-8051C7C0296C}"/>
              </a:ext>
            </a:extLst>
          </p:cNvPr>
          <p:cNvSpPr txBox="1"/>
          <p:nvPr/>
        </p:nvSpPr>
        <p:spPr>
          <a:xfrm>
            <a:off x="3103813" y="9247066"/>
            <a:ext cx="1221873" cy="369332"/>
          </a:xfrm>
          <a:prstGeom prst="rect">
            <a:avLst/>
          </a:prstGeom>
          <a:noFill/>
        </p:spPr>
        <p:txBody>
          <a:bodyPr wrap="none" rtlCol="0">
            <a:spAutoFit/>
          </a:bodyPr>
          <a:lstStyle/>
          <a:p>
            <a:r>
              <a:rPr lang="en-US" dirty="0">
                <a:solidFill>
                  <a:srgbClr val="FF0000"/>
                </a:solidFill>
              </a:rPr>
              <a:t>Perceptron</a:t>
            </a:r>
          </a:p>
        </p:txBody>
      </p:sp>
    </p:spTree>
    <p:extLst>
      <p:ext uri="{BB962C8B-B14F-4D97-AF65-F5344CB8AC3E}">
        <p14:creationId xmlns:p14="http://schemas.microsoft.com/office/powerpoint/2010/main" val="1909984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par>
                                <p:cTn id="11" presetID="22" presetClass="entr" presetSubtype="4"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down)">
                                      <p:cBhvr>
                                        <p:cTn id="13" dur="500"/>
                                        <p:tgtEl>
                                          <p:spTgt spid="28"/>
                                        </p:tgtEl>
                                      </p:cBhvr>
                                    </p:animEffect>
                                  </p:childTnLst>
                                </p:cTn>
                              </p:par>
                              <p:par>
                                <p:cTn id="14" presetID="22" presetClass="entr" presetSubtype="4"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down)">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16</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Feedforward neural network</a:t>
            </a:r>
          </a:p>
        </p:txBody>
      </p:sp>
      <p:sp>
        <p:nvSpPr>
          <p:cNvPr id="5" name="Oval 4">
            <a:extLst>
              <a:ext uri="{FF2B5EF4-FFF2-40B4-BE49-F238E27FC236}">
                <a16:creationId xmlns:a16="http://schemas.microsoft.com/office/drawing/2014/main" id="{C504B4D3-6254-4C68-B1F1-6497788D4BBB}"/>
              </a:ext>
            </a:extLst>
          </p:cNvPr>
          <p:cNvSpPr/>
          <p:nvPr/>
        </p:nvSpPr>
        <p:spPr>
          <a:xfrm>
            <a:off x="2800350" y="3600450"/>
            <a:ext cx="914400" cy="914400"/>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F6CC562-C3A5-42AB-8A75-99D0AF4F2476}"/>
              </a:ext>
            </a:extLst>
          </p:cNvPr>
          <p:cNvSpPr txBox="1"/>
          <p:nvPr/>
        </p:nvSpPr>
        <p:spPr>
          <a:xfrm>
            <a:off x="2357752" y="2601330"/>
            <a:ext cx="1799595" cy="523220"/>
          </a:xfrm>
          <a:prstGeom prst="rect">
            <a:avLst/>
          </a:prstGeom>
          <a:noFill/>
        </p:spPr>
        <p:txBody>
          <a:bodyPr wrap="none" rtlCol="0">
            <a:spAutoFit/>
          </a:bodyPr>
          <a:lstStyle/>
          <a:p>
            <a:r>
              <a:rPr lang="en-US" sz="2800" b="1" dirty="0"/>
              <a:t>Input layer</a:t>
            </a:r>
          </a:p>
        </p:txBody>
      </p:sp>
      <p:sp>
        <p:nvSpPr>
          <p:cNvPr id="9" name="Oval 8">
            <a:extLst>
              <a:ext uri="{FF2B5EF4-FFF2-40B4-BE49-F238E27FC236}">
                <a16:creationId xmlns:a16="http://schemas.microsoft.com/office/drawing/2014/main" id="{C3BB747D-54D8-45C7-A40D-E1F2F4C45602}"/>
              </a:ext>
            </a:extLst>
          </p:cNvPr>
          <p:cNvSpPr/>
          <p:nvPr/>
        </p:nvSpPr>
        <p:spPr>
          <a:xfrm>
            <a:off x="2800350" y="4847136"/>
            <a:ext cx="914400" cy="914400"/>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FD306BC-6799-453D-AEBC-627BD8E8EBE7}"/>
              </a:ext>
            </a:extLst>
          </p:cNvPr>
          <p:cNvSpPr/>
          <p:nvPr/>
        </p:nvSpPr>
        <p:spPr>
          <a:xfrm>
            <a:off x="2800350" y="6093369"/>
            <a:ext cx="914400" cy="914400"/>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1226297-9C9C-40C2-92A3-6A60E056C5A3}"/>
              </a:ext>
            </a:extLst>
          </p:cNvPr>
          <p:cNvSpPr/>
          <p:nvPr/>
        </p:nvSpPr>
        <p:spPr>
          <a:xfrm>
            <a:off x="2800350" y="7339602"/>
            <a:ext cx="914400" cy="914400"/>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4F30548-BF03-44F0-893D-DC3FAE82D864}"/>
              </a:ext>
            </a:extLst>
          </p:cNvPr>
          <p:cNvSpPr/>
          <p:nvPr/>
        </p:nvSpPr>
        <p:spPr>
          <a:xfrm>
            <a:off x="8686800" y="2859696"/>
            <a:ext cx="914400" cy="914400"/>
          </a:xfrm>
          <a:prstGeom prst="ellipse">
            <a:avLst/>
          </a:prstGeom>
          <a:noFill/>
          <a:ln w="76200">
            <a:solidFill>
              <a:srgbClr val="249C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EA4D1FC-00E8-4899-B21E-88B465A540F5}"/>
              </a:ext>
            </a:extLst>
          </p:cNvPr>
          <p:cNvSpPr/>
          <p:nvPr/>
        </p:nvSpPr>
        <p:spPr>
          <a:xfrm>
            <a:off x="8686800" y="4184139"/>
            <a:ext cx="914400" cy="914400"/>
          </a:xfrm>
          <a:prstGeom prst="ellipse">
            <a:avLst/>
          </a:prstGeom>
          <a:noFill/>
          <a:ln w="76200">
            <a:solidFill>
              <a:srgbClr val="249C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D94F0C9-5B36-4DB7-A9E8-6D28DFB77AFE}"/>
              </a:ext>
            </a:extLst>
          </p:cNvPr>
          <p:cNvSpPr/>
          <p:nvPr/>
        </p:nvSpPr>
        <p:spPr>
          <a:xfrm>
            <a:off x="8686800" y="5508583"/>
            <a:ext cx="914400" cy="914400"/>
          </a:xfrm>
          <a:prstGeom prst="ellipse">
            <a:avLst/>
          </a:prstGeom>
          <a:noFill/>
          <a:ln w="76200">
            <a:solidFill>
              <a:srgbClr val="249C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90A7EA7-19FD-4B97-90C4-9EB135AFD4CC}"/>
              </a:ext>
            </a:extLst>
          </p:cNvPr>
          <p:cNvSpPr/>
          <p:nvPr/>
        </p:nvSpPr>
        <p:spPr>
          <a:xfrm>
            <a:off x="8686800" y="6833027"/>
            <a:ext cx="914400" cy="914400"/>
          </a:xfrm>
          <a:prstGeom prst="ellipse">
            <a:avLst/>
          </a:prstGeom>
          <a:noFill/>
          <a:ln w="76200">
            <a:solidFill>
              <a:srgbClr val="249C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59255D0-DB59-4A9D-8274-A61FB02CF643}"/>
              </a:ext>
            </a:extLst>
          </p:cNvPr>
          <p:cNvSpPr/>
          <p:nvPr/>
        </p:nvSpPr>
        <p:spPr>
          <a:xfrm>
            <a:off x="8686800" y="8332666"/>
            <a:ext cx="914400" cy="914400"/>
          </a:xfrm>
          <a:prstGeom prst="ellipse">
            <a:avLst/>
          </a:prstGeom>
          <a:noFill/>
          <a:ln w="76200">
            <a:solidFill>
              <a:srgbClr val="249C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8E03816-FC12-4ACE-9E91-2722A6DED205}"/>
              </a:ext>
            </a:extLst>
          </p:cNvPr>
          <p:cNvSpPr txBox="1"/>
          <p:nvPr/>
        </p:nvSpPr>
        <p:spPr>
          <a:xfrm>
            <a:off x="8107145" y="1949675"/>
            <a:ext cx="2073709" cy="523220"/>
          </a:xfrm>
          <a:prstGeom prst="rect">
            <a:avLst/>
          </a:prstGeom>
          <a:noFill/>
        </p:spPr>
        <p:txBody>
          <a:bodyPr wrap="none" rtlCol="0">
            <a:spAutoFit/>
          </a:bodyPr>
          <a:lstStyle/>
          <a:p>
            <a:r>
              <a:rPr lang="en-US" sz="2800" b="1" dirty="0"/>
              <a:t>Hidden layer</a:t>
            </a:r>
          </a:p>
        </p:txBody>
      </p:sp>
      <p:sp>
        <p:nvSpPr>
          <p:cNvPr id="18" name="Oval 17">
            <a:extLst>
              <a:ext uri="{FF2B5EF4-FFF2-40B4-BE49-F238E27FC236}">
                <a16:creationId xmlns:a16="http://schemas.microsoft.com/office/drawing/2014/main" id="{431DC299-D325-4B66-987D-A8D7372FB57B}"/>
              </a:ext>
            </a:extLst>
          </p:cNvPr>
          <p:cNvSpPr/>
          <p:nvPr/>
        </p:nvSpPr>
        <p:spPr>
          <a:xfrm>
            <a:off x="14603365" y="3600450"/>
            <a:ext cx="914400" cy="914400"/>
          </a:xfrm>
          <a:prstGeom prst="ellipse">
            <a:avLst/>
          </a:prstGeom>
          <a:noFill/>
          <a:ln w="76200">
            <a:solidFill>
              <a:srgbClr val="099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C94215F-BC9C-4E7A-AECB-130C3EA3E176}"/>
              </a:ext>
            </a:extLst>
          </p:cNvPr>
          <p:cNvSpPr txBox="1"/>
          <p:nvPr/>
        </p:nvSpPr>
        <p:spPr>
          <a:xfrm>
            <a:off x="13918434" y="2601330"/>
            <a:ext cx="2070503" cy="523220"/>
          </a:xfrm>
          <a:prstGeom prst="rect">
            <a:avLst/>
          </a:prstGeom>
          <a:noFill/>
        </p:spPr>
        <p:txBody>
          <a:bodyPr wrap="none" rtlCol="0">
            <a:spAutoFit/>
          </a:bodyPr>
          <a:lstStyle/>
          <a:p>
            <a:r>
              <a:rPr lang="en-US" sz="2800" b="1" dirty="0"/>
              <a:t>Output layer</a:t>
            </a:r>
          </a:p>
        </p:txBody>
      </p:sp>
      <p:sp>
        <p:nvSpPr>
          <p:cNvPr id="20" name="Oval 19">
            <a:extLst>
              <a:ext uri="{FF2B5EF4-FFF2-40B4-BE49-F238E27FC236}">
                <a16:creationId xmlns:a16="http://schemas.microsoft.com/office/drawing/2014/main" id="{D377D335-26C8-49F2-BC34-C7D4228BF386}"/>
              </a:ext>
            </a:extLst>
          </p:cNvPr>
          <p:cNvSpPr/>
          <p:nvPr/>
        </p:nvSpPr>
        <p:spPr>
          <a:xfrm>
            <a:off x="14603365" y="4847136"/>
            <a:ext cx="914400" cy="914400"/>
          </a:xfrm>
          <a:prstGeom prst="ellipse">
            <a:avLst/>
          </a:prstGeom>
          <a:noFill/>
          <a:ln w="76200">
            <a:solidFill>
              <a:srgbClr val="099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1E34CE9-4DCD-4851-A073-C2D0EEA1048D}"/>
              </a:ext>
            </a:extLst>
          </p:cNvPr>
          <p:cNvSpPr/>
          <p:nvPr/>
        </p:nvSpPr>
        <p:spPr>
          <a:xfrm>
            <a:off x="14603365" y="6093369"/>
            <a:ext cx="914400" cy="914400"/>
          </a:xfrm>
          <a:prstGeom prst="ellipse">
            <a:avLst/>
          </a:prstGeom>
          <a:noFill/>
          <a:ln w="76200">
            <a:solidFill>
              <a:srgbClr val="099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40CE0FD-E4F2-46AC-8CCB-489A6D547C31}"/>
              </a:ext>
            </a:extLst>
          </p:cNvPr>
          <p:cNvSpPr/>
          <p:nvPr/>
        </p:nvSpPr>
        <p:spPr>
          <a:xfrm>
            <a:off x="14603365" y="7339602"/>
            <a:ext cx="914400" cy="914400"/>
          </a:xfrm>
          <a:prstGeom prst="ellipse">
            <a:avLst/>
          </a:prstGeom>
          <a:noFill/>
          <a:ln w="76200">
            <a:solidFill>
              <a:srgbClr val="099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DE270401-7101-42C5-AAB6-874A6EAD143F}"/>
              </a:ext>
            </a:extLst>
          </p:cNvPr>
          <p:cNvCxnSpPr>
            <a:stCxn id="5" idx="6"/>
            <a:endCxn id="12" idx="2"/>
          </p:cNvCxnSpPr>
          <p:nvPr/>
        </p:nvCxnSpPr>
        <p:spPr>
          <a:xfrm flipV="1">
            <a:off x="3714750" y="3316896"/>
            <a:ext cx="4972050" cy="740754"/>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55E62DD-A3CD-4B51-8E6F-B81693F0485A}"/>
              </a:ext>
            </a:extLst>
          </p:cNvPr>
          <p:cNvCxnSpPr>
            <a:cxnSpLocks/>
            <a:stCxn id="9" idx="6"/>
            <a:endCxn id="12" idx="2"/>
          </p:cNvCxnSpPr>
          <p:nvPr/>
        </p:nvCxnSpPr>
        <p:spPr>
          <a:xfrm flipV="1">
            <a:off x="3714750" y="3316896"/>
            <a:ext cx="4972050" cy="1987440"/>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E7B6382-9534-441A-B6CD-7D1EB3AD4BD1}"/>
              </a:ext>
            </a:extLst>
          </p:cNvPr>
          <p:cNvCxnSpPr>
            <a:cxnSpLocks/>
            <a:stCxn id="10" idx="6"/>
            <a:endCxn id="12" idx="2"/>
          </p:cNvCxnSpPr>
          <p:nvPr/>
        </p:nvCxnSpPr>
        <p:spPr>
          <a:xfrm flipV="1">
            <a:off x="3714750" y="3316896"/>
            <a:ext cx="4972050" cy="3233673"/>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A44757C-A15D-4C0C-8609-F8CF7904B289}"/>
              </a:ext>
            </a:extLst>
          </p:cNvPr>
          <p:cNvCxnSpPr>
            <a:cxnSpLocks/>
            <a:stCxn id="11" idx="6"/>
            <a:endCxn id="12" idx="2"/>
          </p:cNvCxnSpPr>
          <p:nvPr/>
        </p:nvCxnSpPr>
        <p:spPr>
          <a:xfrm flipV="1">
            <a:off x="3714750" y="3316896"/>
            <a:ext cx="4972050" cy="4479906"/>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9A96DB7-74BE-4EDC-B488-F7ED6C4A7E43}"/>
              </a:ext>
            </a:extLst>
          </p:cNvPr>
          <p:cNvCxnSpPr>
            <a:cxnSpLocks/>
            <a:endCxn id="13" idx="2"/>
          </p:cNvCxnSpPr>
          <p:nvPr/>
        </p:nvCxnSpPr>
        <p:spPr>
          <a:xfrm>
            <a:off x="3714750" y="4065697"/>
            <a:ext cx="4972050" cy="575642"/>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C01BEA7-55D1-4FA5-A987-5D314EE9013C}"/>
              </a:ext>
            </a:extLst>
          </p:cNvPr>
          <p:cNvCxnSpPr>
            <a:cxnSpLocks/>
            <a:endCxn id="13" idx="2"/>
          </p:cNvCxnSpPr>
          <p:nvPr/>
        </p:nvCxnSpPr>
        <p:spPr>
          <a:xfrm flipV="1">
            <a:off x="3714750" y="4641339"/>
            <a:ext cx="4972050" cy="671044"/>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111489A-695D-499C-AB7D-3D098525A7A5}"/>
              </a:ext>
            </a:extLst>
          </p:cNvPr>
          <p:cNvCxnSpPr>
            <a:cxnSpLocks/>
            <a:endCxn id="13" idx="2"/>
          </p:cNvCxnSpPr>
          <p:nvPr/>
        </p:nvCxnSpPr>
        <p:spPr>
          <a:xfrm flipV="1">
            <a:off x="3714750" y="4641339"/>
            <a:ext cx="4972050" cy="1917278"/>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E493FEA-FA7E-4ABD-AEB6-CA2F56B95F13}"/>
              </a:ext>
            </a:extLst>
          </p:cNvPr>
          <p:cNvCxnSpPr>
            <a:cxnSpLocks/>
            <a:endCxn id="13" idx="2"/>
          </p:cNvCxnSpPr>
          <p:nvPr/>
        </p:nvCxnSpPr>
        <p:spPr>
          <a:xfrm flipV="1">
            <a:off x="3714750" y="4641339"/>
            <a:ext cx="4972050" cy="3163510"/>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0D446A-BDA1-4315-B66F-640FBA088F40}"/>
              </a:ext>
            </a:extLst>
          </p:cNvPr>
          <p:cNvCxnSpPr>
            <a:cxnSpLocks/>
            <a:endCxn id="15" idx="2"/>
          </p:cNvCxnSpPr>
          <p:nvPr/>
        </p:nvCxnSpPr>
        <p:spPr>
          <a:xfrm>
            <a:off x="3729807" y="4057650"/>
            <a:ext cx="4956993" cy="3232577"/>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59A0C6B-671E-4A1A-B077-228B9EC89061}"/>
              </a:ext>
            </a:extLst>
          </p:cNvPr>
          <p:cNvCxnSpPr>
            <a:cxnSpLocks/>
            <a:endCxn id="15" idx="2"/>
          </p:cNvCxnSpPr>
          <p:nvPr/>
        </p:nvCxnSpPr>
        <p:spPr>
          <a:xfrm>
            <a:off x="3729807" y="5304336"/>
            <a:ext cx="4956993" cy="1985891"/>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CCA721A-D92A-4F25-8AC3-15469364FA53}"/>
              </a:ext>
            </a:extLst>
          </p:cNvPr>
          <p:cNvCxnSpPr>
            <a:cxnSpLocks/>
            <a:endCxn id="15" idx="2"/>
          </p:cNvCxnSpPr>
          <p:nvPr/>
        </p:nvCxnSpPr>
        <p:spPr>
          <a:xfrm>
            <a:off x="3729807" y="6550571"/>
            <a:ext cx="4956993" cy="739656"/>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93933D2-D810-4439-B102-F7E5CF9C4DDA}"/>
              </a:ext>
            </a:extLst>
          </p:cNvPr>
          <p:cNvCxnSpPr>
            <a:cxnSpLocks/>
            <a:endCxn id="15" idx="2"/>
          </p:cNvCxnSpPr>
          <p:nvPr/>
        </p:nvCxnSpPr>
        <p:spPr>
          <a:xfrm flipV="1">
            <a:off x="3729807" y="7290227"/>
            <a:ext cx="4956993" cy="506576"/>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4E41CE73-83C5-467D-95AF-BA572412C9D0}"/>
              </a:ext>
            </a:extLst>
          </p:cNvPr>
          <p:cNvCxnSpPr>
            <a:cxnSpLocks/>
            <a:endCxn id="14" idx="2"/>
          </p:cNvCxnSpPr>
          <p:nvPr/>
        </p:nvCxnSpPr>
        <p:spPr>
          <a:xfrm>
            <a:off x="3722278" y="4049602"/>
            <a:ext cx="4964522" cy="1916181"/>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4142329-D21E-4511-9080-D50C3F12624A}"/>
              </a:ext>
            </a:extLst>
          </p:cNvPr>
          <p:cNvCxnSpPr>
            <a:cxnSpLocks/>
            <a:endCxn id="14" idx="2"/>
          </p:cNvCxnSpPr>
          <p:nvPr/>
        </p:nvCxnSpPr>
        <p:spPr>
          <a:xfrm>
            <a:off x="3722278" y="5296288"/>
            <a:ext cx="4964522" cy="669495"/>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00BB586-63FC-4FCE-AA3A-59660B10F6C4}"/>
              </a:ext>
            </a:extLst>
          </p:cNvPr>
          <p:cNvCxnSpPr>
            <a:cxnSpLocks/>
            <a:endCxn id="14" idx="2"/>
          </p:cNvCxnSpPr>
          <p:nvPr/>
        </p:nvCxnSpPr>
        <p:spPr>
          <a:xfrm flipV="1">
            <a:off x="3722278" y="5965783"/>
            <a:ext cx="4964522" cy="576740"/>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CF254AB-CE28-4F62-A249-13CB38E41D2B}"/>
              </a:ext>
            </a:extLst>
          </p:cNvPr>
          <p:cNvCxnSpPr>
            <a:cxnSpLocks/>
            <a:endCxn id="14" idx="2"/>
          </p:cNvCxnSpPr>
          <p:nvPr/>
        </p:nvCxnSpPr>
        <p:spPr>
          <a:xfrm flipV="1">
            <a:off x="3722278" y="5965783"/>
            <a:ext cx="4964522" cy="1822972"/>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110E42F8-09BA-459A-A332-DC76477E57AA}"/>
              </a:ext>
            </a:extLst>
          </p:cNvPr>
          <p:cNvCxnSpPr>
            <a:cxnSpLocks/>
            <a:endCxn id="16" idx="2"/>
          </p:cNvCxnSpPr>
          <p:nvPr/>
        </p:nvCxnSpPr>
        <p:spPr>
          <a:xfrm>
            <a:off x="3741099" y="4049602"/>
            <a:ext cx="4945701" cy="4740264"/>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0F9DEA5F-5AE0-4CEF-BB31-20E74C3DE986}"/>
              </a:ext>
            </a:extLst>
          </p:cNvPr>
          <p:cNvCxnSpPr>
            <a:cxnSpLocks/>
            <a:endCxn id="16" idx="2"/>
          </p:cNvCxnSpPr>
          <p:nvPr/>
        </p:nvCxnSpPr>
        <p:spPr>
          <a:xfrm>
            <a:off x="3741099" y="5296288"/>
            <a:ext cx="4945701" cy="3493578"/>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3853C7D-C670-403A-97A8-B9370D3BBA8A}"/>
              </a:ext>
            </a:extLst>
          </p:cNvPr>
          <p:cNvCxnSpPr>
            <a:cxnSpLocks/>
            <a:endCxn id="16" idx="2"/>
          </p:cNvCxnSpPr>
          <p:nvPr/>
        </p:nvCxnSpPr>
        <p:spPr>
          <a:xfrm>
            <a:off x="3741099" y="6542523"/>
            <a:ext cx="4945701" cy="2247343"/>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685FEE4-CAF5-48A8-976A-E77FB4E18413}"/>
              </a:ext>
            </a:extLst>
          </p:cNvPr>
          <p:cNvCxnSpPr>
            <a:cxnSpLocks/>
            <a:endCxn id="16" idx="2"/>
          </p:cNvCxnSpPr>
          <p:nvPr/>
        </p:nvCxnSpPr>
        <p:spPr>
          <a:xfrm>
            <a:off x="3741099" y="7788755"/>
            <a:ext cx="4945701" cy="1001111"/>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C8AE0FCB-3BEE-4B47-B4D7-3015305F55E3}"/>
              </a:ext>
            </a:extLst>
          </p:cNvPr>
          <p:cNvCxnSpPr>
            <a:cxnSpLocks/>
            <a:stCxn id="12" idx="6"/>
            <a:endCxn id="18" idx="2"/>
          </p:cNvCxnSpPr>
          <p:nvPr/>
        </p:nvCxnSpPr>
        <p:spPr>
          <a:xfrm>
            <a:off x="9601200" y="3316896"/>
            <a:ext cx="5002165" cy="740754"/>
          </a:xfrm>
          <a:prstGeom prst="straightConnector1">
            <a:avLst/>
          </a:prstGeom>
          <a:ln w="22225" cmpd="sng">
            <a:gradFill>
              <a:gsLst>
                <a:gs pos="100000">
                  <a:srgbClr val="0996FF"/>
                </a:gs>
                <a:gs pos="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88A31D7-245D-4971-BDA5-368432044AD9}"/>
              </a:ext>
            </a:extLst>
          </p:cNvPr>
          <p:cNvCxnSpPr>
            <a:cxnSpLocks/>
            <a:endCxn id="20" idx="2"/>
          </p:cNvCxnSpPr>
          <p:nvPr/>
        </p:nvCxnSpPr>
        <p:spPr>
          <a:xfrm>
            <a:off x="9631315" y="3316965"/>
            <a:ext cx="4972050" cy="1987371"/>
          </a:xfrm>
          <a:prstGeom prst="straightConnector1">
            <a:avLst/>
          </a:prstGeom>
          <a:ln w="22225" cmpd="sng">
            <a:gradFill>
              <a:gsLst>
                <a:gs pos="100000">
                  <a:srgbClr val="0996FF"/>
                </a:gs>
                <a:gs pos="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EFBA1F1-2B65-4D0F-B836-BDBB23F96334}"/>
              </a:ext>
            </a:extLst>
          </p:cNvPr>
          <p:cNvCxnSpPr>
            <a:cxnSpLocks/>
            <a:endCxn id="21" idx="2"/>
          </p:cNvCxnSpPr>
          <p:nvPr/>
        </p:nvCxnSpPr>
        <p:spPr>
          <a:xfrm>
            <a:off x="9631315" y="3316896"/>
            <a:ext cx="4972050" cy="3233673"/>
          </a:xfrm>
          <a:prstGeom prst="straightConnector1">
            <a:avLst/>
          </a:prstGeom>
          <a:ln w="22225" cmpd="sng">
            <a:gradFill>
              <a:gsLst>
                <a:gs pos="100000">
                  <a:srgbClr val="0996FF"/>
                </a:gs>
                <a:gs pos="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B12B417-A65E-4758-AA34-03EB8C4B580F}"/>
              </a:ext>
            </a:extLst>
          </p:cNvPr>
          <p:cNvCxnSpPr>
            <a:cxnSpLocks/>
            <a:endCxn id="22" idx="2"/>
          </p:cNvCxnSpPr>
          <p:nvPr/>
        </p:nvCxnSpPr>
        <p:spPr>
          <a:xfrm>
            <a:off x="9631315" y="3316896"/>
            <a:ext cx="4972050" cy="4479906"/>
          </a:xfrm>
          <a:prstGeom prst="straightConnector1">
            <a:avLst/>
          </a:prstGeom>
          <a:ln w="22225" cmpd="sng">
            <a:gradFill>
              <a:gsLst>
                <a:gs pos="100000">
                  <a:srgbClr val="0996FF"/>
                </a:gs>
                <a:gs pos="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6267A87-9899-44FA-A1D9-B072FB35953C}"/>
              </a:ext>
            </a:extLst>
          </p:cNvPr>
          <p:cNvCxnSpPr>
            <a:cxnSpLocks/>
            <a:stCxn id="13" idx="6"/>
          </p:cNvCxnSpPr>
          <p:nvPr/>
        </p:nvCxnSpPr>
        <p:spPr>
          <a:xfrm flipV="1">
            <a:off x="9601200" y="4067209"/>
            <a:ext cx="5002165" cy="574130"/>
          </a:xfrm>
          <a:prstGeom prst="straightConnector1">
            <a:avLst/>
          </a:prstGeom>
          <a:ln w="22225" cmpd="sng">
            <a:gradFill>
              <a:gsLst>
                <a:gs pos="100000">
                  <a:srgbClr val="0996FF"/>
                </a:gs>
                <a:gs pos="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E585D5F-1377-4D00-9D6E-B6240DB5D8B4}"/>
              </a:ext>
            </a:extLst>
          </p:cNvPr>
          <p:cNvCxnSpPr>
            <a:cxnSpLocks/>
            <a:stCxn id="13" idx="6"/>
          </p:cNvCxnSpPr>
          <p:nvPr/>
        </p:nvCxnSpPr>
        <p:spPr>
          <a:xfrm>
            <a:off x="9601200" y="4641339"/>
            <a:ext cx="5002165" cy="672555"/>
          </a:xfrm>
          <a:prstGeom prst="straightConnector1">
            <a:avLst/>
          </a:prstGeom>
          <a:ln w="22225" cmpd="sng">
            <a:gradFill>
              <a:gsLst>
                <a:gs pos="100000">
                  <a:srgbClr val="0996FF"/>
                </a:gs>
                <a:gs pos="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2AE06C4-CA30-4C7A-8E7F-AF93F17DFDDF}"/>
              </a:ext>
            </a:extLst>
          </p:cNvPr>
          <p:cNvCxnSpPr>
            <a:cxnSpLocks/>
            <a:stCxn id="13" idx="6"/>
          </p:cNvCxnSpPr>
          <p:nvPr/>
        </p:nvCxnSpPr>
        <p:spPr>
          <a:xfrm>
            <a:off x="9601200" y="4641339"/>
            <a:ext cx="5002165" cy="1918788"/>
          </a:xfrm>
          <a:prstGeom prst="straightConnector1">
            <a:avLst/>
          </a:prstGeom>
          <a:ln w="22225" cmpd="sng">
            <a:gradFill>
              <a:gsLst>
                <a:gs pos="100000">
                  <a:srgbClr val="0996FF"/>
                </a:gs>
                <a:gs pos="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8DFF5F00-BBF9-4A50-BE16-9112DC3A69E0}"/>
              </a:ext>
            </a:extLst>
          </p:cNvPr>
          <p:cNvCxnSpPr>
            <a:cxnSpLocks/>
            <a:stCxn id="13" idx="6"/>
          </p:cNvCxnSpPr>
          <p:nvPr/>
        </p:nvCxnSpPr>
        <p:spPr>
          <a:xfrm>
            <a:off x="9601200" y="4641339"/>
            <a:ext cx="5002165" cy="3165021"/>
          </a:xfrm>
          <a:prstGeom prst="straightConnector1">
            <a:avLst/>
          </a:prstGeom>
          <a:ln w="22225" cmpd="sng">
            <a:gradFill>
              <a:gsLst>
                <a:gs pos="100000">
                  <a:srgbClr val="0996FF"/>
                </a:gs>
                <a:gs pos="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D38A31E-0EDB-4D12-B771-CC80587A361F}"/>
              </a:ext>
            </a:extLst>
          </p:cNvPr>
          <p:cNvCxnSpPr>
            <a:cxnSpLocks/>
            <a:stCxn id="14" idx="6"/>
          </p:cNvCxnSpPr>
          <p:nvPr/>
        </p:nvCxnSpPr>
        <p:spPr>
          <a:xfrm flipV="1">
            <a:off x="9601200" y="4067209"/>
            <a:ext cx="4991005" cy="1898574"/>
          </a:xfrm>
          <a:prstGeom prst="straightConnector1">
            <a:avLst/>
          </a:prstGeom>
          <a:ln w="22225" cmpd="sng">
            <a:gradFill>
              <a:gsLst>
                <a:gs pos="100000">
                  <a:srgbClr val="0996FF"/>
                </a:gs>
                <a:gs pos="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59163A4-29CB-460F-832E-1260115ED4B6}"/>
              </a:ext>
            </a:extLst>
          </p:cNvPr>
          <p:cNvCxnSpPr>
            <a:cxnSpLocks/>
            <a:stCxn id="14" idx="6"/>
          </p:cNvCxnSpPr>
          <p:nvPr/>
        </p:nvCxnSpPr>
        <p:spPr>
          <a:xfrm flipV="1">
            <a:off x="9601200" y="5313895"/>
            <a:ext cx="4991005" cy="651888"/>
          </a:xfrm>
          <a:prstGeom prst="straightConnector1">
            <a:avLst/>
          </a:prstGeom>
          <a:ln w="22225" cmpd="sng">
            <a:gradFill>
              <a:gsLst>
                <a:gs pos="100000">
                  <a:srgbClr val="0996FF"/>
                </a:gs>
                <a:gs pos="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DA3C59F-2D1A-4514-B17C-192E566305BE}"/>
              </a:ext>
            </a:extLst>
          </p:cNvPr>
          <p:cNvCxnSpPr>
            <a:cxnSpLocks/>
            <a:stCxn id="14" idx="6"/>
          </p:cNvCxnSpPr>
          <p:nvPr/>
        </p:nvCxnSpPr>
        <p:spPr>
          <a:xfrm>
            <a:off x="9601200" y="5965783"/>
            <a:ext cx="4991005" cy="594344"/>
          </a:xfrm>
          <a:prstGeom prst="straightConnector1">
            <a:avLst/>
          </a:prstGeom>
          <a:ln w="22225" cmpd="sng">
            <a:gradFill>
              <a:gsLst>
                <a:gs pos="100000">
                  <a:srgbClr val="0996FF"/>
                </a:gs>
                <a:gs pos="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FE63BD9-5F01-4045-B796-E429CDBE2FCD}"/>
              </a:ext>
            </a:extLst>
          </p:cNvPr>
          <p:cNvCxnSpPr>
            <a:cxnSpLocks/>
            <a:stCxn id="14" idx="6"/>
          </p:cNvCxnSpPr>
          <p:nvPr/>
        </p:nvCxnSpPr>
        <p:spPr>
          <a:xfrm>
            <a:off x="9601200" y="5965783"/>
            <a:ext cx="4991005" cy="1840577"/>
          </a:xfrm>
          <a:prstGeom prst="straightConnector1">
            <a:avLst/>
          </a:prstGeom>
          <a:ln w="22225" cmpd="sng">
            <a:gradFill>
              <a:gsLst>
                <a:gs pos="100000">
                  <a:srgbClr val="0996FF"/>
                </a:gs>
                <a:gs pos="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0995474-3BDA-4298-B99C-26943C6F93DF}"/>
              </a:ext>
            </a:extLst>
          </p:cNvPr>
          <p:cNvCxnSpPr>
            <a:cxnSpLocks/>
            <a:stCxn id="15" idx="6"/>
          </p:cNvCxnSpPr>
          <p:nvPr/>
        </p:nvCxnSpPr>
        <p:spPr>
          <a:xfrm flipV="1">
            <a:off x="9601200" y="4057651"/>
            <a:ext cx="4996585" cy="3232576"/>
          </a:xfrm>
          <a:prstGeom prst="straightConnector1">
            <a:avLst/>
          </a:prstGeom>
          <a:ln w="22225" cmpd="sng">
            <a:gradFill>
              <a:gsLst>
                <a:gs pos="100000">
                  <a:srgbClr val="0996FF"/>
                </a:gs>
                <a:gs pos="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359ED67-38B0-46E1-9B56-D257A1B3A150}"/>
              </a:ext>
            </a:extLst>
          </p:cNvPr>
          <p:cNvCxnSpPr>
            <a:cxnSpLocks/>
            <a:stCxn id="15" idx="6"/>
          </p:cNvCxnSpPr>
          <p:nvPr/>
        </p:nvCxnSpPr>
        <p:spPr>
          <a:xfrm flipV="1">
            <a:off x="9601200" y="5304337"/>
            <a:ext cx="4996585" cy="1985890"/>
          </a:xfrm>
          <a:prstGeom prst="straightConnector1">
            <a:avLst/>
          </a:prstGeom>
          <a:ln w="22225" cmpd="sng">
            <a:gradFill>
              <a:gsLst>
                <a:gs pos="100000">
                  <a:srgbClr val="0996FF"/>
                </a:gs>
                <a:gs pos="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A8D477D-3B7C-4212-9ACE-446BE99CA482}"/>
              </a:ext>
            </a:extLst>
          </p:cNvPr>
          <p:cNvCxnSpPr>
            <a:cxnSpLocks/>
            <a:stCxn id="15" idx="6"/>
          </p:cNvCxnSpPr>
          <p:nvPr/>
        </p:nvCxnSpPr>
        <p:spPr>
          <a:xfrm flipV="1">
            <a:off x="9601200" y="6550569"/>
            <a:ext cx="4996585" cy="739658"/>
          </a:xfrm>
          <a:prstGeom prst="straightConnector1">
            <a:avLst/>
          </a:prstGeom>
          <a:ln w="22225" cmpd="sng">
            <a:gradFill>
              <a:gsLst>
                <a:gs pos="100000">
                  <a:srgbClr val="0996FF"/>
                </a:gs>
                <a:gs pos="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1B429CF-BF90-4B9B-969C-5F5AECEE96FC}"/>
              </a:ext>
            </a:extLst>
          </p:cNvPr>
          <p:cNvCxnSpPr>
            <a:cxnSpLocks/>
            <a:stCxn id="15" idx="6"/>
          </p:cNvCxnSpPr>
          <p:nvPr/>
        </p:nvCxnSpPr>
        <p:spPr>
          <a:xfrm>
            <a:off x="9601200" y="7290227"/>
            <a:ext cx="4996585" cy="506575"/>
          </a:xfrm>
          <a:prstGeom prst="straightConnector1">
            <a:avLst/>
          </a:prstGeom>
          <a:ln w="22225" cmpd="sng">
            <a:gradFill>
              <a:gsLst>
                <a:gs pos="100000">
                  <a:srgbClr val="0996FF"/>
                </a:gs>
                <a:gs pos="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738C823-9AFD-45F5-91FF-13EB986C3BCD}"/>
              </a:ext>
            </a:extLst>
          </p:cNvPr>
          <p:cNvCxnSpPr>
            <a:cxnSpLocks/>
            <a:stCxn id="16" idx="6"/>
          </p:cNvCxnSpPr>
          <p:nvPr/>
        </p:nvCxnSpPr>
        <p:spPr>
          <a:xfrm flipV="1">
            <a:off x="9601200" y="4057652"/>
            <a:ext cx="5026700" cy="4732214"/>
          </a:xfrm>
          <a:prstGeom prst="straightConnector1">
            <a:avLst/>
          </a:prstGeom>
          <a:ln w="22225" cmpd="sng">
            <a:gradFill>
              <a:gsLst>
                <a:gs pos="100000">
                  <a:srgbClr val="0996FF"/>
                </a:gs>
                <a:gs pos="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4BDAE68-AFF9-4B17-AD83-BDFAD920E12D}"/>
              </a:ext>
            </a:extLst>
          </p:cNvPr>
          <p:cNvCxnSpPr>
            <a:cxnSpLocks/>
            <a:stCxn id="16" idx="6"/>
          </p:cNvCxnSpPr>
          <p:nvPr/>
        </p:nvCxnSpPr>
        <p:spPr>
          <a:xfrm flipV="1">
            <a:off x="9601200" y="5304338"/>
            <a:ext cx="5026700" cy="3485528"/>
          </a:xfrm>
          <a:prstGeom prst="straightConnector1">
            <a:avLst/>
          </a:prstGeom>
          <a:ln w="22225" cmpd="sng">
            <a:gradFill>
              <a:gsLst>
                <a:gs pos="100000">
                  <a:srgbClr val="0996FF"/>
                </a:gs>
                <a:gs pos="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7A013E9D-69ED-45EA-8676-231FA0E3913F}"/>
              </a:ext>
            </a:extLst>
          </p:cNvPr>
          <p:cNvCxnSpPr>
            <a:cxnSpLocks/>
            <a:stCxn id="16" idx="6"/>
          </p:cNvCxnSpPr>
          <p:nvPr/>
        </p:nvCxnSpPr>
        <p:spPr>
          <a:xfrm flipV="1">
            <a:off x="9601200" y="6550570"/>
            <a:ext cx="5026700" cy="2239296"/>
          </a:xfrm>
          <a:prstGeom prst="straightConnector1">
            <a:avLst/>
          </a:prstGeom>
          <a:ln w="22225" cmpd="sng">
            <a:gradFill>
              <a:gsLst>
                <a:gs pos="100000">
                  <a:srgbClr val="0996FF"/>
                </a:gs>
                <a:gs pos="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B8B322F-51D6-441B-8695-CAC5DDDF3688}"/>
              </a:ext>
            </a:extLst>
          </p:cNvPr>
          <p:cNvCxnSpPr>
            <a:cxnSpLocks/>
            <a:stCxn id="16" idx="6"/>
          </p:cNvCxnSpPr>
          <p:nvPr/>
        </p:nvCxnSpPr>
        <p:spPr>
          <a:xfrm flipV="1">
            <a:off x="9601200" y="7796802"/>
            <a:ext cx="5026700" cy="993064"/>
          </a:xfrm>
          <a:prstGeom prst="straightConnector1">
            <a:avLst/>
          </a:prstGeom>
          <a:ln w="22225" cmpd="sng">
            <a:gradFill>
              <a:gsLst>
                <a:gs pos="100000">
                  <a:srgbClr val="0996FF"/>
                </a:gs>
                <a:gs pos="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F4C2CAE9-0782-4C2B-832E-4F864B2FBD02}"/>
              </a:ext>
            </a:extLst>
          </p:cNvPr>
          <p:cNvSpPr/>
          <p:nvPr/>
        </p:nvSpPr>
        <p:spPr>
          <a:xfrm>
            <a:off x="2299063" y="878744"/>
            <a:ext cx="2229746" cy="6594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Arrow Connector 81">
            <a:extLst>
              <a:ext uri="{FF2B5EF4-FFF2-40B4-BE49-F238E27FC236}">
                <a16:creationId xmlns:a16="http://schemas.microsoft.com/office/drawing/2014/main" id="{01D5F405-39D9-4657-B9BB-83A31FFB6970}"/>
              </a:ext>
            </a:extLst>
          </p:cNvPr>
          <p:cNvCxnSpPr/>
          <p:nvPr/>
        </p:nvCxnSpPr>
        <p:spPr>
          <a:xfrm>
            <a:off x="3316637" y="9546956"/>
            <a:ext cx="11902699"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3733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left)">
                                      <p:cBhvr>
                                        <p:cTn id="10" dur="500"/>
                                        <p:tgtEl>
                                          <p:spTgt spid="25"/>
                                        </p:tgtEl>
                                      </p:cBhvr>
                                    </p:animEffect>
                                  </p:childTnLst>
                                </p:cTn>
                              </p:par>
                              <p:par>
                                <p:cTn id="11" presetID="22" presetClass="entr" presetSubtype="8"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left)">
                                      <p:cBhvr>
                                        <p:cTn id="13" dur="500"/>
                                        <p:tgtEl>
                                          <p:spTgt spid="28"/>
                                        </p:tgtEl>
                                      </p:cBhvr>
                                    </p:animEffect>
                                  </p:childTnLst>
                                </p:cTn>
                              </p:par>
                              <p:par>
                                <p:cTn id="14" presetID="22" presetClass="entr" presetSubtype="8"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left)">
                                      <p:cBhvr>
                                        <p:cTn id="16" dur="500"/>
                                        <p:tgtEl>
                                          <p:spTgt spid="31"/>
                                        </p:tgtEl>
                                      </p:cBhvr>
                                    </p:animEffect>
                                  </p:childTnLst>
                                </p:cTn>
                              </p:par>
                              <p:par>
                                <p:cTn id="17" presetID="22" presetClass="entr" presetSubtype="8"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left)">
                                      <p:cBhvr>
                                        <p:cTn id="19" dur="500"/>
                                        <p:tgtEl>
                                          <p:spTgt spid="27"/>
                                        </p:tgtEl>
                                      </p:cBhvr>
                                    </p:animEffect>
                                  </p:childTnLst>
                                </p:cTn>
                              </p:par>
                              <p:par>
                                <p:cTn id="20" presetID="22" presetClass="entr" presetSubtype="8"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left)">
                                      <p:cBhvr>
                                        <p:cTn id="22" dur="500"/>
                                        <p:tgtEl>
                                          <p:spTgt spid="29"/>
                                        </p:tgtEl>
                                      </p:cBhvr>
                                    </p:animEffect>
                                  </p:childTnLst>
                                </p:cTn>
                              </p:par>
                              <p:par>
                                <p:cTn id="23" presetID="22" presetClass="entr" presetSubtype="8"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ipe(left)">
                                      <p:cBhvr>
                                        <p:cTn id="25" dur="500"/>
                                        <p:tgtEl>
                                          <p:spTgt spid="30"/>
                                        </p:tgtEl>
                                      </p:cBhvr>
                                    </p:animEffect>
                                  </p:childTnLst>
                                </p:cTn>
                              </p:par>
                              <p:par>
                                <p:cTn id="26" presetID="22" presetClass="entr" presetSubtype="8" fill="hold"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wipe(left)">
                                      <p:cBhvr>
                                        <p:cTn id="28" dur="500"/>
                                        <p:tgtEl>
                                          <p:spTgt spid="34"/>
                                        </p:tgtEl>
                                      </p:cBhvr>
                                    </p:animEffect>
                                  </p:childTnLst>
                                </p:cTn>
                              </p:par>
                              <p:par>
                                <p:cTn id="29" presetID="22" presetClass="entr" presetSubtype="8"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wipe(left)">
                                      <p:cBhvr>
                                        <p:cTn id="31" dur="500"/>
                                        <p:tgtEl>
                                          <p:spTgt spid="35"/>
                                        </p:tgtEl>
                                      </p:cBhvr>
                                    </p:animEffect>
                                  </p:childTnLst>
                                </p:cTn>
                              </p:par>
                              <p:par>
                                <p:cTn id="32" presetID="22" presetClass="entr" presetSubtype="8" fill="hold"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left)">
                                      <p:cBhvr>
                                        <p:cTn id="34" dur="500"/>
                                        <p:tgtEl>
                                          <p:spTgt spid="36"/>
                                        </p:tgtEl>
                                      </p:cBhvr>
                                    </p:animEffect>
                                  </p:childTnLst>
                                </p:cTn>
                              </p:par>
                              <p:par>
                                <p:cTn id="35" presetID="22" presetClass="entr" presetSubtype="8"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left)">
                                      <p:cBhvr>
                                        <p:cTn id="37" dur="500"/>
                                        <p:tgtEl>
                                          <p:spTgt spid="37"/>
                                        </p:tgtEl>
                                      </p:cBhvr>
                                    </p:animEffect>
                                  </p:childTnLst>
                                </p:cTn>
                              </p:par>
                              <p:par>
                                <p:cTn id="38" presetID="22" presetClass="entr" presetSubtype="8" fill="hold" nodeType="with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wipe(left)">
                                      <p:cBhvr>
                                        <p:cTn id="40" dur="500"/>
                                        <p:tgtEl>
                                          <p:spTgt spid="38"/>
                                        </p:tgtEl>
                                      </p:cBhvr>
                                    </p:animEffect>
                                  </p:childTnLst>
                                </p:cTn>
                              </p:par>
                              <p:par>
                                <p:cTn id="41" presetID="22" presetClass="entr" presetSubtype="8" fill="hold"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wipe(left)">
                                      <p:cBhvr>
                                        <p:cTn id="43" dur="500"/>
                                        <p:tgtEl>
                                          <p:spTgt spid="60"/>
                                        </p:tgtEl>
                                      </p:cBhvr>
                                    </p:animEffect>
                                  </p:childTnLst>
                                </p:cTn>
                              </p:par>
                              <p:par>
                                <p:cTn id="44" presetID="22" presetClass="entr" presetSubtype="8" fill="hold" nodeType="with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wipe(left)">
                                      <p:cBhvr>
                                        <p:cTn id="46" dur="500"/>
                                        <p:tgtEl>
                                          <p:spTgt spid="61"/>
                                        </p:tgtEl>
                                      </p:cBhvr>
                                    </p:animEffect>
                                  </p:childTnLst>
                                </p:cTn>
                              </p:par>
                              <p:par>
                                <p:cTn id="47" presetID="22" presetClass="entr" presetSubtype="8" fill="hold" nodeType="withEffect">
                                  <p:stCondLst>
                                    <p:cond delay="0"/>
                                  </p:stCondLst>
                                  <p:childTnLst>
                                    <p:set>
                                      <p:cBhvr>
                                        <p:cTn id="48" dur="1" fill="hold">
                                          <p:stCondLst>
                                            <p:cond delay="0"/>
                                          </p:stCondLst>
                                        </p:cTn>
                                        <p:tgtEl>
                                          <p:spTgt spid="62"/>
                                        </p:tgtEl>
                                        <p:attrNameLst>
                                          <p:attrName>style.visibility</p:attrName>
                                        </p:attrNameLst>
                                      </p:cBhvr>
                                      <p:to>
                                        <p:strVal val="visible"/>
                                      </p:to>
                                    </p:set>
                                    <p:animEffect transition="in" filter="wipe(left)">
                                      <p:cBhvr>
                                        <p:cTn id="49" dur="500"/>
                                        <p:tgtEl>
                                          <p:spTgt spid="62"/>
                                        </p:tgtEl>
                                      </p:cBhvr>
                                    </p:animEffect>
                                  </p:childTnLst>
                                </p:cTn>
                              </p:par>
                              <p:par>
                                <p:cTn id="50" presetID="22" presetClass="entr" presetSubtype="8" fill="hold" nodeType="withEffect">
                                  <p:stCondLst>
                                    <p:cond delay="0"/>
                                  </p:stCondLst>
                                  <p:childTnLst>
                                    <p:set>
                                      <p:cBhvr>
                                        <p:cTn id="51" dur="1" fill="hold">
                                          <p:stCondLst>
                                            <p:cond delay="0"/>
                                          </p:stCondLst>
                                        </p:cTn>
                                        <p:tgtEl>
                                          <p:spTgt spid="63"/>
                                        </p:tgtEl>
                                        <p:attrNameLst>
                                          <p:attrName>style.visibility</p:attrName>
                                        </p:attrNameLst>
                                      </p:cBhvr>
                                      <p:to>
                                        <p:strVal val="visible"/>
                                      </p:to>
                                    </p:set>
                                    <p:animEffect transition="in" filter="wipe(left)">
                                      <p:cBhvr>
                                        <p:cTn id="52" dur="500"/>
                                        <p:tgtEl>
                                          <p:spTgt spid="63"/>
                                        </p:tgtEl>
                                      </p:cBhvr>
                                    </p:animEffect>
                                  </p:childTnLst>
                                </p:cTn>
                              </p:par>
                              <p:par>
                                <p:cTn id="53" presetID="22" presetClass="entr" presetSubtype="8" fill="hold" nodeType="with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left)">
                                      <p:cBhvr>
                                        <p:cTn id="55" dur="500"/>
                                        <p:tgtEl>
                                          <p:spTgt spid="68"/>
                                        </p:tgtEl>
                                      </p:cBhvr>
                                    </p:animEffect>
                                  </p:childTnLst>
                                </p:cTn>
                              </p:par>
                              <p:par>
                                <p:cTn id="56" presetID="22" presetClass="entr" presetSubtype="8" fill="hold" nodeType="withEffect">
                                  <p:stCondLst>
                                    <p:cond delay="0"/>
                                  </p:stCondLst>
                                  <p:childTnLst>
                                    <p:set>
                                      <p:cBhvr>
                                        <p:cTn id="57" dur="1" fill="hold">
                                          <p:stCondLst>
                                            <p:cond delay="0"/>
                                          </p:stCondLst>
                                        </p:cTn>
                                        <p:tgtEl>
                                          <p:spTgt spid="69"/>
                                        </p:tgtEl>
                                        <p:attrNameLst>
                                          <p:attrName>style.visibility</p:attrName>
                                        </p:attrNameLst>
                                      </p:cBhvr>
                                      <p:to>
                                        <p:strVal val="visible"/>
                                      </p:to>
                                    </p:set>
                                    <p:animEffect transition="in" filter="wipe(left)">
                                      <p:cBhvr>
                                        <p:cTn id="58" dur="500"/>
                                        <p:tgtEl>
                                          <p:spTgt spid="69"/>
                                        </p:tgtEl>
                                      </p:cBhvr>
                                    </p:animEffect>
                                  </p:childTnLst>
                                </p:cTn>
                              </p:par>
                              <p:par>
                                <p:cTn id="59" presetID="22" presetClass="entr" presetSubtype="8" fill="hold" nodeType="withEffect">
                                  <p:stCondLst>
                                    <p:cond delay="0"/>
                                  </p:stCondLst>
                                  <p:childTnLst>
                                    <p:set>
                                      <p:cBhvr>
                                        <p:cTn id="60" dur="1" fill="hold">
                                          <p:stCondLst>
                                            <p:cond delay="0"/>
                                          </p:stCondLst>
                                        </p:cTn>
                                        <p:tgtEl>
                                          <p:spTgt spid="70"/>
                                        </p:tgtEl>
                                        <p:attrNameLst>
                                          <p:attrName>style.visibility</p:attrName>
                                        </p:attrNameLst>
                                      </p:cBhvr>
                                      <p:to>
                                        <p:strVal val="visible"/>
                                      </p:to>
                                    </p:set>
                                    <p:animEffect transition="in" filter="wipe(left)">
                                      <p:cBhvr>
                                        <p:cTn id="61" dur="500"/>
                                        <p:tgtEl>
                                          <p:spTgt spid="70"/>
                                        </p:tgtEl>
                                      </p:cBhvr>
                                    </p:animEffect>
                                  </p:childTnLst>
                                </p:cTn>
                              </p:par>
                              <p:par>
                                <p:cTn id="62" presetID="22" presetClass="entr" presetSubtype="8" fill="hold" nodeType="withEffect">
                                  <p:stCondLst>
                                    <p:cond delay="0"/>
                                  </p:stCondLst>
                                  <p:childTnLst>
                                    <p:set>
                                      <p:cBhvr>
                                        <p:cTn id="63" dur="1" fill="hold">
                                          <p:stCondLst>
                                            <p:cond delay="0"/>
                                          </p:stCondLst>
                                        </p:cTn>
                                        <p:tgtEl>
                                          <p:spTgt spid="71"/>
                                        </p:tgtEl>
                                        <p:attrNameLst>
                                          <p:attrName>style.visibility</p:attrName>
                                        </p:attrNameLst>
                                      </p:cBhvr>
                                      <p:to>
                                        <p:strVal val="visible"/>
                                      </p:to>
                                    </p:set>
                                    <p:animEffect transition="in" filter="wipe(left)">
                                      <p:cBhvr>
                                        <p:cTn id="64" dur="500"/>
                                        <p:tgtEl>
                                          <p:spTgt spid="71"/>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76"/>
                                        </p:tgtEl>
                                        <p:attrNameLst>
                                          <p:attrName>style.visibility</p:attrName>
                                        </p:attrNameLst>
                                      </p:cBhvr>
                                      <p:to>
                                        <p:strVal val="visible"/>
                                      </p:to>
                                    </p:set>
                                    <p:animEffect transition="in" filter="wipe(left)">
                                      <p:cBhvr>
                                        <p:cTn id="69" dur="500"/>
                                        <p:tgtEl>
                                          <p:spTgt spid="76"/>
                                        </p:tgtEl>
                                      </p:cBhvr>
                                    </p:animEffect>
                                  </p:childTnLst>
                                </p:cTn>
                              </p:par>
                              <p:par>
                                <p:cTn id="70" presetID="22" presetClass="entr" presetSubtype="8" fill="hold" nodeType="with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wipe(left)">
                                      <p:cBhvr>
                                        <p:cTn id="72" dur="500"/>
                                        <p:tgtEl>
                                          <p:spTgt spid="42"/>
                                        </p:tgtEl>
                                      </p:cBhvr>
                                    </p:animEffect>
                                  </p:childTnLst>
                                </p:cTn>
                              </p:par>
                              <p:par>
                                <p:cTn id="73" presetID="22" presetClass="entr" presetSubtype="8" fill="hold" nodeType="withEffect">
                                  <p:stCondLst>
                                    <p:cond delay="0"/>
                                  </p:stCondLst>
                                  <p:childTnLst>
                                    <p:set>
                                      <p:cBhvr>
                                        <p:cTn id="74" dur="1" fill="hold">
                                          <p:stCondLst>
                                            <p:cond delay="0"/>
                                          </p:stCondLst>
                                        </p:cTn>
                                        <p:tgtEl>
                                          <p:spTgt spid="44"/>
                                        </p:tgtEl>
                                        <p:attrNameLst>
                                          <p:attrName>style.visibility</p:attrName>
                                        </p:attrNameLst>
                                      </p:cBhvr>
                                      <p:to>
                                        <p:strVal val="visible"/>
                                      </p:to>
                                    </p:set>
                                    <p:animEffect transition="in" filter="wipe(left)">
                                      <p:cBhvr>
                                        <p:cTn id="75" dur="500"/>
                                        <p:tgtEl>
                                          <p:spTgt spid="44"/>
                                        </p:tgtEl>
                                      </p:cBhvr>
                                    </p:animEffect>
                                  </p:childTnLst>
                                </p:cTn>
                              </p:par>
                              <p:par>
                                <p:cTn id="76" presetID="22" presetClass="entr" presetSubtype="8" fill="hold" nodeType="withEffect">
                                  <p:stCondLst>
                                    <p:cond delay="0"/>
                                  </p:stCondLst>
                                  <p:childTnLst>
                                    <p:set>
                                      <p:cBhvr>
                                        <p:cTn id="77" dur="1" fill="hold">
                                          <p:stCondLst>
                                            <p:cond delay="0"/>
                                          </p:stCondLst>
                                        </p:cTn>
                                        <p:tgtEl>
                                          <p:spTgt spid="46"/>
                                        </p:tgtEl>
                                        <p:attrNameLst>
                                          <p:attrName>style.visibility</p:attrName>
                                        </p:attrNameLst>
                                      </p:cBhvr>
                                      <p:to>
                                        <p:strVal val="visible"/>
                                      </p:to>
                                    </p:set>
                                    <p:animEffect transition="in" filter="wipe(left)">
                                      <p:cBhvr>
                                        <p:cTn id="78" dur="500"/>
                                        <p:tgtEl>
                                          <p:spTgt spid="46"/>
                                        </p:tgtEl>
                                      </p:cBhvr>
                                    </p:animEffect>
                                  </p:childTnLst>
                                </p:cTn>
                              </p:par>
                              <p:par>
                                <p:cTn id="79" presetID="22" presetClass="entr" presetSubtype="8" fill="hold" nodeType="withEffect">
                                  <p:stCondLst>
                                    <p:cond delay="0"/>
                                  </p:stCondLst>
                                  <p:childTnLst>
                                    <p:set>
                                      <p:cBhvr>
                                        <p:cTn id="80" dur="1" fill="hold">
                                          <p:stCondLst>
                                            <p:cond delay="0"/>
                                          </p:stCondLst>
                                        </p:cTn>
                                        <p:tgtEl>
                                          <p:spTgt spid="48"/>
                                        </p:tgtEl>
                                        <p:attrNameLst>
                                          <p:attrName>style.visibility</p:attrName>
                                        </p:attrNameLst>
                                      </p:cBhvr>
                                      <p:to>
                                        <p:strVal val="visible"/>
                                      </p:to>
                                    </p:set>
                                    <p:animEffect transition="in" filter="wipe(left)">
                                      <p:cBhvr>
                                        <p:cTn id="81" dur="500"/>
                                        <p:tgtEl>
                                          <p:spTgt spid="48"/>
                                        </p:tgtEl>
                                      </p:cBhvr>
                                    </p:animEffect>
                                  </p:childTnLst>
                                </p:cTn>
                              </p:par>
                              <p:par>
                                <p:cTn id="82" presetID="22" presetClass="entr" presetSubtype="8" fill="hold" nodeType="withEffect">
                                  <p:stCondLst>
                                    <p:cond delay="0"/>
                                  </p:stCondLst>
                                  <p:childTnLst>
                                    <p:set>
                                      <p:cBhvr>
                                        <p:cTn id="83" dur="1" fill="hold">
                                          <p:stCondLst>
                                            <p:cond delay="0"/>
                                          </p:stCondLst>
                                        </p:cTn>
                                        <p:tgtEl>
                                          <p:spTgt spid="49"/>
                                        </p:tgtEl>
                                        <p:attrNameLst>
                                          <p:attrName>style.visibility</p:attrName>
                                        </p:attrNameLst>
                                      </p:cBhvr>
                                      <p:to>
                                        <p:strVal val="visible"/>
                                      </p:to>
                                    </p:set>
                                    <p:animEffect transition="in" filter="wipe(left)">
                                      <p:cBhvr>
                                        <p:cTn id="84" dur="500"/>
                                        <p:tgtEl>
                                          <p:spTgt spid="49"/>
                                        </p:tgtEl>
                                      </p:cBhvr>
                                    </p:animEffect>
                                  </p:childTnLst>
                                </p:cTn>
                              </p:par>
                              <p:par>
                                <p:cTn id="85" presetID="22" presetClass="entr" presetSubtype="8" fill="hold" nodeType="withEffect">
                                  <p:stCondLst>
                                    <p:cond delay="0"/>
                                  </p:stCondLst>
                                  <p:childTnLst>
                                    <p:set>
                                      <p:cBhvr>
                                        <p:cTn id="86" dur="1" fill="hold">
                                          <p:stCondLst>
                                            <p:cond delay="0"/>
                                          </p:stCondLst>
                                        </p:cTn>
                                        <p:tgtEl>
                                          <p:spTgt spid="50"/>
                                        </p:tgtEl>
                                        <p:attrNameLst>
                                          <p:attrName>style.visibility</p:attrName>
                                        </p:attrNameLst>
                                      </p:cBhvr>
                                      <p:to>
                                        <p:strVal val="visible"/>
                                      </p:to>
                                    </p:set>
                                    <p:animEffect transition="in" filter="wipe(left)">
                                      <p:cBhvr>
                                        <p:cTn id="87" dur="500"/>
                                        <p:tgtEl>
                                          <p:spTgt spid="50"/>
                                        </p:tgtEl>
                                      </p:cBhvr>
                                    </p:animEffect>
                                  </p:childTnLst>
                                </p:cTn>
                              </p:par>
                              <p:par>
                                <p:cTn id="88" presetID="22" presetClass="entr" presetSubtype="8" fill="hold" nodeType="withEffect">
                                  <p:stCondLst>
                                    <p:cond delay="0"/>
                                  </p:stCondLst>
                                  <p:childTnLst>
                                    <p:set>
                                      <p:cBhvr>
                                        <p:cTn id="89" dur="1" fill="hold">
                                          <p:stCondLst>
                                            <p:cond delay="0"/>
                                          </p:stCondLst>
                                        </p:cTn>
                                        <p:tgtEl>
                                          <p:spTgt spid="51"/>
                                        </p:tgtEl>
                                        <p:attrNameLst>
                                          <p:attrName>style.visibility</p:attrName>
                                        </p:attrNameLst>
                                      </p:cBhvr>
                                      <p:to>
                                        <p:strVal val="visible"/>
                                      </p:to>
                                    </p:set>
                                    <p:animEffect transition="in" filter="wipe(left)">
                                      <p:cBhvr>
                                        <p:cTn id="90" dur="500"/>
                                        <p:tgtEl>
                                          <p:spTgt spid="51"/>
                                        </p:tgtEl>
                                      </p:cBhvr>
                                    </p:animEffect>
                                  </p:childTnLst>
                                </p:cTn>
                              </p:par>
                              <p:par>
                                <p:cTn id="91" presetID="22" presetClass="entr" presetSubtype="8" fill="hold" nodeType="withEffect">
                                  <p:stCondLst>
                                    <p:cond delay="0"/>
                                  </p:stCondLst>
                                  <p:childTnLst>
                                    <p:set>
                                      <p:cBhvr>
                                        <p:cTn id="92" dur="1" fill="hold">
                                          <p:stCondLst>
                                            <p:cond delay="0"/>
                                          </p:stCondLst>
                                        </p:cTn>
                                        <p:tgtEl>
                                          <p:spTgt spid="56"/>
                                        </p:tgtEl>
                                        <p:attrNameLst>
                                          <p:attrName>style.visibility</p:attrName>
                                        </p:attrNameLst>
                                      </p:cBhvr>
                                      <p:to>
                                        <p:strVal val="visible"/>
                                      </p:to>
                                    </p:set>
                                    <p:animEffect transition="in" filter="wipe(left)">
                                      <p:cBhvr>
                                        <p:cTn id="93" dur="500"/>
                                        <p:tgtEl>
                                          <p:spTgt spid="56"/>
                                        </p:tgtEl>
                                      </p:cBhvr>
                                    </p:animEffect>
                                  </p:childTnLst>
                                </p:cTn>
                              </p:par>
                              <p:par>
                                <p:cTn id="94" presetID="22" presetClass="entr" presetSubtype="8" fill="hold" nodeType="withEffect">
                                  <p:stCondLst>
                                    <p:cond delay="0"/>
                                  </p:stCondLst>
                                  <p:childTnLst>
                                    <p:set>
                                      <p:cBhvr>
                                        <p:cTn id="95" dur="1" fill="hold">
                                          <p:stCondLst>
                                            <p:cond delay="0"/>
                                          </p:stCondLst>
                                        </p:cTn>
                                        <p:tgtEl>
                                          <p:spTgt spid="57"/>
                                        </p:tgtEl>
                                        <p:attrNameLst>
                                          <p:attrName>style.visibility</p:attrName>
                                        </p:attrNameLst>
                                      </p:cBhvr>
                                      <p:to>
                                        <p:strVal val="visible"/>
                                      </p:to>
                                    </p:set>
                                    <p:animEffect transition="in" filter="wipe(left)">
                                      <p:cBhvr>
                                        <p:cTn id="96" dur="500"/>
                                        <p:tgtEl>
                                          <p:spTgt spid="57"/>
                                        </p:tgtEl>
                                      </p:cBhvr>
                                    </p:animEffect>
                                  </p:childTnLst>
                                </p:cTn>
                              </p:par>
                              <p:par>
                                <p:cTn id="97" presetID="22" presetClass="entr" presetSubtype="8" fill="hold" nodeType="withEffect">
                                  <p:stCondLst>
                                    <p:cond delay="0"/>
                                  </p:stCondLst>
                                  <p:childTnLst>
                                    <p:set>
                                      <p:cBhvr>
                                        <p:cTn id="98" dur="1" fill="hold">
                                          <p:stCondLst>
                                            <p:cond delay="0"/>
                                          </p:stCondLst>
                                        </p:cTn>
                                        <p:tgtEl>
                                          <p:spTgt spid="58"/>
                                        </p:tgtEl>
                                        <p:attrNameLst>
                                          <p:attrName>style.visibility</p:attrName>
                                        </p:attrNameLst>
                                      </p:cBhvr>
                                      <p:to>
                                        <p:strVal val="visible"/>
                                      </p:to>
                                    </p:set>
                                    <p:animEffect transition="in" filter="wipe(left)">
                                      <p:cBhvr>
                                        <p:cTn id="99" dur="500"/>
                                        <p:tgtEl>
                                          <p:spTgt spid="58"/>
                                        </p:tgtEl>
                                      </p:cBhvr>
                                    </p:animEffect>
                                  </p:childTnLst>
                                </p:cTn>
                              </p:par>
                              <p:par>
                                <p:cTn id="100" presetID="22" presetClass="entr" presetSubtype="8" fill="hold" nodeType="withEffect">
                                  <p:stCondLst>
                                    <p:cond delay="0"/>
                                  </p:stCondLst>
                                  <p:childTnLst>
                                    <p:set>
                                      <p:cBhvr>
                                        <p:cTn id="101" dur="1" fill="hold">
                                          <p:stCondLst>
                                            <p:cond delay="0"/>
                                          </p:stCondLst>
                                        </p:cTn>
                                        <p:tgtEl>
                                          <p:spTgt spid="59"/>
                                        </p:tgtEl>
                                        <p:attrNameLst>
                                          <p:attrName>style.visibility</p:attrName>
                                        </p:attrNameLst>
                                      </p:cBhvr>
                                      <p:to>
                                        <p:strVal val="visible"/>
                                      </p:to>
                                    </p:set>
                                    <p:animEffect transition="in" filter="wipe(left)">
                                      <p:cBhvr>
                                        <p:cTn id="102" dur="500"/>
                                        <p:tgtEl>
                                          <p:spTgt spid="59"/>
                                        </p:tgtEl>
                                      </p:cBhvr>
                                    </p:animEffect>
                                  </p:childTnLst>
                                </p:cTn>
                              </p:par>
                              <p:par>
                                <p:cTn id="103" presetID="22" presetClass="entr" presetSubtype="8" fill="hold" nodeType="withEffect">
                                  <p:stCondLst>
                                    <p:cond delay="0"/>
                                  </p:stCondLst>
                                  <p:childTnLst>
                                    <p:set>
                                      <p:cBhvr>
                                        <p:cTn id="104" dur="1" fill="hold">
                                          <p:stCondLst>
                                            <p:cond delay="0"/>
                                          </p:stCondLst>
                                        </p:cTn>
                                        <p:tgtEl>
                                          <p:spTgt spid="64"/>
                                        </p:tgtEl>
                                        <p:attrNameLst>
                                          <p:attrName>style.visibility</p:attrName>
                                        </p:attrNameLst>
                                      </p:cBhvr>
                                      <p:to>
                                        <p:strVal val="visible"/>
                                      </p:to>
                                    </p:set>
                                    <p:animEffect transition="in" filter="wipe(left)">
                                      <p:cBhvr>
                                        <p:cTn id="105" dur="500"/>
                                        <p:tgtEl>
                                          <p:spTgt spid="64"/>
                                        </p:tgtEl>
                                      </p:cBhvr>
                                    </p:animEffect>
                                  </p:childTnLst>
                                </p:cTn>
                              </p:par>
                              <p:par>
                                <p:cTn id="106" presetID="22" presetClass="entr" presetSubtype="8" fill="hold" nodeType="withEffect">
                                  <p:stCondLst>
                                    <p:cond delay="0"/>
                                  </p:stCondLst>
                                  <p:childTnLst>
                                    <p:set>
                                      <p:cBhvr>
                                        <p:cTn id="107" dur="1" fill="hold">
                                          <p:stCondLst>
                                            <p:cond delay="0"/>
                                          </p:stCondLst>
                                        </p:cTn>
                                        <p:tgtEl>
                                          <p:spTgt spid="65"/>
                                        </p:tgtEl>
                                        <p:attrNameLst>
                                          <p:attrName>style.visibility</p:attrName>
                                        </p:attrNameLst>
                                      </p:cBhvr>
                                      <p:to>
                                        <p:strVal val="visible"/>
                                      </p:to>
                                    </p:set>
                                    <p:animEffect transition="in" filter="wipe(left)">
                                      <p:cBhvr>
                                        <p:cTn id="108" dur="500"/>
                                        <p:tgtEl>
                                          <p:spTgt spid="65"/>
                                        </p:tgtEl>
                                      </p:cBhvr>
                                    </p:animEffect>
                                  </p:childTnLst>
                                </p:cTn>
                              </p:par>
                              <p:par>
                                <p:cTn id="109" presetID="22" presetClass="entr" presetSubtype="8" fill="hold" nodeType="withEffect">
                                  <p:stCondLst>
                                    <p:cond delay="0"/>
                                  </p:stCondLst>
                                  <p:childTnLst>
                                    <p:set>
                                      <p:cBhvr>
                                        <p:cTn id="110" dur="1" fill="hold">
                                          <p:stCondLst>
                                            <p:cond delay="0"/>
                                          </p:stCondLst>
                                        </p:cTn>
                                        <p:tgtEl>
                                          <p:spTgt spid="66"/>
                                        </p:tgtEl>
                                        <p:attrNameLst>
                                          <p:attrName>style.visibility</p:attrName>
                                        </p:attrNameLst>
                                      </p:cBhvr>
                                      <p:to>
                                        <p:strVal val="visible"/>
                                      </p:to>
                                    </p:set>
                                    <p:animEffect transition="in" filter="wipe(left)">
                                      <p:cBhvr>
                                        <p:cTn id="111" dur="500"/>
                                        <p:tgtEl>
                                          <p:spTgt spid="66"/>
                                        </p:tgtEl>
                                      </p:cBhvr>
                                    </p:animEffect>
                                  </p:childTnLst>
                                </p:cTn>
                              </p:par>
                              <p:par>
                                <p:cTn id="112" presetID="22" presetClass="entr" presetSubtype="8" fill="hold" nodeType="withEffect">
                                  <p:stCondLst>
                                    <p:cond delay="0"/>
                                  </p:stCondLst>
                                  <p:childTnLst>
                                    <p:set>
                                      <p:cBhvr>
                                        <p:cTn id="113" dur="1" fill="hold">
                                          <p:stCondLst>
                                            <p:cond delay="0"/>
                                          </p:stCondLst>
                                        </p:cTn>
                                        <p:tgtEl>
                                          <p:spTgt spid="67"/>
                                        </p:tgtEl>
                                        <p:attrNameLst>
                                          <p:attrName>style.visibility</p:attrName>
                                        </p:attrNameLst>
                                      </p:cBhvr>
                                      <p:to>
                                        <p:strVal val="visible"/>
                                      </p:to>
                                    </p:set>
                                    <p:animEffect transition="in" filter="wipe(left)">
                                      <p:cBhvr>
                                        <p:cTn id="114" dur="500"/>
                                        <p:tgtEl>
                                          <p:spTgt spid="67"/>
                                        </p:tgtEl>
                                      </p:cBhvr>
                                    </p:animEffect>
                                  </p:childTnLst>
                                </p:cTn>
                              </p:par>
                              <p:par>
                                <p:cTn id="115" presetID="22" presetClass="entr" presetSubtype="8" fill="hold" nodeType="withEffect">
                                  <p:stCondLst>
                                    <p:cond delay="0"/>
                                  </p:stCondLst>
                                  <p:childTnLst>
                                    <p:set>
                                      <p:cBhvr>
                                        <p:cTn id="116" dur="1" fill="hold">
                                          <p:stCondLst>
                                            <p:cond delay="0"/>
                                          </p:stCondLst>
                                        </p:cTn>
                                        <p:tgtEl>
                                          <p:spTgt spid="72"/>
                                        </p:tgtEl>
                                        <p:attrNameLst>
                                          <p:attrName>style.visibility</p:attrName>
                                        </p:attrNameLst>
                                      </p:cBhvr>
                                      <p:to>
                                        <p:strVal val="visible"/>
                                      </p:to>
                                    </p:set>
                                    <p:animEffect transition="in" filter="wipe(left)">
                                      <p:cBhvr>
                                        <p:cTn id="117" dur="500"/>
                                        <p:tgtEl>
                                          <p:spTgt spid="72"/>
                                        </p:tgtEl>
                                      </p:cBhvr>
                                    </p:animEffect>
                                  </p:childTnLst>
                                </p:cTn>
                              </p:par>
                              <p:par>
                                <p:cTn id="118" presetID="22" presetClass="entr" presetSubtype="8" fill="hold" nodeType="withEffect">
                                  <p:stCondLst>
                                    <p:cond delay="0"/>
                                  </p:stCondLst>
                                  <p:childTnLst>
                                    <p:set>
                                      <p:cBhvr>
                                        <p:cTn id="119" dur="1" fill="hold">
                                          <p:stCondLst>
                                            <p:cond delay="0"/>
                                          </p:stCondLst>
                                        </p:cTn>
                                        <p:tgtEl>
                                          <p:spTgt spid="73"/>
                                        </p:tgtEl>
                                        <p:attrNameLst>
                                          <p:attrName>style.visibility</p:attrName>
                                        </p:attrNameLst>
                                      </p:cBhvr>
                                      <p:to>
                                        <p:strVal val="visible"/>
                                      </p:to>
                                    </p:set>
                                    <p:animEffect transition="in" filter="wipe(left)">
                                      <p:cBhvr>
                                        <p:cTn id="120" dur="500"/>
                                        <p:tgtEl>
                                          <p:spTgt spid="73"/>
                                        </p:tgtEl>
                                      </p:cBhvr>
                                    </p:animEffect>
                                  </p:childTnLst>
                                </p:cTn>
                              </p:par>
                              <p:par>
                                <p:cTn id="121" presetID="22" presetClass="entr" presetSubtype="8" fill="hold" nodeType="withEffect">
                                  <p:stCondLst>
                                    <p:cond delay="0"/>
                                  </p:stCondLst>
                                  <p:childTnLst>
                                    <p:set>
                                      <p:cBhvr>
                                        <p:cTn id="122" dur="1" fill="hold">
                                          <p:stCondLst>
                                            <p:cond delay="0"/>
                                          </p:stCondLst>
                                        </p:cTn>
                                        <p:tgtEl>
                                          <p:spTgt spid="74"/>
                                        </p:tgtEl>
                                        <p:attrNameLst>
                                          <p:attrName>style.visibility</p:attrName>
                                        </p:attrNameLst>
                                      </p:cBhvr>
                                      <p:to>
                                        <p:strVal val="visible"/>
                                      </p:to>
                                    </p:set>
                                    <p:animEffect transition="in" filter="wipe(left)">
                                      <p:cBhvr>
                                        <p:cTn id="123" dur="500"/>
                                        <p:tgtEl>
                                          <p:spTgt spid="74"/>
                                        </p:tgtEl>
                                      </p:cBhvr>
                                    </p:animEffect>
                                  </p:childTnLst>
                                </p:cTn>
                              </p:par>
                              <p:par>
                                <p:cTn id="124" presetID="22" presetClass="entr" presetSubtype="8" fill="hold" nodeType="withEffect">
                                  <p:stCondLst>
                                    <p:cond delay="0"/>
                                  </p:stCondLst>
                                  <p:childTnLst>
                                    <p:set>
                                      <p:cBhvr>
                                        <p:cTn id="125" dur="1" fill="hold">
                                          <p:stCondLst>
                                            <p:cond delay="0"/>
                                          </p:stCondLst>
                                        </p:cTn>
                                        <p:tgtEl>
                                          <p:spTgt spid="75"/>
                                        </p:tgtEl>
                                        <p:attrNameLst>
                                          <p:attrName>style.visibility</p:attrName>
                                        </p:attrNameLst>
                                      </p:cBhvr>
                                      <p:to>
                                        <p:strVal val="visible"/>
                                      </p:to>
                                    </p:set>
                                    <p:animEffect transition="in" filter="wipe(left)">
                                      <p:cBhvr>
                                        <p:cTn id="126" dur="500"/>
                                        <p:tgtEl>
                                          <p:spTgt spid="75"/>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80"/>
                                        </p:tgtEl>
                                        <p:attrNameLst>
                                          <p:attrName>style.visibility</p:attrName>
                                        </p:attrNameLst>
                                      </p:cBhvr>
                                      <p:to>
                                        <p:strVal val="visible"/>
                                      </p:to>
                                    </p:set>
                                    <p:animEffect transition="in" filter="fade">
                                      <p:cBhvr>
                                        <p:cTn id="131"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17</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Deep feedforward neural network</a:t>
            </a:r>
          </a:p>
        </p:txBody>
      </p:sp>
      <p:sp>
        <p:nvSpPr>
          <p:cNvPr id="5" name="Oval 4">
            <a:extLst>
              <a:ext uri="{FF2B5EF4-FFF2-40B4-BE49-F238E27FC236}">
                <a16:creationId xmlns:a16="http://schemas.microsoft.com/office/drawing/2014/main" id="{C504B4D3-6254-4C68-B1F1-6497788D4BBB}"/>
              </a:ext>
            </a:extLst>
          </p:cNvPr>
          <p:cNvSpPr/>
          <p:nvPr/>
        </p:nvSpPr>
        <p:spPr>
          <a:xfrm>
            <a:off x="2800350" y="3600450"/>
            <a:ext cx="914400" cy="914400"/>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F6CC562-C3A5-42AB-8A75-99D0AF4F2476}"/>
              </a:ext>
            </a:extLst>
          </p:cNvPr>
          <p:cNvSpPr txBox="1"/>
          <p:nvPr/>
        </p:nvSpPr>
        <p:spPr>
          <a:xfrm>
            <a:off x="2357752" y="2601330"/>
            <a:ext cx="1799595" cy="523220"/>
          </a:xfrm>
          <a:prstGeom prst="rect">
            <a:avLst/>
          </a:prstGeom>
          <a:noFill/>
        </p:spPr>
        <p:txBody>
          <a:bodyPr wrap="none" rtlCol="0">
            <a:spAutoFit/>
          </a:bodyPr>
          <a:lstStyle/>
          <a:p>
            <a:r>
              <a:rPr lang="en-US" sz="2800" b="1" dirty="0"/>
              <a:t>Input layer</a:t>
            </a:r>
          </a:p>
        </p:txBody>
      </p:sp>
      <p:sp>
        <p:nvSpPr>
          <p:cNvPr id="9" name="Oval 8">
            <a:extLst>
              <a:ext uri="{FF2B5EF4-FFF2-40B4-BE49-F238E27FC236}">
                <a16:creationId xmlns:a16="http://schemas.microsoft.com/office/drawing/2014/main" id="{C3BB747D-54D8-45C7-A40D-E1F2F4C45602}"/>
              </a:ext>
            </a:extLst>
          </p:cNvPr>
          <p:cNvSpPr/>
          <p:nvPr/>
        </p:nvSpPr>
        <p:spPr>
          <a:xfrm>
            <a:off x="2800350" y="4847136"/>
            <a:ext cx="914400" cy="914400"/>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FD306BC-6799-453D-AEBC-627BD8E8EBE7}"/>
              </a:ext>
            </a:extLst>
          </p:cNvPr>
          <p:cNvSpPr/>
          <p:nvPr/>
        </p:nvSpPr>
        <p:spPr>
          <a:xfrm>
            <a:off x="2800350" y="6093369"/>
            <a:ext cx="914400" cy="914400"/>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1226297-9C9C-40C2-92A3-6A60E056C5A3}"/>
              </a:ext>
            </a:extLst>
          </p:cNvPr>
          <p:cNvSpPr/>
          <p:nvPr/>
        </p:nvSpPr>
        <p:spPr>
          <a:xfrm>
            <a:off x="2800350" y="7339602"/>
            <a:ext cx="914400" cy="914400"/>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4F30548-BF03-44F0-893D-DC3FAE82D864}"/>
              </a:ext>
            </a:extLst>
          </p:cNvPr>
          <p:cNvSpPr/>
          <p:nvPr/>
        </p:nvSpPr>
        <p:spPr>
          <a:xfrm>
            <a:off x="6129757" y="2896056"/>
            <a:ext cx="914400" cy="914400"/>
          </a:xfrm>
          <a:prstGeom prst="ellipse">
            <a:avLst/>
          </a:prstGeom>
          <a:noFill/>
          <a:ln w="76200">
            <a:solidFill>
              <a:srgbClr val="249C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EA4D1FC-00E8-4899-B21E-88B465A540F5}"/>
              </a:ext>
            </a:extLst>
          </p:cNvPr>
          <p:cNvSpPr/>
          <p:nvPr/>
        </p:nvSpPr>
        <p:spPr>
          <a:xfrm>
            <a:off x="6129757" y="4220499"/>
            <a:ext cx="914400" cy="914400"/>
          </a:xfrm>
          <a:prstGeom prst="ellipse">
            <a:avLst/>
          </a:prstGeom>
          <a:noFill/>
          <a:ln w="76200">
            <a:solidFill>
              <a:srgbClr val="249C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D94F0C9-5B36-4DB7-A9E8-6D28DFB77AFE}"/>
              </a:ext>
            </a:extLst>
          </p:cNvPr>
          <p:cNvSpPr/>
          <p:nvPr/>
        </p:nvSpPr>
        <p:spPr>
          <a:xfrm>
            <a:off x="6129757" y="5544943"/>
            <a:ext cx="914400" cy="914400"/>
          </a:xfrm>
          <a:prstGeom prst="ellipse">
            <a:avLst/>
          </a:prstGeom>
          <a:noFill/>
          <a:ln w="76200">
            <a:solidFill>
              <a:srgbClr val="249C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90A7EA7-19FD-4B97-90C4-9EB135AFD4CC}"/>
              </a:ext>
            </a:extLst>
          </p:cNvPr>
          <p:cNvSpPr/>
          <p:nvPr/>
        </p:nvSpPr>
        <p:spPr>
          <a:xfrm>
            <a:off x="6129757" y="6869387"/>
            <a:ext cx="914400" cy="914400"/>
          </a:xfrm>
          <a:prstGeom prst="ellipse">
            <a:avLst/>
          </a:prstGeom>
          <a:noFill/>
          <a:ln w="76200">
            <a:solidFill>
              <a:srgbClr val="249C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59255D0-DB59-4A9D-8274-A61FB02CF643}"/>
              </a:ext>
            </a:extLst>
          </p:cNvPr>
          <p:cNvSpPr/>
          <p:nvPr/>
        </p:nvSpPr>
        <p:spPr>
          <a:xfrm>
            <a:off x="6129757" y="8369026"/>
            <a:ext cx="914400" cy="914400"/>
          </a:xfrm>
          <a:prstGeom prst="ellipse">
            <a:avLst/>
          </a:prstGeom>
          <a:noFill/>
          <a:ln w="76200">
            <a:solidFill>
              <a:srgbClr val="249C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8E03816-FC12-4ACE-9E91-2722A6DED205}"/>
              </a:ext>
            </a:extLst>
          </p:cNvPr>
          <p:cNvSpPr txBox="1"/>
          <p:nvPr/>
        </p:nvSpPr>
        <p:spPr>
          <a:xfrm>
            <a:off x="5376978" y="2093334"/>
            <a:ext cx="2419958" cy="523220"/>
          </a:xfrm>
          <a:prstGeom prst="rect">
            <a:avLst/>
          </a:prstGeom>
          <a:noFill/>
        </p:spPr>
        <p:txBody>
          <a:bodyPr wrap="none" rtlCol="0">
            <a:spAutoFit/>
          </a:bodyPr>
          <a:lstStyle/>
          <a:p>
            <a:r>
              <a:rPr lang="en-US" sz="2800" b="1" dirty="0"/>
              <a:t>Hidden layer 1</a:t>
            </a:r>
          </a:p>
        </p:txBody>
      </p:sp>
      <p:sp>
        <p:nvSpPr>
          <p:cNvPr id="18" name="Oval 17">
            <a:extLst>
              <a:ext uri="{FF2B5EF4-FFF2-40B4-BE49-F238E27FC236}">
                <a16:creationId xmlns:a16="http://schemas.microsoft.com/office/drawing/2014/main" id="{431DC299-D325-4B66-987D-A8D7372FB57B}"/>
              </a:ext>
            </a:extLst>
          </p:cNvPr>
          <p:cNvSpPr/>
          <p:nvPr/>
        </p:nvSpPr>
        <p:spPr>
          <a:xfrm>
            <a:off x="14603365" y="3600450"/>
            <a:ext cx="914400" cy="914400"/>
          </a:xfrm>
          <a:prstGeom prst="ellipse">
            <a:avLst/>
          </a:prstGeom>
          <a:noFill/>
          <a:ln w="76200">
            <a:solidFill>
              <a:srgbClr val="099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C94215F-BC9C-4E7A-AECB-130C3EA3E176}"/>
              </a:ext>
            </a:extLst>
          </p:cNvPr>
          <p:cNvSpPr txBox="1"/>
          <p:nvPr/>
        </p:nvSpPr>
        <p:spPr>
          <a:xfrm>
            <a:off x="13918434" y="2601330"/>
            <a:ext cx="2070503" cy="523220"/>
          </a:xfrm>
          <a:prstGeom prst="rect">
            <a:avLst/>
          </a:prstGeom>
          <a:noFill/>
        </p:spPr>
        <p:txBody>
          <a:bodyPr wrap="none" rtlCol="0">
            <a:spAutoFit/>
          </a:bodyPr>
          <a:lstStyle/>
          <a:p>
            <a:r>
              <a:rPr lang="en-US" sz="2800" b="1" dirty="0"/>
              <a:t>Output layer</a:t>
            </a:r>
          </a:p>
        </p:txBody>
      </p:sp>
      <p:sp>
        <p:nvSpPr>
          <p:cNvPr id="20" name="Oval 19">
            <a:extLst>
              <a:ext uri="{FF2B5EF4-FFF2-40B4-BE49-F238E27FC236}">
                <a16:creationId xmlns:a16="http://schemas.microsoft.com/office/drawing/2014/main" id="{D377D335-26C8-49F2-BC34-C7D4228BF386}"/>
              </a:ext>
            </a:extLst>
          </p:cNvPr>
          <p:cNvSpPr/>
          <p:nvPr/>
        </p:nvSpPr>
        <p:spPr>
          <a:xfrm>
            <a:off x="14603365" y="4847136"/>
            <a:ext cx="914400" cy="914400"/>
          </a:xfrm>
          <a:prstGeom prst="ellipse">
            <a:avLst/>
          </a:prstGeom>
          <a:noFill/>
          <a:ln w="76200">
            <a:solidFill>
              <a:srgbClr val="099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1E34CE9-4DCD-4851-A073-C2D0EEA1048D}"/>
              </a:ext>
            </a:extLst>
          </p:cNvPr>
          <p:cNvSpPr/>
          <p:nvPr/>
        </p:nvSpPr>
        <p:spPr>
          <a:xfrm>
            <a:off x="14603365" y="6093369"/>
            <a:ext cx="914400" cy="914400"/>
          </a:xfrm>
          <a:prstGeom prst="ellipse">
            <a:avLst/>
          </a:prstGeom>
          <a:noFill/>
          <a:ln w="76200">
            <a:solidFill>
              <a:srgbClr val="099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40CE0FD-E4F2-46AC-8CCB-489A6D547C31}"/>
              </a:ext>
            </a:extLst>
          </p:cNvPr>
          <p:cNvSpPr/>
          <p:nvPr/>
        </p:nvSpPr>
        <p:spPr>
          <a:xfrm>
            <a:off x="14603365" y="7339602"/>
            <a:ext cx="914400" cy="914400"/>
          </a:xfrm>
          <a:prstGeom prst="ellipse">
            <a:avLst/>
          </a:prstGeom>
          <a:noFill/>
          <a:ln w="76200">
            <a:solidFill>
              <a:srgbClr val="099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DE270401-7101-42C5-AAB6-874A6EAD143F}"/>
              </a:ext>
            </a:extLst>
          </p:cNvPr>
          <p:cNvCxnSpPr>
            <a:stCxn id="5" idx="6"/>
            <a:endCxn id="12" idx="2"/>
          </p:cNvCxnSpPr>
          <p:nvPr/>
        </p:nvCxnSpPr>
        <p:spPr>
          <a:xfrm flipV="1">
            <a:off x="3714750" y="3353256"/>
            <a:ext cx="2415007" cy="704394"/>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55E62DD-A3CD-4B51-8E6F-B81693F0485A}"/>
              </a:ext>
            </a:extLst>
          </p:cNvPr>
          <p:cNvCxnSpPr>
            <a:cxnSpLocks/>
            <a:stCxn id="9" idx="6"/>
            <a:endCxn id="12" idx="2"/>
          </p:cNvCxnSpPr>
          <p:nvPr/>
        </p:nvCxnSpPr>
        <p:spPr>
          <a:xfrm flipV="1">
            <a:off x="3714750" y="3353256"/>
            <a:ext cx="2415007" cy="1951080"/>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E7B6382-9534-441A-B6CD-7D1EB3AD4BD1}"/>
              </a:ext>
            </a:extLst>
          </p:cNvPr>
          <p:cNvCxnSpPr>
            <a:cxnSpLocks/>
            <a:stCxn id="10" idx="6"/>
            <a:endCxn id="12" idx="2"/>
          </p:cNvCxnSpPr>
          <p:nvPr/>
        </p:nvCxnSpPr>
        <p:spPr>
          <a:xfrm flipV="1">
            <a:off x="3714750" y="3353256"/>
            <a:ext cx="2415007" cy="3197313"/>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A44757C-A15D-4C0C-8609-F8CF7904B289}"/>
              </a:ext>
            </a:extLst>
          </p:cNvPr>
          <p:cNvCxnSpPr>
            <a:cxnSpLocks/>
            <a:stCxn id="11" idx="6"/>
            <a:endCxn id="12" idx="2"/>
          </p:cNvCxnSpPr>
          <p:nvPr/>
        </p:nvCxnSpPr>
        <p:spPr>
          <a:xfrm flipV="1">
            <a:off x="3714750" y="3353256"/>
            <a:ext cx="2415007" cy="4443546"/>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9A96DB7-74BE-4EDC-B488-F7ED6C4A7E43}"/>
              </a:ext>
            </a:extLst>
          </p:cNvPr>
          <p:cNvCxnSpPr>
            <a:cxnSpLocks/>
            <a:stCxn id="5" idx="6"/>
            <a:endCxn id="13" idx="2"/>
          </p:cNvCxnSpPr>
          <p:nvPr/>
        </p:nvCxnSpPr>
        <p:spPr>
          <a:xfrm>
            <a:off x="3714750" y="4057650"/>
            <a:ext cx="2415007" cy="620049"/>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C01BEA7-55D1-4FA5-A987-5D314EE9013C}"/>
              </a:ext>
            </a:extLst>
          </p:cNvPr>
          <p:cNvCxnSpPr>
            <a:cxnSpLocks/>
            <a:stCxn id="9" idx="6"/>
            <a:endCxn id="13" idx="2"/>
          </p:cNvCxnSpPr>
          <p:nvPr/>
        </p:nvCxnSpPr>
        <p:spPr>
          <a:xfrm flipV="1">
            <a:off x="3714750" y="4677699"/>
            <a:ext cx="2415007" cy="626637"/>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111489A-695D-499C-AB7D-3D098525A7A5}"/>
              </a:ext>
            </a:extLst>
          </p:cNvPr>
          <p:cNvCxnSpPr>
            <a:cxnSpLocks/>
            <a:stCxn id="10" idx="6"/>
            <a:endCxn id="13" idx="2"/>
          </p:cNvCxnSpPr>
          <p:nvPr/>
        </p:nvCxnSpPr>
        <p:spPr>
          <a:xfrm flipV="1">
            <a:off x="3714750" y="4677699"/>
            <a:ext cx="2415007" cy="1872870"/>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E493FEA-FA7E-4ABD-AEB6-CA2F56B95F13}"/>
              </a:ext>
            </a:extLst>
          </p:cNvPr>
          <p:cNvCxnSpPr>
            <a:cxnSpLocks/>
            <a:stCxn id="11" idx="6"/>
            <a:endCxn id="13" idx="2"/>
          </p:cNvCxnSpPr>
          <p:nvPr/>
        </p:nvCxnSpPr>
        <p:spPr>
          <a:xfrm flipV="1">
            <a:off x="3714750" y="4677699"/>
            <a:ext cx="2415007" cy="3119103"/>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0D446A-BDA1-4315-B66F-640FBA088F40}"/>
              </a:ext>
            </a:extLst>
          </p:cNvPr>
          <p:cNvCxnSpPr>
            <a:cxnSpLocks/>
            <a:stCxn id="5" idx="6"/>
            <a:endCxn id="15" idx="2"/>
          </p:cNvCxnSpPr>
          <p:nvPr/>
        </p:nvCxnSpPr>
        <p:spPr>
          <a:xfrm>
            <a:off x="3714750" y="4057650"/>
            <a:ext cx="2415007" cy="3268937"/>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59A0C6B-671E-4A1A-B077-228B9EC89061}"/>
              </a:ext>
            </a:extLst>
          </p:cNvPr>
          <p:cNvCxnSpPr>
            <a:cxnSpLocks/>
            <a:stCxn id="9" idx="6"/>
            <a:endCxn id="15" idx="2"/>
          </p:cNvCxnSpPr>
          <p:nvPr/>
        </p:nvCxnSpPr>
        <p:spPr>
          <a:xfrm>
            <a:off x="3714750" y="5304336"/>
            <a:ext cx="2415007" cy="2022251"/>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CCA721A-D92A-4F25-8AC3-15469364FA53}"/>
              </a:ext>
            </a:extLst>
          </p:cNvPr>
          <p:cNvCxnSpPr>
            <a:cxnSpLocks/>
            <a:stCxn id="10" idx="6"/>
            <a:endCxn id="15" idx="2"/>
          </p:cNvCxnSpPr>
          <p:nvPr/>
        </p:nvCxnSpPr>
        <p:spPr>
          <a:xfrm>
            <a:off x="3714750" y="6550569"/>
            <a:ext cx="2415007" cy="776018"/>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93933D2-D810-4439-B102-F7E5CF9C4DDA}"/>
              </a:ext>
            </a:extLst>
          </p:cNvPr>
          <p:cNvCxnSpPr>
            <a:cxnSpLocks/>
            <a:stCxn id="11" idx="6"/>
            <a:endCxn id="15" idx="2"/>
          </p:cNvCxnSpPr>
          <p:nvPr/>
        </p:nvCxnSpPr>
        <p:spPr>
          <a:xfrm flipV="1">
            <a:off x="3714750" y="7326587"/>
            <a:ext cx="2415007" cy="470215"/>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4E41CE73-83C5-467D-95AF-BA572412C9D0}"/>
              </a:ext>
            </a:extLst>
          </p:cNvPr>
          <p:cNvCxnSpPr>
            <a:cxnSpLocks/>
            <a:stCxn id="5" idx="6"/>
            <a:endCxn id="14" idx="2"/>
          </p:cNvCxnSpPr>
          <p:nvPr/>
        </p:nvCxnSpPr>
        <p:spPr>
          <a:xfrm>
            <a:off x="3714750" y="4057650"/>
            <a:ext cx="2415007" cy="1944493"/>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4142329-D21E-4511-9080-D50C3F12624A}"/>
              </a:ext>
            </a:extLst>
          </p:cNvPr>
          <p:cNvCxnSpPr>
            <a:cxnSpLocks/>
            <a:stCxn id="9" idx="6"/>
            <a:endCxn id="14" idx="2"/>
          </p:cNvCxnSpPr>
          <p:nvPr/>
        </p:nvCxnSpPr>
        <p:spPr>
          <a:xfrm>
            <a:off x="3714750" y="5304336"/>
            <a:ext cx="2415007" cy="697807"/>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00BB586-63FC-4FCE-AA3A-59660B10F6C4}"/>
              </a:ext>
            </a:extLst>
          </p:cNvPr>
          <p:cNvCxnSpPr>
            <a:cxnSpLocks/>
            <a:stCxn id="10" idx="6"/>
            <a:endCxn id="14" idx="2"/>
          </p:cNvCxnSpPr>
          <p:nvPr/>
        </p:nvCxnSpPr>
        <p:spPr>
          <a:xfrm flipV="1">
            <a:off x="3714750" y="6002143"/>
            <a:ext cx="2415007" cy="548426"/>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CF254AB-CE28-4F62-A249-13CB38E41D2B}"/>
              </a:ext>
            </a:extLst>
          </p:cNvPr>
          <p:cNvCxnSpPr>
            <a:cxnSpLocks/>
            <a:stCxn id="11" idx="6"/>
            <a:endCxn id="14" idx="2"/>
          </p:cNvCxnSpPr>
          <p:nvPr/>
        </p:nvCxnSpPr>
        <p:spPr>
          <a:xfrm flipV="1">
            <a:off x="3714750" y="6002143"/>
            <a:ext cx="2415007" cy="1794659"/>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110E42F8-09BA-459A-A332-DC76477E57AA}"/>
              </a:ext>
            </a:extLst>
          </p:cNvPr>
          <p:cNvCxnSpPr>
            <a:cxnSpLocks/>
            <a:stCxn id="5" idx="6"/>
            <a:endCxn id="16" idx="2"/>
          </p:cNvCxnSpPr>
          <p:nvPr/>
        </p:nvCxnSpPr>
        <p:spPr>
          <a:xfrm>
            <a:off x="3714750" y="4057650"/>
            <a:ext cx="2415007" cy="4768576"/>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0F9DEA5F-5AE0-4CEF-BB31-20E74C3DE986}"/>
              </a:ext>
            </a:extLst>
          </p:cNvPr>
          <p:cNvCxnSpPr>
            <a:cxnSpLocks/>
            <a:stCxn id="9" idx="6"/>
            <a:endCxn id="16" idx="2"/>
          </p:cNvCxnSpPr>
          <p:nvPr/>
        </p:nvCxnSpPr>
        <p:spPr>
          <a:xfrm>
            <a:off x="3714750" y="5304336"/>
            <a:ext cx="2415007" cy="3521890"/>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3853C7D-C670-403A-97A8-B9370D3BBA8A}"/>
              </a:ext>
            </a:extLst>
          </p:cNvPr>
          <p:cNvCxnSpPr>
            <a:cxnSpLocks/>
            <a:stCxn id="10" idx="6"/>
            <a:endCxn id="16" idx="2"/>
          </p:cNvCxnSpPr>
          <p:nvPr/>
        </p:nvCxnSpPr>
        <p:spPr>
          <a:xfrm>
            <a:off x="3714750" y="6550569"/>
            <a:ext cx="2415007" cy="2275657"/>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685FEE4-CAF5-48A8-976A-E77FB4E18413}"/>
              </a:ext>
            </a:extLst>
          </p:cNvPr>
          <p:cNvCxnSpPr>
            <a:cxnSpLocks/>
            <a:stCxn id="11" idx="6"/>
            <a:endCxn id="16" idx="2"/>
          </p:cNvCxnSpPr>
          <p:nvPr/>
        </p:nvCxnSpPr>
        <p:spPr>
          <a:xfrm>
            <a:off x="3714750" y="7796802"/>
            <a:ext cx="2415007" cy="1029424"/>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C8AE0FCB-3BEE-4B47-B4D7-3015305F55E3}"/>
              </a:ext>
            </a:extLst>
          </p:cNvPr>
          <p:cNvCxnSpPr>
            <a:cxnSpLocks/>
            <a:stCxn id="12" idx="6"/>
            <a:endCxn id="77" idx="2"/>
          </p:cNvCxnSpPr>
          <p:nvPr/>
        </p:nvCxnSpPr>
        <p:spPr>
          <a:xfrm>
            <a:off x="7044157" y="3353256"/>
            <a:ext cx="4258460" cy="0"/>
          </a:xfrm>
          <a:prstGeom prst="straightConnector1">
            <a:avLst/>
          </a:prstGeom>
          <a:ln w="22225" cmpd="sng">
            <a:solidFill>
              <a:srgbClr val="249C88"/>
            </a:soli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88A31D7-245D-4971-BDA5-368432044AD9}"/>
              </a:ext>
            </a:extLst>
          </p:cNvPr>
          <p:cNvCxnSpPr>
            <a:cxnSpLocks/>
            <a:stCxn id="12" idx="6"/>
            <a:endCxn id="78" idx="2"/>
          </p:cNvCxnSpPr>
          <p:nvPr/>
        </p:nvCxnSpPr>
        <p:spPr>
          <a:xfrm>
            <a:off x="7044157" y="3353256"/>
            <a:ext cx="4258460" cy="1324443"/>
          </a:xfrm>
          <a:prstGeom prst="straightConnector1">
            <a:avLst/>
          </a:prstGeom>
          <a:ln w="22225" cmpd="sng">
            <a:solidFill>
              <a:srgbClr val="249C88"/>
            </a:soli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EFBA1F1-2B65-4D0F-B836-BDBB23F96334}"/>
              </a:ext>
            </a:extLst>
          </p:cNvPr>
          <p:cNvCxnSpPr>
            <a:cxnSpLocks/>
            <a:stCxn id="12" idx="6"/>
            <a:endCxn id="79" idx="2"/>
          </p:cNvCxnSpPr>
          <p:nvPr/>
        </p:nvCxnSpPr>
        <p:spPr>
          <a:xfrm>
            <a:off x="7044157" y="3353256"/>
            <a:ext cx="4258460" cy="2648887"/>
          </a:xfrm>
          <a:prstGeom prst="straightConnector1">
            <a:avLst/>
          </a:prstGeom>
          <a:ln w="22225" cmpd="sng">
            <a:solidFill>
              <a:srgbClr val="249C88"/>
            </a:soli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B12B417-A65E-4758-AA34-03EB8C4B580F}"/>
              </a:ext>
            </a:extLst>
          </p:cNvPr>
          <p:cNvCxnSpPr>
            <a:cxnSpLocks/>
            <a:stCxn id="12" idx="6"/>
            <a:endCxn id="81" idx="2"/>
          </p:cNvCxnSpPr>
          <p:nvPr/>
        </p:nvCxnSpPr>
        <p:spPr>
          <a:xfrm>
            <a:off x="7044157" y="3353256"/>
            <a:ext cx="4258460" cy="3973331"/>
          </a:xfrm>
          <a:prstGeom prst="straightConnector1">
            <a:avLst/>
          </a:prstGeom>
          <a:ln w="22225" cmpd="sng">
            <a:solidFill>
              <a:srgbClr val="249C88"/>
            </a:soli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6267A87-9899-44FA-A1D9-B072FB35953C}"/>
              </a:ext>
            </a:extLst>
          </p:cNvPr>
          <p:cNvCxnSpPr>
            <a:cxnSpLocks/>
            <a:stCxn id="13" idx="6"/>
            <a:endCxn id="77" idx="2"/>
          </p:cNvCxnSpPr>
          <p:nvPr/>
        </p:nvCxnSpPr>
        <p:spPr>
          <a:xfrm flipV="1">
            <a:off x="7044157" y="3353256"/>
            <a:ext cx="4258460" cy="1324443"/>
          </a:xfrm>
          <a:prstGeom prst="straightConnector1">
            <a:avLst/>
          </a:prstGeom>
          <a:ln w="22225" cmpd="sng">
            <a:solidFill>
              <a:srgbClr val="249C88"/>
            </a:soli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E585D5F-1377-4D00-9D6E-B6240DB5D8B4}"/>
              </a:ext>
            </a:extLst>
          </p:cNvPr>
          <p:cNvCxnSpPr>
            <a:cxnSpLocks/>
            <a:stCxn id="13" idx="6"/>
            <a:endCxn id="78" idx="2"/>
          </p:cNvCxnSpPr>
          <p:nvPr/>
        </p:nvCxnSpPr>
        <p:spPr>
          <a:xfrm>
            <a:off x="7044157" y="4677699"/>
            <a:ext cx="4258460" cy="0"/>
          </a:xfrm>
          <a:prstGeom prst="straightConnector1">
            <a:avLst/>
          </a:prstGeom>
          <a:ln w="22225" cmpd="sng">
            <a:solidFill>
              <a:srgbClr val="249C88"/>
            </a:soli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2AE06C4-CA30-4C7A-8E7F-AF93F17DFDDF}"/>
              </a:ext>
            </a:extLst>
          </p:cNvPr>
          <p:cNvCxnSpPr>
            <a:cxnSpLocks/>
            <a:stCxn id="13" idx="6"/>
            <a:endCxn id="79" idx="2"/>
          </p:cNvCxnSpPr>
          <p:nvPr/>
        </p:nvCxnSpPr>
        <p:spPr>
          <a:xfrm>
            <a:off x="7044157" y="4677699"/>
            <a:ext cx="4258460" cy="1324444"/>
          </a:xfrm>
          <a:prstGeom prst="straightConnector1">
            <a:avLst/>
          </a:prstGeom>
          <a:ln w="22225" cmpd="sng">
            <a:solidFill>
              <a:srgbClr val="249C88"/>
            </a:soli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8DFF5F00-BBF9-4A50-BE16-9112DC3A69E0}"/>
              </a:ext>
            </a:extLst>
          </p:cNvPr>
          <p:cNvCxnSpPr>
            <a:cxnSpLocks/>
            <a:stCxn id="13" idx="6"/>
            <a:endCxn id="81" idx="2"/>
          </p:cNvCxnSpPr>
          <p:nvPr/>
        </p:nvCxnSpPr>
        <p:spPr>
          <a:xfrm>
            <a:off x="7044157" y="4677699"/>
            <a:ext cx="4258460" cy="2648888"/>
          </a:xfrm>
          <a:prstGeom prst="straightConnector1">
            <a:avLst/>
          </a:prstGeom>
          <a:ln w="22225" cmpd="sng">
            <a:solidFill>
              <a:srgbClr val="249C88"/>
            </a:soli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D38A31E-0EDB-4D12-B771-CC80587A361F}"/>
              </a:ext>
            </a:extLst>
          </p:cNvPr>
          <p:cNvCxnSpPr>
            <a:cxnSpLocks/>
            <a:stCxn id="14" idx="6"/>
            <a:endCxn id="77" idx="2"/>
          </p:cNvCxnSpPr>
          <p:nvPr/>
        </p:nvCxnSpPr>
        <p:spPr>
          <a:xfrm flipV="1">
            <a:off x="7044157" y="3353256"/>
            <a:ext cx="4258460" cy="2648887"/>
          </a:xfrm>
          <a:prstGeom prst="straightConnector1">
            <a:avLst/>
          </a:prstGeom>
          <a:ln w="22225" cmpd="sng">
            <a:solidFill>
              <a:srgbClr val="249C88"/>
            </a:soli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59163A4-29CB-460F-832E-1260115ED4B6}"/>
              </a:ext>
            </a:extLst>
          </p:cNvPr>
          <p:cNvCxnSpPr>
            <a:cxnSpLocks/>
            <a:stCxn id="14" idx="6"/>
            <a:endCxn id="78" idx="2"/>
          </p:cNvCxnSpPr>
          <p:nvPr/>
        </p:nvCxnSpPr>
        <p:spPr>
          <a:xfrm flipV="1">
            <a:off x="7044157" y="4677699"/>
            <a:ext cx="4258460" cy="1324444"/>
          </a:xfrm>
          <a:prstGeom prst="straightConnector1">
            <a:avLst/>
          </a:prstGeom>
          <a:ln w="22225" cmpd="sng">
            <a:solidFill>
              <a:srgbClr val="249C88"/>
            </a:soli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DA3C59F-2D1A-4514-B17C-192E566305BE}"/>
              </a:ext>
            </a:extLst>
          </p:cNvPr>
          <p:cNvCxnSpPr>
            <a:cxnSpLocks/>
            <a:stCxn id="14" idx="6"/>
            <a:endCxn id="79" idx="2"/>
          </p:cNvCxnSpPr>
          <p:nvPr/>
        </p:nvCxnSpPr>
        <p:spPr>
          <a:xfrm>
            <a:off x="7044157" y="6002143"/>
            <a:ext cx="4258460" cy="0"/>
          </a:xfrm>
          <a:prstGeom prst="straightConnector1">
            <a:avLst/>
          </a:prstGeom>
          <a:ln w="22225" cmpd="sng">
            <a:solidFill>
              <a:srgbClr val="249C88"/>
            </a:soli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FE63BD9-5F01-4045-B796-E429CDBE2FCD}"/>
              </a:ext>
            </a:extLst>
          </p:cNvPr>
          <p:cNvCxnSpPr>
            <a:cxnSpLocks/>
            <a:stCxn id="14" idx="6"/>
            <a:endCxn id="81" idx="2"/>
          </p:cNvCxnSpPr>
          <p:nvPr/>
        </p:nvCxnSpPr>
        <p:spPr>
          <a:xfrm>
            <a:off x="7044157" y="6002143"/>
            <a:ext cx="4258460" cy="1324444"/>
          </a:xfrm>
          <a:prstGeom prst="straightConnector1">
            <a:avLst/>
          </a:prstGeom>
          <a:ln w="22225" cmpd="sng">
            <a:solidFill>
              <a:srgbClr val="249C88"/>
            </a:soli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0995474-3BDA-4298-B99C-26943C6F93DF}"/>
              </a:ext>
            </a:extLst>
          </p:cNvPr>
          <p:cNvCxnSpPr>
            <a:cxnSpLocks/>
            <a:stCxn id="15" idx="6"/>
            <a:endCxn id="77" idx="2"/>
          </p:cNvCxnSpPr>
          <p:nvPr/>
        </p:nvCxnSpPr>
        <p:spPr>
          <a:xfrm flipV="1">
            <a:off x="7044157" y="3353256"/>
            <a:ext cx="4258460" cy="3973331"/>
          </a:xfrm>
          <a:prstGeom prst="straightConnector1">
            <a:avLst/>
          </a:prstGeom>
          <a:ln w="22225" cmpd="sng">
            <a:solidFill>
              <a:srgbClr val="249C88"/>
            </a:soli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359ED67-38B0-46E1-9B56-D257A1B3A150}"/>
              </a:ext>
            </a:extLst>
          </p:cNvPr>
          <p:cNvCxnSpPr>
            <a:cxnSpLocks/>
            <a:stCxn id="15" idx="6"/>
            <a:endCxn id="78" idx="2"/>
          </p:cNvCxnSpPr>
          <p:nvPr/>
        </p:nvCxnSpPr>
        <p:spPr>
          <a:xfrm flipV="1">
            <a:off x="7044157" y="4677699"/>
            <a:ext cx="4258460" cy="2648888"/>
          </a:xfrm>
          <a:prstGeom prst="straightConnector1">
            <a:avLst/>
          </a:prstGeom>
          <a:ln w="22225" cmpd="sng">
            <a:solidFill>
              <a:srgbClr val="249C88"/>
            </a:soli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A8D477D-3B7C-4212-9ACE-446BE99CA482}"/>
              </a:ext>
            </a:extLst>
          </p:cNvPr>
          <p:cNvCxnSpPr>
            <a:cxnSpLocks/>
            <a:stCxn id="15" idx="6"/>
            <a:endCxn id="79" idx="2"/>
          </p:cNvCxnSpPr>
          <p:nvPr/>
        </p:nvCxnSpPr>
        <p:spPr>
          <a:xfrm flipV="1">
            <a:off x="7044157" y="6002143"/>
            <a:ext cx="4258460" cy="1324444"/>
          </a:xfrm>
          <a:prstGeom prst="straightConnector1">
            <a:avLst/>
          </a:prstGeom>
          <a:ln w="22225" cmpd="sng">
            <a:solidFill>
              <a:srgbClr val="249C88"/>
            </a:soli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1B429CF-BF90-4B9B-969C-5F5AECEE96FC}"/>
              </a:ext>
            </a:extLst>
          </p:cNvPr>
          <p:cNvCxnSpPr>
            <a:cxnSpLocks/>
            <a:stCxn id="15" idx="6"/>
            <a:endCxn id="81" idx="2"/>
          </p:cNvCxnSpPr>
          <p:nvPr/>
        </p:nvCxnSpPr>
        <p:spPr>
          <a:xfrm>
            <a:off x="7044157" y="7326587"/>
            <a:ext cx="4258460" cy="0"/>
          </a:xfrm>
          <a:prstGeom prst="straightConnector1">
            <a:avLst/>
          </a:prstGeom>
          <a:ln w="22225" cmpd="sng">
            <a:solidFill>
              <a:srgbClr val="249C88"/>
            </a:soli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738C823-9AFD-45F5-91FF-13EB986C3BCD}"/>
              </a:ext>
            </a:extLst>
          </p:cNvPr>
          <p:cNvCxnSpPr>
            <a:cxnSpLocks/>
            <a:stCxn id="16" idx="6"/>
            <a:endCxn id="77" idx="2"/>
          </p:cNvCxnSpPr>
          <p:nvPr/>
        </p:nvCxnSpPr>
        <p:spPr>
          <a:xfrm flipV="1">
            <a:off x="7044157" y="3353256"/>
            <a:ext cx="4258460" cy="5472970"/>
          </a:xfrm>
          <a:prstGeom prst="straightConnector1">
            <a:avLst/>
          </a:prstGeom>
          <a:ln w="22225" cmpd="sng">
            <a:solidFill>
              <a:srgbClr val="249C88"/>
            </a:soli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4BDAE68-AFF9-4B17-AD83-BDFAD920E12D}"/>
              </a:ext>
            </a:extLst>
          </p:cNvPr>
          <p:cNvCxnSpPr>
            <a:cxnSpLocks/>
            <a:stCxn id="16" idx="6"/>
            <a:endCxn id="78" idx="2"/>
          </p:cNvCxnSpPr>
          <p:nvPr/>
        </p:nvCxnSpPr>
        <p:spPr>
          <a:xfrm flipV="1">
            <a:off x="7044157" y="4677699"/>
            <a:ext cx="4258460" cy="4148527"/>
          </a:xfrm>
          <a:prstGeom prst="straightConnector1">
            <a:avLst/>
          </a:prstGeom>
          <a:ln w="22225" cmpd="sng">
            <a:solidFill>
              <a:srgbClr val="249C88"/>
            </a:soli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7A013E9D-69ED-45EA-8676-231FA0E3913F}"/>
              </a:ext>
            </a:extLst>
          </p:cNvPr>
          <p:cNvCxnSpPr>
            <a:cxnSpLocks/>
            <a:stCxn id="16" idx="6"/>
            <a:endCxn id="79" idx="2"/>
          </p:cNvCxnSpPr>
          <p:nvPr/>
        </p:nvCxnSpPr>
        <p:spPr>
          <a:xfrm flipV="1">
            <a:off x="7044157" y="6002143"/>
            <a:ext cx="4258460" cy="2824083"/>
          </a:xfrm>
          <a:prstGeom prst="straightConnector1">
            <a:avLst/>
          </a:prstGeom>
          <a:ln w="22225" cmpd="sng">
            <a:solidFill>
              <a:srgbClr val="249C88"/>
            </a:soli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B8B322F-51D6-441B-8695-CAC5DDDF3688}"/>
              </a:ext>
            </a:extLst>
          </p:cNvPr>
          <p:cNvCxnSpPr>
            <a:cxnSpLocks/>
            <a:stCxn id="16" idx="6"/>
            <a:endCxn id="81" idx="2"/>
          </p:cNvCxnSpPr>
          <p:nvPr/>
        </p:nvCxnSpPr>
        <p:spPr>
          <a:xfrm flipV="1">
            <a:off x="7044157" y="7326587"/>
            <a:ext cx="4258460" cy="1499639"/>
          </a:xfrm>
          <a:prstGeom prst="straightConnector1">
            <a:avLst/>
          </a:prstGeom>
          <a:ln w="22225" cmpd="sng">
            <a:solidFill>
              <a:srgbClr val="249C88"/>
            </a:solidFill>
            <a:round/>
            <a:headEnd w="lg" len="med"/>
            <a:tailEnd type="triangle" w="sm" len="lg"/>
          </a:ln>
        </p:spPr>
        <p:style>
          <a:lnRef idx="1">
            <a:schemeClr val="accent1"/>
          </a:lnRef>
          <a:fillRef idx="0">
            <a:schemeClr val="accent1"/>
          </a:fillRef>
          <a:effectRef idx="0">
            <a:schemeClr val="accent1"/>
          </a:effectRef>
          <a:fontRef idx="minor">
            <a:schemeClr val="tx1"/>
          </a:fontRef>
        </p:style>
      </p:cxnSp>
      <p:sp>
        <p:nvSpPr>
          <p:cNvPr id="77" name="Oval 76">
            <a:extLst>
              <a:ext uri="{FF2B5EF4-FFF2-40B4-BE49-F238E27FC236}">
                <a16:creationId xmlns:a16="http://schemas.microsoft.com/office/drawing/2014/main" id="{6E0C4268-4141-4CB3-907C-1D267357441A}"/>
              </a:ext>
            </a:extLst>
          </p:cNvPr>
          <p:cNvSpPr/>
          <p:nvPr/>
        </p:nvSpPr>
        <p:spPr>
          <a:xfrm>
            <a:off x="11302617" y="2896056"/>
            <a:ext cx="914400" cy="914400"/>
          </a:xfrm>
          <a:prstGeom prst="ellipse">
            <a:avLst/>
          </a:prstGeom>
          <a:noFill/>
          <a:ln w="76200">
            <a:solidFill>
              <a:srgbClr val="249C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B52973D8-855E-4A61-B5F8-B00AC03D6F31}"/>
              </a:ext>
            </a:extLst>
          </p:cNvPr>
          <p:cNvSpPr/>
          <p:nvPr/>
        </p:nvSpPr>
        <p:spPr>
          <a:xfrm>
            <a:off x="11302617" y="4220499"/>
            <a:ext cx="914400" cy="914400"/>
          </a:xfrm>
          <a:prstGeom prst="ellipse">
            <a:avLst/>
          </a:prstGeom>
          <a:noFill/>
          <a:ln w="76200">
            <a:solidFill>
              <a:srgbClr val="249C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BECC5D8A-2B53-4551-84F6-681F3F4F89B5}"/>
              </a:ext>
            </a:extLst>
          </p:cNvPr>
          <p:cNvSpPr/>
          <p:nvPr/>
        </p:nvSpPr>
        <p:spPr>
          <a:xfrm>
            <a:off x="11302617" y="5544943"/>
            <a:ext cx="914400" cy="914400"/>
          </a:xfrm>
          <a:prstGeom prst="ellipse">
            <a:avLst/>
          </a:prstGeom>
          <a:noFill/>
          <a:ln w="76200">
            <a:solidFill>
              <a:srgbClr val="249C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F528B727-969F-4EE0-8606-8F55D16BE38F}"/>
              </a:ext>
            </a:extLst>
          </p:cNvPr>
          <p:cNvSpPr/>
          <p:nvPr/>
        </p:nvSpPr>
        <p:spPr>
          <a:xfrm>
            <a:off x="11302617" y="6869387"/>
            <a:ext cx="914400" cy="914400"/>
          </a:xfrm>
          <a:prstGeom prst="ellipse">
            <a:avLst/>
          </a:prstGeom>
          <a:noFill/>
          <a:ln w="76200">
            <a:solidFill>
              <a:srgbClr val="249C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BA46E742-05DB-432B-AF9C-0423F2B0482F}"/>
              </a:ext>
            </a:extLst>
          </p:cNvPr>
          <p:cNvSpPr/>
          <p:nvPr/>
        </p:nvSpPr>
        <p:spPr>
          <a:xfrm>
            <a:off x="11302617" y="8369026"/>
            <a:ext cx="914400" cy="914400"/>
          </a:xfrm>
          <a:prstGeom prst="ellipse">
            <a:avLst/>
          </a:prstGeom>
          <a:noFill/>
          <a:ln w="76200">
            <a:solidFill>
              <a:srgbClr val="249C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Arrow Connector 122">
            <a:extLst>
              <a:ext uri="{FF2B5EF4-FFF2-40B4-BE49-F238E27FC236}">
                <a16:creationId xmlns:a16="http://schemas.microsoft.com/office/drawing/2014/main" id="{6D8F8BB9-1B56-4F72-838E-B3C9AC5A99C8}"/>
              </a:ext>
            </a:extLst>
          </p:cNvPr>
          <p:cNvCxnSpPr>
            <a:cxnSpLocks/>
            <a:stCxn id="12" idx="6"/>
            <a:endCxn id="83" idx="2"/>
          </p:cNvCxnSpPr>
          <p:nvPr/>
        </p:nvCxnSpPr>
        <p:spPr>
          <a:xfrm>
            <a:off x="7044157" y="3353256"/>
            <a:ext cx="4258460" cy="5472970"/>
          </a:xfrm>
          <a:prstGeom prst="straightConnector1">
            <a:avLst/>
          </a:prstGeom>
          <a:ln w="22225" cmpd="sng">
            <a:solidFill>
              <a:srgbClr val="249C88"/>
            </a:soli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71492F69-9438-4EF6-9A24-6E13D7083B95}"/>
              </a:ext>
            </a:extLst>
          </p:cNvPr>
          <p:cNvCxnSpPr>
            <a:cxnSpLocks/>
            <a:stCxn id="13" idx="6"/>
            <a:endCxn id="83" idx="2"/>
          </p:cNvCxnSpPr>
          <p:nvPr/>
        </p:nvCxnSpPr>
        <p:spPr>
          <a:xfrm>
            <a:off x="7044157" y="4677699"/>
            <a:ext cx="4258460" cy="4148527"/>
          </a:xfrm>
          <a:prstGeom prst="straightConnector1">
            <a:avLst/>
          </a:prstGeom>
          <a:ln w="22225" cmpd="sng">
            <a:solidFill>
              <a:srgbClr val="249C88"/>
            </a:soli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BB419CFA-4A37-4B3D-9A76-E6B5CC9108EA}"/>
              </a:ext>
            </a:extLst>
          </p:cNvPr>
          <p:cNvCxnSpPr>
            <a:cxnSpLocks/>
            <a:endCxn id="83" idx="2"/>
          </p:cNvCxnSpPr>
          <p:nvPr/>
        </p:nvCxnSpPr>
        <p:spPr>
          <a:xfrm>
            <a:off x="7044157" y="5926192"/>
            <a:ext cx="4258460" cy="2900034"/>
          </a:xfrm>
          <a:prstGeom prst="straightConnector1">
            <a:avLst/>
          </a:prstGeom>
          <a:ln w="22225" cmpd="sng">
            <a:solidFill>
              <a:srgbClr val="249C88"/>
            </a:soli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2E648B1C-83E0-4D29-B36B-203E2E07881B}"/>
              </a:ext>
            </a:extLst>
          </p:cNvPr>
          <p:cNvCxnSpPr>
            <a:cxnSpLocks/>
            <a:stCxn id="15" idx="6"/>
            <a:endCxn id="83" idx="2"/>
          </p:cNvCxnSpPr>
          <p:nvPr/>
        </p:nvCxnSpPr>
        <p:spPr>
          <a:xfrm>
            <a:off x="7044157" y="7326587"/>
            <a:ext cx="4258460" cy="1499639"/>
          </a:xfrm>
          <a:prstGeom prst="straightConnector1">
            <a:avLst/>
          </a:prstGeom>
          <a:ln w="22225" cmpd="sng">
            <a:solidFill>
              <a:srgbClr val="249C88"/>
            </a:soli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BDFC87A-3DFE-4DD5-8FAB-9C502F48C400}"/>
              </a:ext>
            </a:extLst>
          </p:cNvPr>
          <p:cNvCxnSpPr>
            <a:cxnSpLocks/>
            <a:stCxn id="16" idx="6"/>
            <a:endCxn id="83" idx="2"/>
          </p:cNvCxnSpPr>
          <p:nvPr/>
        </p:nvCxnSpPr>
        <p:spPr>
          <a:xfrm>
            <a:off x="7044157" y="8826226"/>
            <a:ext cx="4258460" cy="0"/>
          </a:xfrm>
          <a:prstGeom prst="straightConnector1">
            <a:avLst/>
          </a:prstGeom>
          <a:ln w="22225" cmpd="sng">
            <a:solidFill>
              <a:srgbClr val="249C88"/>
            </a:soli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428AC4B2-304C-4B90-B457-F719C4DA3DFE}"/>
              </a:ext>
            </a:extLst>
          </p:cNvPr>
          <p:cNvCxnSpPr>
            <a:cxnSpLocks/>
            <a:endCxn id="18" idx="2"/>
          </p:cNvCxnSpPr>
          <p:nvPr/>
        </p:nvCxnSpPr>
        <p:spPr>
          <a:xfrm>
            <a:off x="12217017" y="3388193"/>
            <a:ext cx="2386348" cy="669457"/>
          </a:xfrm>
          <a:prstGeom prst="straightConnector1">
            <a:avLst/>
          </a:prstGeom>
          <a:ln w="22225" cmpd="sng">
            <a:gradFill>
              <a:gsLst>
                <a:gs pos="100000">
                  <a:srgbClr val="0996FF"/>
                </a:gs>
                <a:gs pos="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C3220659-D10C-4D29-9B1C-35822D00ABBF}"/>
              </a:ext>
            </a:extLst>
          </p:cNvPr>
          <p:cNvCxnSpPr>
            <a:cxnSpLocks/>
            <a:endCxn id="20" idx="2"/>
          </p:cNvCxnSpPr>
          <p:nvPr/>
        </p:nvCxnSpPr>
        <p:spPr>
          <a:xfrm>
            <a:off x="12217017" y="3388192"/>
            <a:ext cx="2386348" cy="1916144"/>
          </a:xfrm>
          <a:prstGeom prst="straightConnector1">
            <a:avLst/>
          </a:prstGeom>
          <a:ln w="22225" cmpd="sng">
            <a:gradFill>
              <a:gsLst>
                <a:gs pos="100000">
                  <a:srgbClr val="0996FF"/>
                </a:gs>
                <a:gs pos="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7F1EC865-E433-4039-8FC8-0144EDA881F8}"/>
              </a:ext>
            </a:extLst>
          </p:cNvPr>
          <p:cNvCxnSpPr>
            <a:cxnSpLocks/>
            <a:endCxn id="21" idx="2"/>
          </p:cNvCxnSpPr>
          <p:nvPr/>
        </p:nvCxnSpPr>
        <p:spPr>
          <a:xfrm>
            <a:off x="12217017" y="3388192"/>
            <a:ext cx="2386348" cy="3162377"/>
          </a:xfrm>
          <a:prstGeom prst="straightConnector1">
            <a:avLst/>
          </a:prstGeom>
          <a:ln w="22225" cmpd="sng">
            <a:gradFill>
              <a:gsLst>
                <a:gs pos="100000">
                  <a:srgbClr val="0996FF"/>
                </a:gs>
                <a:gs pos="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B672851F-4135-42CC-85C5-E5FB9C0E953B}"/>
              </a:ext>
            </a:extLst>
          </p:cNvPr>
          <p:cNvCxnSpPr>
            <a:cxnSpLocks/>
            <a:endCxn id="22" idx="2"/>
          </p:cNvCxnSpPr>
          <p:nvPr/>
        </p:nvCxnSpPr>
        <p:spPr>
          <a:xfrm>
            <a:off x="12217017" y="3388192"/>
            <a:ext cx="2386348" cy="4408610"/>
          </a:xfrm>
          <a:prstGeom prst="straightConnector1">
            <a:avLst/>
          </a:prstGeom>
          <a:ln w="22225" cmpd="sng">
            <a:gradFill>
              <a:gsLst>
                <a:gs pos="100000">
                  <a:srgbClr val="0996FF"/>
                </a:gs>
                <a:gs pos="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6234937B-106C-47E5-B5D2-35B06987FE74}"/>
              </a:ext>
            </a:extLst>
          </p:cNvPr>
          <p:cNvCxnSpPr>
            <a:cxnSpLocks/>
            <a:endCxn id="18" idx="2"/>
          </p:cNvCxnSpPr>
          <p:nvPr/>
        </p:nvCxnSpPr>
        <p:spPr>
          <a:xfrm flipV="1">
            <a:off x="12217017" y="4057650"/>
            <a:ext cx="2386348" cy="654986"/>
          </a:xfrm>
          <a:prstGeom prst="straightConnector1">
            <a:avLst/>
          </a:prstGeom>
          <a:ln w="22225" cmpd="sng">
            <a:gradFill>
              <a:gsLst>
                <a:gs pos="100000">
                  <a:srgbClr val="0996FF"/>
                </a:gs>
                <a:gs pos="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955B0D66-FB4C-4C88-8C5B-B3876CF9A813}"/>
              </a:ext>
            </a:extLst>
          </p:cNvPr>
          <p:cNvCxnSpPr>
            <a:cxnSpLocks/>
            <a:endCxn id="20" idx="2"/>
          </p:cNvCxnSpPr>
          <p:nvPr/>
        </p:nvCxnSpPr>
        <p:spPr>
          <a:xfrm>
            <a:off x="12217017" y="4712636"/>
            <a:ext cx="2386348" cy="591700"/>
          </a:xfrm>
          <a:prstGeom prst="straightConnector1">
            <a:avLst/>
          </a:prstGeom>
          <a:ln w="22225" cmpd="sng">
            <a:gradFill>
              <a:gsLst>
                <a:gs pos="100000">
                  <a:srgbClr val="0996FF"/>
                </a:gs>
                <a:gs pos="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0372B1B9-ACF9-4F66-96A5-E01E63835A74}"/>
              </a:ext>
            </a:extLst>
          </p:cNvPr>
          <p:cNvCxnSpPr>
            <a:cxnSpLocks/>
            <a:endCxn id="21" idx="2"/>
          </p:cNvCxnSpPr>
          <p:nvPr/>
        </p:nvCxnSpPr>
        <p:spPr>
          <a:xfrm>
            <a:off x="12217017" y="4712635"/>
            <a:ext cx="2386348" cy="1837934"/>
          </a:xfrm>
          <a:prstGeom prst="straightConnector1">
            <a:avLst/>
          </a:prstGeom>
          <a:ln w="22225" cmpd="sng">
            <a:gradFill>
              <a:gsLst>
                <a:gs pos="100000">
                  <a:srgbClr val="0996FF"/>
                </a:gs>
                <a:gs pos="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E0647E47-BAB9-4BF6-B1E4-B5A6E45C7D29}"/>
              </a:ext>
            </a:extLst>
          </p:cNvPr>
          <p:cNvCxnSpPr>
            <a:cxnSpLocks/>
            <a:endCxn id="22" idx="2"/>
          </p:cNvCxnSpPr>
          <p:nvPr/>
        </p:nvCxnSpPr>
        <p:spPr>
          <a:xfrm>
            <a:off x="12217017" y="4712635"/>
            <a:ext cx="2386348" cy="3084167"/>
          </a:xfrm>
          <a:prstGeom prst="straightConnector1">
            <a:avLst/>
          </a:prstGeom>
          <a:ln w="22225" cmpd="sng">
            <a:gradFill>
              <a:gsLst>
                <a:gs pos="100000">
                  <a:srgbClr val="0996FF"/>
                </a:gs>
                <a:gs pos="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45A52B37-EA10-4C88-AE3C-E58D7844BA73}"/>
              </a:ext>
            </a:extLst>
          </p:cNvPr>
          <p:cNvCxnSpPr>
            <a:cxnSpLocks/>
            <a:endCxn id="18" idx="2"/>
          </p:cNvCxnSpPr>
          <p:nvPr/>
        </p:nvCxnSpPr>
        <p:spPr>
          <a:xfrm flipV="1">
            <a:off x="12217017" y="4057650"/>
            <a:ext cx="2386348" cy="1979430"/>
          </a:xfrm>
          <a:prstGeom prst="straightConnector1">
            <a:avLst/>
          </a:prstGeom>
          <a:ln w="22225" cmpd="sng">
            <a:gradFill>
              <a:gsLst>
                <a:gs pos="100000">
                  <a:srgbClr val="0996FF"/>
                </a:gs>
                <a:gs pos="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FBDA4E81-FB5D-4EAC-B764-4C1B4AD40AF1}"/>
              </a:ext>
            </a:extLst>
          </p:cNvPr>
          <p:cNvCxnSpPr>
            <a:cxnSpLocks/>
            <a:endCxn id="20" idx="2"/>
          </p:cNvCxnSpPr>
          <p:nvPr/>
        </p:nvCxnSpPr>
        <p:spPr>
          <a:xfrm flipV="1">
            <a:off x="12217017" y="5304336"/>
            <a:ext cx="2386348" cy="732744"/>
          </a:xfrm>
          <a:prstGeom prst="straightConnector1">
            <a:avLst/>
          </a:prstGeom>
          <a:ln w="22225" cmpd="sng">
            <a:gradFill>
              <a:gsLst>
                <a:gs pos="100000">
                  <a:srgbClr val="0996FF"/>
                </a:gs>
                <a:gs pos="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CD523BBE-A8F4-43DD-8F6E-4D0F3911D71C}"/>
              </a:ext>
            </a:extLst>
          </p:cNvPr>
          <p:cNvCxnSpPr>
            <a:cxnSpLocks/>
            <a:endCxn id="21" idx="2"/>
          </p:cNvCxnSpPr>
          <p:nvPr/>
        </p:nvCxnSpPr>
        <p:spPr>
          <a:xfrm>
            <a:off x="12217017" y="6037080"/>
            <a:ext cx="2386348" cy="513489"/>
          </a:xfrm>
          <a:prstGeom prst="straightConnector1">
            <a:avLst/>
          </a:prstGeom>
          <a:ln w="22225" cmpd="sng">
            <a:gradFill>
              <a:gsLst>
                <a:gs pos="100000">
                  <a:srgbClr val="0996FF"/>
                </a:gs>
                <a:gs pos="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53B98308-5FD9-4E2E-B93C-9BE9A3E45A9D}"/>
              </a:ext>
            </a:extLst>
          </p:cNvPr>
          <p:cNvCxnSpPr>
            <a:cxnSpLocks/>
            <a:endCxn id="22" idx="2"/>
          </p:cNvCxnSpPr>
          <p:nvPr/>
        </p:nvCxnSpPr>
        <p:spPr>
          <a:xfrm>
            <a:off x="12217017" y="6037079"/>
            <a:ext cx="2386348" cy="1759723"/>
          </a:xfrm>
          <a:prstGeom prst="straightConnector1">
            <a:avLst/>
          </a:prstGeom>
          <a:ln w="22225" cmpd="sng">
            <a:gradFill>
              <a:gsLst>
                <a:gs pos="100000">
                  <a:srgbClr val="0996FF"/>
                </a:gs>
                <a:gs pos="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8D15FFDB-9263-469C-824D-03ED3698EDC5}"/>
              </a:ext>
            </a:extLst>
          </p:cNvPr>
          <p:cNvCxnSpPr>
            <a:cxnSpLocks/>
            <a:endCxn id="18" idx="2"/>
          </p:cNvCxnSpPr>
          <p:nvPr/>
        </p:nvCxnSpPr>
        <p:spPr>
          <a:xfrm flipV="1">
            <a:off x="12217017" y="4057650"/>
            <a:ext cx="2386348" cy="3303874"/>
          </a:xfrm>
          <a:prstGeom prst="straightConnector1">
            <a:avLst/>
          </a:prstGeom>
          <a:ln w="22225" cmpd="sng">
            <a:gradFill>
              <a:gsLst>
                <a:gs pos="100000">
                  <a:srgbClr val="0996FF"/>
                </a:gs>
                <a:gs pos="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A65DED1C-166C-4A56-AFC2-62A5F198FD32}"/>
              </a:ext>
            </a:extLst>
          </p:cNvPr>
          <p:cNvCxnSpPr>
            <a:cxnSpLocks/>
            <a:endCxn id="20" idx="2"/>
          </p:cNvCxnSpPr>
          <p:nvPr/>
        </p:nvCxnSpPr>
        <p:spPr>
          <a:xfrm flipV="1">
            <a:off x="12217017" y="5304336"/>
            <a:ext cx="2386348" cy="2057188"/>
          </a:xfrm>
          <a:prstGeom prst="straightConnector1">
            <a:avLst/>
          </a:prstGeom>
          <a:ln w="22225" cmpd="sng">
            <a:gradFill>
              <a:gsLst>
                <a:gs pos="100000">
                  <a:srgbClr val="0996FF"/>
                </a:gs>
                <a:gs pos="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B3109A00-AD2F-4012-B1B1-21D307C7C5E0}"/>
              </a:ext>
            </a:extLst>
          </p:cNvPr>
          <p:cNvCxnSpPr>
            <a:cxnSpLocks/>
            <a:endCxn id="21" idx="2"/>
          </p:cNvCxnSpPr>
          <p:nvPr/>
        </p:nvCxnSpPr>
        <p:spPr>
          <a:xfrm flipV="1">
            <a:off x="12217017" y="6550569"/>
            <a:ext cx="2386348" cy="810956"/>
          </a:xfrm>
          <a:prstGeom prst="straightConnector1">
            <a:avLst/>
          </a:prstGeom>
          <a:ln w="22225" cmpd="sng">
            <a:gradFill>
              <a:gsLst>
                <a:gs pos="100000">
                  <a:srgbClr val="0996FF"/>
                </a:gs>
                <a:gs pos="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4009967C-2336-4978-B1CE-154A0B018B81}"/>
              </a:ext>
            </a:extLst>
          </p:cNvPr>
          <p:cNvCxnSpPr>
            <a:cxnSpLocks/>
            <a:endCxn id="22" idx="2"/>
          </p:cNvCxnSpPr>
          <p:nvPr/>
        </p:nvCxnSpPr>
        <p:spPr>
          <a:xfrm>
            <a:off x="12217017" y="7361524"/>
            <a:ext cx="2386348" cy="435278"/>
          </a:xfrm>
          <a:prstGeom prst="straightConnector1">
            <a:avLst/>
          </a:prstGeom>
          <a:ln w="22225" cmpd="sng">
            <a:gradFill>
              <a:gsLst>
                <a:gs pos="100000">
                  <a:srgbClr val="0996FF"/>
                </a:gs>
                <a:gs pos="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08B2388D-03F3-4111-9743-431DE473BA15}"/>
              </a:ext>
            </a:extLst>
          </p:cNvPr>
          <p:cNvCxnSpPr>
            <a:cxnSpLocks/>
            <a:endCxn id="18" idx="2"/>
          </p:cNvCxnSpPr>
          <p:nvPr/>
        </p:nvCxnSpPr>
        <p:spPr>
          <a:xfrm flipV="1">
            <a:off x="12217017" y="4057650"/>
            <a:ext cx="2386348" cy="4803514"/>
          </a:xfrm>
          <a:prstGeom prst="straightConnector1">
            <a:avLst/>
          </a:prstGeom>
          <a:ln w="22225" cmpd="sng">
            <a:gradFill>
              <a:gsLst>
                <a:gs pos="100000">
                  <a:srgbClr val="0996FF"/>
                </a:gs>
                <a:gs pos="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C79E8E3D-9851-4508-A203-08500EAFC306}"/>
              </a:ext>
            </a:extLst>
          </p:cNvPr>
          <p:cNvCxnSpPr>
            <a:cxnSpLocks/>
            <a:endCxn id="20" idx="2"/>
          </p:cNvCxnSpPr>
          <p:nvPr/>
        </p:nvCxnSpPr>
        <p:spPr>
          <a:xfrm flipV="1">
            <a:off x="12217017" y="5304336"/>
            <a:ext cx="2386348" cy="3556826"/>
          </a:xfrm>
          <a:prstGeom prst="straightConnector1">
            <a:avLst/>
          </a:prstGeom>
          <a:ln w="22225" cmpd="sng">
            <a:gradFill>
              <a:gsLst>
                <a:gs pos="100000">
                  <a:srgbClr val="0996FF"/>
                </a:gs>
                <a:gs pos="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9D980A04-2FE1-47AA-A166-CD8009105ED2}"/>
              </a:ext>
            </a:extLst>
          </p:cNvPr>
          <p:cNvCxnSpPr>
            <a:cxnSpLocks/>
            <a:endCxn id="21" idx="2"/>
          </p:cNvCxnSpPr>
          <p:nvPr/>
        </p:nvCxnSpPr>
        <p:spPr>
          <a:xfrm flipV="1">
            <a:off x="12217017" y="6550569"/>
            <a:ext cx="2386348" cy="2310594"/>
          </a:xfrm>
          <a:prstGeom prst="straightConnector1">
            <a:avLst/>
          </a:prstGeom>
          <a:ln w="22225" cmpd="sng">
            <a:gradFill>
              <a:gsLst>
                <a:gs pos="100000">
                  <a:srgbClr val="0996FF"/>
                </a:gs>
                <a:gs pos="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F7C7FA73-F975-4432-A696-DD8FB077FC9D}"/>
              </a:ext>
            </a:extLst>
          </p:cNvPr>
          <p:cNvCxnSpPr>
            <a:cxnSpLocks/>
            <a:endCxn id="22" idx="2"/>
          </p:cNvCxnSpPr>
          <p:nvPr/>
        </p:nvCxnSpPr>
        <p:spPr>
          <a:xfrm flipV="1">
            <a:off x="12217017" y="7796802"/>
            <a:ext cx="2386348" cy="1064360"/>
          </a:xfrm>
          <a:prstGeom prst="straightConnector1">
            <a:avLst/>
          </a:prstGeom>
          <a:ln w="22225" cmpd="sng">
            <a:gradFill>
              <a:gsLst>
                <a:gs pos="100000">
                  <a:srgbClr val="0996FF"/>
                </a:gs>
                <a:gs pos="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sp>
        <p:nvSpPr>
          <p:cNvPr id="203" name="TextBox 202">
            <a:extLst>
              <a:ext uri="{FF2B5EF4-FFF2-40B4-BE49-F238E27FC236}">
                <a16:creationId xmlns:a16="http://schemas.microsoft.com/office/drawing/2014/main" id="{41647F32-84F1-4087-A275-E85207F775A5}"/>
              </a:ext>
            </a:extLst>
          </p:cNvPr>
          <p:cNvSpPr txBox="1"/>
          <p:nvPr/>
        </p:nvSpPr>
        <p:spPr>
          <a:xfrm>
            <a:off x="10549838" y="2116625"/>
            <a:ext cx="2338204" cy="523220"/>
          </a:xfrm>
          <a:prstGeom prst="rect">
            <a:avLst/>
          </a:prstGeom>
          <a:noFill/>
        </p:spPr>
        <p:txBody>
          <a:bodyPr wrap="none" rtlCol="0">
            <a:spAutoFit/>
          </a:bodyPr>
          <a:lstStyle/>
          <a:p>
            <a:r>
              <a:rPr lang="en-US" sz="2800" b="1" dirty="0"/>
              <a:t>Hidden layer 2</a:t>
            </a:r>
          </a:p>
        </p:txBody>
      </p:sp>
    </p:spTree>
    <p:extLst>
      <p:ext uri="{BB962C8B-B14F-4D97-AF65-F5344CB8AC3E}">
        <p14:creationId xmlns:p14="http://schemas.microsoft.com/office/powerpoint/2010/main" val="1728488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XOR example</a:t>
            </a:r>
          </a:p>
          <a:p>
            <a:pPr marL="571500" indent="-571500">
              <a:buFont typeface="Arial" panose="020B0604020202020204" pitchFamily="34" charset="0"/>
              <a:buChar char="•"/>
            </a:pPr>
            <a:r>
              <a:rPr lang="en-US" dirty="0"/>
              <a:t>XOR:</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Impossible to do with a linear network</a:t>
            </a:r>
          </a:p>
          <a:p>
            <a:pPr lvl="1"/>
            <a:endParaRPr lang="en-US" dirty="0"/>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18</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Feedforward neural network</a:t>
            </a:r>
          </a:p>
        </p:txBody>
      </p:sp>
      <p:graphicFrame>
        <p:nvGraphicFramePr>
          <p:cNvPr id="6" name="Table 22">
            <a:extLst>
              <a:ext uri="{FF2B5EF4-FFF2-40B4-BE49-F238E27FC236}">
                <a16:creationId xmlns:a16="http://schemas.microsoft.com/office/drawing/2014/main" id="{50538F25-36BA-4352-99AE-4455E1ABFF92}"/>
              </a:ext>
            </a:extLst>
          </p:cNvPr>
          <p:cNvGraphicFramePr>
            <a:graphicFrameLocks noGrp="1"/>
          </p:cNvGraphicFramePr>
          <p:nvPr>
            <p:extLst>
              <p:ext uri="{D42A27DB-BD31-4B8C-83A1-F6EECF244321}">
                <p14:modId xmlns:p14="http://schemas.microsoft.com/office/powerpoint/2010/main" val="4244936218"/>
              </p:ext>
            </p:extLst>
          </p:nvPr>
        </p:nvGraphicFramePr>
        <p:xfrm>
          <a:off x="2673181" y="3647715"/>
          <a:ext cx="4630056" cy="2514600"/>
        </p:xfrm>
        <a:graphic>
          <a:graphicData uri="http://schemas.openxmlformats.org/drawingml/2006/table">
            <a:tbl>
              <a:tblPr firstRow="1" bandRow="1">
                <a:tableStyleId>{F2DE63D5-997A-4646-A377-4702673A728D}</a:tableStyleId>
              </a:tblPr>
              <a:tblGrid>
                <a:gridCol w="1543352">
                  <a:extLst>
                    <a:ext uri="{9D8B030D-6E8A-4147-A177-3AD203B41FA5}">
                      <a16:colId xmlns:a16="http://schemas.microsoft.com/office/drawing/2014/main" val="3962994712"/>
                    </a:ext>
                  </a:extLst>
                </a:gridCol>
                <a:gridCol w="1543352">
                  <a:extLst>
                    <a:ext uri="{9D8B030D-6E8A-4147-A177-3AD203B41FA5}">
                      <a16:colId xmlns:a16="http://schemas.microsoft.com/office/drawing/2014/main" val="1405889348"/>
                    </a:ext>
                  </a:extLst>
                </a:gridCol>
                <a:gridCol w="1543352">
                  <a:extLst>
                    <a:ext uri="{9D8B030D-6E8A-4147-A177-3AD203B41FA5}">
                      <a16:colId xmlns:a16="http://schemas.microsoft.com/office/drawing/2014/main" val="3746999311"/>
                    </a:ext>
                  </a:extLst>
                </a:gridCol>
              </a:tblGrid>
              <a:tr h="361043">
                <a:tc>
                  <a:txBody>
                    <a:bodyPr/>
                    <a:lstStyle/>
                    <a:p>
                      <a:pPr algn="ctr"/>
                      <a:r>
                        <a:rPr lang="en-US" dirty="0"/>
                        <a:t>Input 1</a:t>
                      </a:r>
                    </a:p>
                  </a:txBody>
                  <a:tcPr/>
                </a:tc>
                <a:tc>
                  <a:txBody>
                    <a:bodyPr/>
                    <a:lstStyle/>
                    <a:p>
                      <a:pPr algn="ctr"/>
                      <a:r>
                        <a:rPr lang="en-US" dirty="0"/>
                        <a:t>Input  2</a:t>
                      </a:r>
                    </a:p>
                  </a:txBody>
                  <a:tcPr/>
                </a:tc>
                <a:tc>
                  <a:txBody>
                    <a:bodyPr/>
                    <a:lstStyle/>
                    <a:p>
                      <a:pPr algn="ctr"/>
                      <a:r>
                        <a:rPr lang="en-US" dirty="0"/>
                        <a:t>Output</a:t>
                      </a:r>
                    </a:p>
                  </a:txBody>
                  <a:tcPr/>
                </a:tc>
                <a:extLst>
                  <a:ext uri="{0D108BD9-81ED-4DB2-BD59-A6C34878D82A}">
                    <a16:rowId xmlns:a16="http://schemas.microsoft.com/office/drawing/2014/main" val="1257445741"/>
                  </a:ext>
                </a:extLst>
              </a:tr>
              <a:tr h="361043">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89421235"/>
                  </a:ext>
                </a:extLst>
              </a:tr>
              <a:tr h="361043">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56931415"/>
                  </a:ext>
                </a:extLst>
              </a:tr>
              <a:tr h="361043">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27407654"/>
                  </a:ext>
                </a:extLst>
              </a:tr>
              <a:tr h="361043">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09923651"/>
                  </a:ext>
                </a:extLst>
              </a:tr>
            </a:tbl>
          </a:graphicData>
        </a:graphic>
      </p:graphicFrame>
      <p:cxnSp>
        <p:nvCxnSpPr>
          <p:cNvPr id="24" name="Straight Arrow Connector 23">
            <a:extLst>
              <a:ext uri="{FF2B5EF4-FFF2-40B4-BE49-F238E27FC236}">
                <a16:creationId xmlns:a16="http://schemas.microsoft.com/office/drawing/2014/main" id="{F9F7AB79-A1BA-43EB-806A-0E0E86F5A3EA}"/>
              </a:ext>
            </a:extLst>
          </p:cNvPr>
          <p:cNvCxnSpPr/>
          <p:nvPr/>
        </p:nvCxnSpPr>
        <p:spPr>
          <a:xfrm flipV="1">
            <a:off x="9361714" y="2641600"/>
            <a:ext cx="0" cy="4093029"/>
          </a:xfrm>
          <a:prstGeom prst="straightConnector1">
            <a:avLst/>
          </a:prstGeom>
          <a:ln w="76200">
            <a:solidFill>
              <a:srgbClr val="44C8F5"/>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B6813200-8FF3-418C-88C1-BE7BCE65B640}"/>
              </a:ext>
            </a:extLst>
          </p:cNvPr>
          <p:cNvCxnSpPr>
            <a:cxnSpLocks/>
          </p:cNvCxnSpPr>
          <p:nvPr/>
        </p:nvCxnSpPr>
        <p:spPr>
          <a:xfrm flipV="1">
            <a:off x="9361714" y="6734629"/>
            <a:ext cx="5152572" cy="1"/>
          </a:xfrm>
          <a:prstGeom prst="straightConnector1">
            <a:avLst/>
          </a:prstGeom>
          <a:ln w="76200">
            <a:solidFill>
              <a:srgbClr val="44C8F5"/>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DEDC3D1-0F20-4398-9C91-AACFE58E33D2}"/>
              </a:ext>
            </a:extLst>
          </p:cNvPr>
          <p:cNvSpPr txBox="1"/>
          <p:nvPr/>
        </p:nvSpPr>
        <p:spPr>
          <a:xfrm>
            <a:off x="8472003" y="2641600"/>
            <a:ext cx="865942" cy="369332"/>
          </a:xfrm>
          <a:prstGeom prst="rect">
            <a:avLst/>
          </a:prstGeom>
          <a:noFill/>
        </p:spPr>
        <p:txBody>
          <a:bodyPr wrap="square" rtlCol="0">
            <a:spAutoFit/>
          </a:bodyPr>
          <a:lstStyle/>
          <a:p>
            <a:r>
              <a:rPr lang="en-US" b="1" dirty="0"/>
              <a:t>Input 2</a:t>
            </a:r>
          </a:p>
        </p:txBody>
      </p:sp>
      <p:sp>
        <p:nvSpPr>
          <p:cNvPr id="98" name="TextBox 97">
            <a:extLst>
              <a:ext uri="{FF2B5EF4-FFF2-40B4-BE49-F238E27FC236}">
                <a16:creationId xmlns:a16="http://schemas.microsoft.com/office/drawing/2014/main" id="{2264A128-578A-42CA-9FA0-5D028BB9F378}"/>
              </a:ext>
            </a:extLst>
          </p:cNvPr>
          <p:cNvSpPr txBox="1"/>
          <p:nvPr/>
        </p:nvSpPr>
        <p:spPr>
          <a:xfrm>
            <a:off x="13849545" y="6849549"/>
            <a:ext cx="865943" cy="369332"/>
          </a:xfrm>
          <a:prstGeom prst="rect">
            <a:avLst/>
          </a:prstGeom>
          <a:noFill/>
        </p:spPr>
        <p:txBody>
          <a:bodyPr wrap="none" rtlCol="0">
            <a:spAutoFit/>
          </a:bodyPr>
          <a:lstStyle/>
          <a:p>
            <a:r>
              <a:rPr lang="en-US" b="1" dirty="0"/>
              <a:t>Input 1</a:t>
            </a:r>
          </a:p>
        </p:txBody>
      </p:sp>
      <p:cxnSp>
        <p:nvCxnSpPr>
          <p:cNvPr id="39" name="Straight Connector 38">
            <a:extLst>
              <a:ext uri="{FF2B5EF4-FFF2-40B4-BE49-F238E27FC236}">
                <a16:creationId xmlns:a16="http://schemas.microsoft.com/office/drawing/2014/main" id="{85FFB941-93CE-42C3-9ADD-D5204BC6A52A}"/>
              </a:ext>
            </a:extLst>
          </p:cNvPr>
          <p:cNvCxnSpPr>
            <a:cxnSpLocks/>
          </p:cNvCxnSpPr>
          <p:nvPr/>
        </p:nvCxnSpPr>
        <p:spPr>
          <a:xfrm>
            <a:off x="12743543" y="6473371"/>
            <a:ext cx="0" cy="560844"/>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D48157BE-F68C-48E9-9806-0D80F06B63B9}"/>
              </a:ext>
            </a:extLst>
          </p:cNvPr>
          <p:cNvCxnSpPr>
            <a:cxnSpLocks/>
          </p:cNvCxnSpPr>
          <p:nvPr/>
        </p:nvCxnSpPr>
        <p:spPr>
          <a:xfrm>
            <a:off x="9144000" y="3773715"/>
            <a:ext cx="456741"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DE445027-8E78-4910-BCCE-39956653AF40}"/>
              </a:ext>
            </a:extLst>
          </p:cNvPr>
          <p:cNvSpPr txBox="1"/>
          <p:nvPr/>
        </p:nvSpPr>
        <p:spPr>
          <a:xfrm>
            <a:off x="8857091" y="3589049"/>
            <a:ext cx="286907" cy="369332"/>
          </a:xfrm>
          <a:prstGeom prst="rect">
            <a:avLst/>
          </a:prstGeom>
          <a:noFill/>
        </p:spPr>
        <p:txBody>
          <a:bodyPr wrap="square" rtlCol="0">
            <a:spAutoFit/>
          </a:bodyPr>
          <a:lstStyle/>
          <a:p>
            <a:r>
              <a:rPr lang="en-US" b="1" dirty="0"/>
              <a:t>1</a:t>
            </a:r>
          </a:p>
        </p:txBody>
      </p:sp>
      <p:sp>
        <p:nvSpPr>
          <p:cNvPr id="105" name="TextBox 104">
            <a:extLst>
              <a:ext uri="{FF2B5EF4-FFF2-40B4-BE49-F238E27FC236}">
                <a16:creationId xmlns:a16="http://schemas.microsoft.com/office/drawing/2014/main" id="{77A8E247-96B4-4772-B0F6-0B065F19E7FF}"/>
              </a:ext>
            </a:extLst>
          </p:cNvPr>
          <p:cNvSpPr txBox="1"/>
          <p:nvPr/>
        </p:nvSpPr>
        <p:spPr>
          <a:xfrm>
            <a:off x="12600089" y="7057345"/>
            <a:ext cx="286907" cy="369332"/>
          </a:xfrm>
          <a:prstGeom prst="rect">
            <a:avLst/>
          </a:prstGeom>
          <a:noFill/>
        </p:spPr>
        <p:txBody>
          <a:bodyPr wrap="square" rtlCol="0">
            <a:spAutoFit/>
          </a:bodyPr>
          <a:lstStyle/>
          <a:p>
            <a:r>
              <a:rPr lang="en-US" b="1" dirty="0"/>
              <a:t>1</a:t>
            </a:r>
          </a:p>
        </p:txBody>
      </p:sp>
      <p:sp>
        <p:nvSpPr>
          <p:cNvPr id="43" name="Oval 42">
            <a:extLst>
              <a:ext uri="{FF2B5EF4-FFF2-40B4-BE49-F238E27FC236}">
                <a16:creationId xmlns:a16="http://schemas.microsoft.com/office/drawing/2014/main" id="{5681D6A4-7DA1-4877-9E9A-4EF6C1474750}"/>
              </a:ext>
            </a:extLst>
          </p:cNvPr>
          <p:cNvSpPr/>
          <p:nvPr/>
        </p:nvSpPr>
        <p:spPr>
          <a:xfrm>
            <a:off x="9235713" y="6627793"/>
            <a:ext cx="252000" cy="25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2CF8AF8C-6DEA-473E-8F88-0E73D505D341}"/>
              </a:ext>
            </a:extLst>
          </p:cNvPr>
          <p:cNvSpPr/>
          <p:nvPr/>
        </p:nvSpPr>
        <p:spPr>
          <a:xfrm>
            <a:off x="12617542" y="3647715"/>
            <a:ext cx="252000" cy="25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B9CA1A21-A820-47FE-B4C6-89B6A7856E0B}"/>
              </a:ext>
            </a:extLst>
          </p:cNvPr>
          <p:cNvSpPr/>
          <p:nvPr/>
        </p:nvSpPr>
        <p:spPr>
          <a:xfrm>
            <a:off x="9235713" y="3647715"/>
            <a:ext cx="252000" cy="252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3201FBDE-AE86-48A7-9EE6-48AFF19ACAFA}"/>
              </a:ext>
            </a:extLst>
          </p:cNvPr>
          <p:cNvSpPr/>
          <p:nvPr/>
        </p:nvSpPr>
        <p:spPr>
          <a:xfrm>
            <a:off x="12617542" y="6627793"/>
            <a:ext cx="252000" cy="252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2E6DDA8C-65A5-4859-8D7C-354BC19D48F0}"/>
              </a:ext>
            </a:extLst>
          </p:cNvPr>
          <p:cNvCxnSpPr>
            <a:cxnSpLocks/>
          </p:cNvCxnSpPr>
          <p:nvPr/>
        </p:nvCxnSpPr>
        <p:spPr>
          <a:xfrm>
            <a:off x="11029832" y="2826266"/>
            <a:ext cx="0" cy="488082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74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8" end="8"/>
                                            </p:txEl>
                                          </p:spTgt>
                                        </p:tgtEl>
                                        <p:attrNameLst>
                                          <p:attrName>style.visibility</p:attrName>
                                        </p:attrNameLst>
                                      </p:cBhvr>
                                      <p:to>
                                        <p:strVal val="visible"/>
                                      </p:to>
                                    </p:set>
                                    <p:animEffect transition="in" filter="fade">
                                      <p:cBhvr>
                                        <p:cTn id="7" dur="500"/>
                                        <p:tgtEl>
                                          <p:spTgt spid="2">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mph" presetSubtype="0" fill="hold" nodeType="clickEffect">
                                  <p:stCondLst>
                                    <p:cond delay="0"/>
                                  </p:stCondLst>
                                  <p:childTnLst>
                                    <p:animRot by="21600000">
                                      <p:cBhvr>
                                        <p:cTn id="11" dur="2000" fill="hold"/>
                                        <p:tgtEl>
                                          <p:spTgt spid="4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XOR example</a:t>
            </a:r>
          </a:p>
          <a:p>
            <a:pPr marL="571500" indent="-571500">
              <a:buFont typeface="Arial" panose="020B0604020202020204" pitchFamily="34" charset="0"/>
              <a:buChar char="•"/>
            </a:pPr>
            <a:r>
              <a:rPr lang="en-US" dirty="0"/>
              <a:t>XOR:</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19</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Feedforward neural network</a:t>
            </a:r>
          </a:p>
        </p:txBody>
      </p:sp>
      <p:graphicFrame>
        <p:nvGraphicFramePr>
          <p:cNvPr id="6" name="Table 22">
            <a:extLst>
              <a:ext uri="{FF2B5EF4-FFF2-40B4-BE49-F238E27FC236}">
                <a16:creationId xmlns:a16="http://schemas.microsoft.com/office/drawing/2014/main" id="{50538F25-36BA-4352-99AE-4455E1ABFF92}"/>
              </a:ext>
            </a:extLst>
          </p:cNvPr>
          <p:cNvGraphicFramePr>
            <a:graphicFrameLocks noGrp="1"/>
          </p:cNvGraphicFramePr>
          <p:nvPr/>
        </p:nvGraphicFramePr>
        <p:xfrm>
          <a:off x="2673181" y="3647715"/>
          <a:ext cx="4630056" cy="2514600"/>
        </p:xfrm>
        <a:graphic>
          <a:graphicData uri="http://schemas.openxmlformats.org/drawingml/2006/table">
            <a:tbl>
              <a:tblPr firstRow="1" bandRow="1">
                <a:tableStyleId>{F2DE63D5-997A-4646-A377-4702673A728D}</a:tableStyleId>
              </a:tblPr>
              <a:tblGrid>
                <a:gridCol w="1543352">
                  <a:extLst>
                    <a:ext uri="{9D8B030D-6E8A-4147-A177-3AD203B41FA5}">
                      <a16:colId xmlns:a16="http://schemas.microsoft.com/office/drawing/2014/main" val="3962994712"/>
                    </a:ext>
                  </a:extLst>
                </a:gridCol>
                <a:gridCol w="1543352">
                  <a:extLst>
                    <a:ext uri="{9D8B030D-6E8A-4147-A177-3AD203B41FA5}">
                      <a16:colId xmlns:a16="http://schemas.microsoft.com/office/drawing/2014/main" val="1405889348"/>
                    </a:ext>
                  </a:extLst>
                </a:gridCol>
                <a:gridCol w="1543352">
                  <a:extLst>
                    <a:ext uri="{9D8B030D-6E8A-4147-A177-3AD203B41FA5}">
                      <a16:colId xmlns:a16="http://schemas.microsoft.com/office/drawing/2014/main" val="3746999311"/>
                    </a:ext>
                  </a:extLst>
                </a:gridCol>
              </a:tblGrid>
              <a:tr h="361043">
                <a:tc>
                  <a:txBody>
                    <a:bodyPr/>
                    <a:lstStyle/>
                    <a:p>
                      <a:pPr algn="ctr"/>
                      <a:r>
                        <a:rPr lang="en-US" dirty="0"/>
                        <a:t>Input 1</a:t>
                      </a:r>
                    </a:p>
                  </a:txBody>
                  <a:tcPr/>
                </a:tc>
                <a:tc>
                  <a:txBody>
                    <a:bodyPr/>
                    <a:lstStyle/>
                    <a:p>
                      <a:pPr algn="ctr"/>
                      <a:r>
                        <a:rPr lang="en-US" dirty="0"/>
                        <a:t>Input  2</a:t>
                      </a:r>
                    </a:p>
                  </a:txBody>
                  <a:tcPr/>
                </a:tc>
                <a:tc>
                  <a:txBody>
                    <a:bodyPr/>
                    <a:lstStyle/>
                    <a:p>
                      <a:pPr algn="ctr"/>
                      <a:r>
                        <a:rPr lang="en-US" dirty="0"/>
                        <a:t>Output</a:t>
                      </a:r>
                    </a:p>
                  </a:txBody>
                  <a:tcPr/>
                </a:tc>
                <a:extLst>
                  <a:ext uri="{0D108BD9-81ED-4DB2-BD59-A6C34878D82A}">
                    <a16:rowId xmlns:a16="http://schemas.microsoft.com/office/drawing/2014/main" val="1257445741"/>
                  </a:ext>
                </a:extLst>
              </a:tr>
              <a:tr h="361043">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89421235"/>
                  </a:ext>
                </a:extLst>
              </a:tr>
              <a:tr h="361043">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56931415"/>
                  </a:ext>
                </a:extLst>
              </a:tr>
              <a:tr h="361043">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27407654"/>
                  </a:ext>
                </a:extLst>
              </a:tr>
              <a:tr h="361043">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09923651"/>
                  </a:ext>
                </a:extLst>
              </a:tr>
            </a:tbl>
          </a:graphicData>
        </a:graphic>
      </p:graphicFrame>
      <p:pic>
        <p:nvPicPr>
          <p:cNvPr id="1026" name="Picture 2">
            <a:extLst>
              <a:ext uri="{FF2B5EF4-FFF2-40B4-BE49-F238E27FC236}">
                <a16:creationId xmlns:a16="http://schemas.microsoft.com/office/drawing/2014/main" id="{92358F66-974D-4D87-BBB4-8BBD3CCC2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3737" y="2903332"/>
            <a:ext cx="9254132" cy="5640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943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699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PU with binary numbers and blueprint">
            <a:extLst>
              <a:ext uri="{FF2B5EF4-FFF2-40B4-BE49-F238E27FC236}">
                <a16:creationId xmlns:a16="http://schemas.microsoft.com/office/drawing/2014/main" id="{ABC22A48-BFB6-457F-85DB-2152E9BBF88C}"/>
              </a:ext>
            </a:extLst>
          </p:cNvPr>
          <p:cNvPicPr>
            <a:picLocks noChangeAspect="1"/>
          </p:cNvPicPr>
          <p:nvPr/>
        </p:nvPicPr>
        <p:blipFill rotWithShape="1">
          <a:blip r:embed="rId2">
            <a:alphaModFix amt="50000"/>
          </a:blip>
          <a:srcRect/>
          <a:stretch/>
        </p:blipFill>
        <p:spPr>
          <a:xfrm>
            <a:off x="20" y="1"/>
            <a:ext cx="18287980" cy="10286999"/>
          </a:xfrm>
          <a:prstGeom prst="rect">
            <a:avLst/>
          </a:prstGeom>
        </p:spPr>
      </p:pic>
      <p:pic>
        <p:nvPicPr>
          <p:cNvPr id="6" name="Afbeelding 5">
            <a:extLst>
              <a:ext uri="{FF2B5EF4-FFF2-40B4-BE49-F238E27FC236}">
                <a16:creationId xmlns:a16="http://schemas.microsoft.com/office/drawing/2014/main" id="{0BE4B4AE-D57E-4877-9E66-AB4FDA13777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18611" y1="65278" x2="18611" y2="65278"/>
                        <a14:foregroundMark x1="10463" y1="80741" x2="10463" y2="80741"/>
                        <a14:foregroundMark x1="16481" y1="78981" x2="16481" y2="78981"/>
                        <a14:foregroundMark x1="23241" y1="78519" x2="23241" y2="78519"/>
                        <a14:foregroundMark x1="34537" y1="66667" x2="34537" y2="66667"/>
                        <a14:foregroundMark x1="40000" y1="66759" x2="40000" y2="66759"/>
                        <a14:foregroundMark x1="58704" y1="67963" x2="58704" y2="67963"/>
                        <a14:foregroundMark x1="78148" y1="67407" x2="78148" y2="67407"/>
                        <a14:foregroundMark x1="86296" y1="68148" x2="86296" y2="68148"/>
                        <a14:foregroundMark x1="27037" y1="80370" x2="27037" y2="80370"/>
                        <a14:foregroundMark x1="30926" y1="79907" x2="30926" y2="79907"/>
                        <a14:foregroundMark x1="36574" y1="80370" x2="36574" y2="80370"/>
                        <a14:foregroundMark x1="42130" y1="80463" x2="42130" y2="80463"/>
                        <a14:foregroundMark x1="49537" y1="81204" x2="49537" y2="81204"/>
                        <a14:foregroundMark x1="55926" y1="79907" x2="55926" y2="79907"/>
                        <a14:foregroundMark x1="64815" y1="81111" x2="64815" y2="81111"/>
                        <a14:foregroundMark x1="71667" y1="79259" x2="71667" y2="79259"/>
                        <a14:foregroundMark x1="75556" y1="80000" x2="75556" y2="80000"/>
                        <a14:foregroundMark x1="78426" y1="79907" x2="78426" y2="79907"/>
                        <a14:foregroundMark x1="85093" y1="77963" x2="85093" y2="77963"/>
                        <a14:foregroundMark x1="44352" y1="31944" x2="44352" y2="31944"/>
                        <a14:backgroundMark x1="11481" y1="79167" x2="11481" y2="79167"/>
                        <a14:backgroundMark x1="12315" y1="82778" x2="12315" y2="82778"/>
                        <a14:backgroundMark x1="50833" y1="79537" x2="50833" y2="79537"/>
                        <a14:backgroundMark x1="66481" y1="80741" x2="66481" y2="80741"/>
                        <a14:backgroundMark x1="41204" y1="36944" x2="41204" y2="36944"/>
                        <a14:backgroundMark x1="40000" y1="34815" x2="40000" y2="34815"/>
                        <a14:backgroundMark x1="45093" y1="37593" x2="45093" y2="37593"/>
                        <a14:backgroundMark x1="44815" y1="35463" x2="44815" y2="35463"/>
                        <a14:backgroundMark x1="45278" y1="33519" x2="45278" y2="33519"/>
                        <a14:backgroundMark x1="46019" y1="32407" x2="46019" y2="32407"/>
                        <a14:backgroundMark x1="47407" y1="30648" x2="47407" y2="30648"/>
                        <a14:backgroundMark x1="49074" y1="30185" x2="49074" y2="30185"/>
                        <a14:backgroundMark x1="51019" y1="30185" x2="51019" y2="30185"/>
                        <a14:backgroundMark x1="52778" y1="29444" x2="52778" y2="29444"/>
                        <a14:backgroundMark x1="51574" y1="32407" x2="51574" y2="32407"/>
                        <a14:backgroundMark x1="51296" y1="35000" x2="51296" y2="35000"/>
                        <a14:backgroundMark x1="48889" y1="32778" x2="48889" y2="32778"/>
                        <a14:backgroundMark x1="48611" y1="34815" x2="48611" y2="34815"/>
                        <a14:backgroundMark x1="50370" y1="36204" x2="50370" y2="36204"/>
                        <a14:backgroundMark x1="48426" y1="37222" x2="48426" y2="37222"/>
                        <a14:backgroundMark x1="46852" y1="37130" x2="46852" y2="37130"/>
                        <a14:backgroundMark x1="43704" y1="35648" x2="43704" y2="35648"/>
                        <a14:backgroundMark x1="41852" y1="34815" x2="41852" y2="34815"/>
                        <a14:backgroundMark x1="54259" y1="31759" x2="54259" y2="31759"/>
                        <a14:backgroundMark x1="56111" y1="29815" x2="56111" y2="29815"/>
                        <a14:backgroundMark x1="55926" y1="32593" x2="55926" y2="32593"/>
                        <a14:backgroundMark x1="57593" y1="32407" x2="57593" y2="32407"/>
                      </a14:backgroundRemoval>
                    </a14:imgEffect>
                  </a14:imgLayer>
                </a14:imgProps>
              </a:ext>
              <a:ext uri="{28A0092B-C50C-407E-A947-70E740481C1C}">
                <a14:useLocalDpi xmlns:a14="http://schemas.microsoft.com/office/drawing/2010/main" val="0"/>
              </a:ext>
            </a:extLst>
          </a:blip>
          <a:stretch>
            <a:fillRect/>
          </a:stretch>
        </p:blipFill>
        <p:spPr>
          <a:xfrm>
            <a:off x="14793130" y="452434"/>
            <a:ext cx="3042783" cy="3042783"/>
          </a:xfrm>
          <a:prstGeom prst="rect">
            <a:avLst/>
          </a:prstGeom>
          <a:effectLst>
            <a:glow rad="190500">
              <a:schemeClr val="tx1">
                <a:alpha val="40000"/>
              </a:schemeClr>
            </a:glow>
          </a:effectLst>
        </p:spPr>
      </p:pic>
      <p:sp>
        <p:nvSpPr>
          <p:cNvPr id="7" name="Title 4">
            <a:extLst>
              <a:ext uri="{FF2B5EF4-FFF2-40B4-BE49-F238E27FC236}">
                <a16:creationId xmlns:a16="http://schemas.microsoft.com/office/drawing/2014/main" id="{BC24FE06-6732-4974-A513-028FA6F406F5}"/>
              </a:ext>
            </a:extLst>
          </p:cNvPr>
          <p:cNvSpPr txBox="1">
            <a:spLocks/>
          </p:cNvSpPr>
          <p:nvPr/>
        </p:nvSpPr>
        <p:spPr>
          <a:xfrm>
            <a:off x="961016" y="4034971"/>
            <a:ext cx="13716000" cy="1093286"/>
          </a:xfrm>
          <a:prstGeom prst="rect">
            <a:avLst/>
          </a:prstGeom>
        </p:spPr>
        <p:txBody>
          <a:bodyPr vert="horz" wrap="none" lIns="0" tIns="0" rIns="0" bIns="0" rtlCol="0" anchor="b">
            <a:normAutofit/>
          </a:bodyPr>
          <a:lstStyle>
            <a:lvl1pPr algn="l" defTabSz="1371600" rtl="0" eaLnBrk="1" latinLnBrk="0" hangingPunct="1">
              <a:lnSpc>
                <a:spcPct val="64000"/>
              </a:lnSpc>
              <a:spcBef>
                <a:spcPct val="0"/>
              </a:spcBef>
              <a:buNone/>
              <a:defRPr sz="5400" kern="1200">
                <a:solidFill>
                  <a:schemeClr val="bg1"/>
                </a:solidFill>
                <a:latin typeface="Arial Rounded MT Bold" panose="020F0704030504030204" pitchFamily="34" charset="0"/>
                <a:ea typeface="+mj-ea"/>
                <a:cs typeface="+mj-cs"/>
              </a:defRPr>
            </a:lvl1pPr>
          </a:lstStyle>
          <a:p>
            <a:r>
              <a:rPr lang="en-US" dirty="0">
                <a:solidFill>
                  <a:srgbClr val="FFFFFF"/>
                </a:solidFill>
              </a:rPr>
              <a:t>Neural networks</a:t>
            </a:r>
          </a:p>
        </p:txBody>
      </p:sp>
      <p:sp>
        <p:nvSpPr>
          <p:cNvPr id="8" name="Subtitle 5">
            <a:extLst>
              <a:ext uri="{FF2B5EF4-FFF2-40B4-BE49-F238E27FC236}">
                <a16:creationId xmlns:a16="http://schemas.microsoft.com/office/drawing/2014/main" id="{88A61079-C63A-4E7F-8314-A0C9D797C43B}"/>
              </a:ext>
            </a:extLst>
          </p:cNvPr>
          <p:cNvSpPr txBox="1">
            <a:spLocks/>
          </p:cNvSpPr>
          <p:nvPr/>
        </p:nvSpPr>
        <p:spPr>
          <a:xfrm>
            <a:off x="961016" y="5333043"/>
            <a:ext cx="13716000" cy="1647592"/>
          </a:xfrm>
          <a:prstGeom prst="rect">
            <a:avLst/>
          </a:prstGeom>
        </p:spPr>
        <p:txBody>
          <a:bodyPr vert="horz" lIns="0" tIns="0" rIns="0" bIns="0" rtlCol="0">
            <a:normAutofit/>
          </a:bodyPr>
          <a:lstStyle>
            <a:lvl1pPr marL="0" indent="0" algn="l" defTabSz="1371600" rtl="0" eaLnBrk="1" latinLnBrk="0" hangingPunct="1">
              <a:lnSpc>
                <a:spcPct val="65000"/>
              </a:lnSpc>
              <a:spcBef>
                <a:spcPts val="1500"/>
              </a:spcBef>
              <a:buFont typeface="Arial" panose="020B0604020202020204" pitchFamily="34" charset="0"/>
              <a:buNone/>
              <a:defRPr sz="3600" kern="1200">
                <a:solidFill>
                  <a:schemeClr val="bg1"/>
                </a:solidFill>
                <a:latin typeface="+mn-lt"/>
                <a:ea typeface="+mn-ea"/>
                <a:cs typeface="+mn-cs"/>
              </a:defRPr>
            </a:lvl1pPr>
            <a:lvl2pPr marL="685800" indent="0" algn="ctr"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2pPr>
            <a:lvl3pPr marL="1371600" indent="0" algn="ctr"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3pPr>
            <a:lvl4pPr marL="20574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4pPr>
            <a:lvl5pPr marL="27432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5pPr>
            <a:lvl6pPr marL="34290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6pPr>
            <a:lvl7pPr marL="41148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7pPr>
            <a:lvl8pPr marL="48006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8pPr>
            <a:lvl9pPr marL="54864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9pPr>
          </a:lstStyle>
          <a:p>
            <a:endParaRPr lang="en-US" dirty="0">
              <a:solidFill>
                <a:srgbClr val="FFFFFF"/>
              </a:solidFill>
            </a:endParaRPr>
          </a:p>
        </p:txBody>
      </p:sp>
    </p:spTree>
    <p:extLst>
      <p:ext uri="{BB962C8B-B14F-4D97-AF65-F5344CB8AC3E}">
        <p14:creationId xmlns:p14="http://schemas.microsoft.com/office/powerpoint/2010/main" val="17062641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1500"/>
                                  </p:stCondLst>
                                  <p:endCondLst>
                                    <p:cond evt="begin" delay="0">
                                      <p:tn val="5"/>
                                    </p:cond>
                                  </p:endCondLst>
                                  <p:iterate>
                                    <p:tmPct val="10000"/>
                                  </p:iterate>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700"/>
                                        <p:tgtEl>
                                          <p:spTgt spid="8">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7"/>
                                        </p:tgtEl>
                                        <p:attrNameLst>
                                          <p:attrName>style.visibility</p:attrName>
                                        </p:attrNameLst>
                                      </p:cBhvr>
                                      <p:to>
                                        <p:strVal val="visible"/>
                                      </p:to>
                                    </p:set>
                                    <p:animEffect transition="in" filter="fade">
                                      <p:cBhvr>
                                        <p:cTn id="10"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MNIST</a:t>
            </a:r>
          </a:p>
          <a:p>
            <a:pPr marL="571500" indent="-571500">
              <a:buFont typeface="Arial" panose="020B0604020202020204" pitchFamily="34" charset="0"/>
              <a:buChar char="•"/>
            </a:pPr>
            <a:r>
              <a:rPr lang="en-US" dirty="0"/>
              <a:t>Each image: 28x28</a:t>
            </a:r>
          </a:p>
          <a:p>
            <a:pPr marL="1257300" lvl="1" indent="-571500">
              <a:buFont typeface="Arial" panose="020B0604020202020204" pitchFamily="34" charset="0"/>
              <a:buChar char="•"/>
            </a:pPr>
            <a:r>
              <a:rPr lang="en-US" dirty="0"/>
              <a:t>=&gt; 784 features</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 Input neurons = # features</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 Output neurons = # classes</a:t>
            </a:r>
          </a:p>
          <a:p>
            <a:pPr marL="1257300" lvl="1" indent="-571500">
              <a:buFont typeface="Arial" panose="020B0604020202020204" pitchFamily="34" charset="0"/>
              <a:buChar char="•"/>
            </a:pPr>
            <a:r>
              <a:rPr lang="en-US" dirty="0"/>
              <a:t>MNIST: 10 numbers =&gt; 10 output neurons</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20</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Feedforward neural network</a:t>
            </a:r>
          </a:p>
        </p:txBody>
      </p:sp>
      <p:pic>
        <p:nvPicPr>
          <p:cNvPr id="2050" name="Picture 2" descr="Example images from the MNIST dataset. | Download Scientific Diagram">
            <a:extLst>
              <a:ext uri="{FF2B5EF4-FFF2-40B4-BE49-F238E27FC236}">
                <a16:creationId xmlns:a16="http://schemas.microsoft.com/office/drawing/2014/main" id="{9AD3D17A-7CBC-4229-81D7-49B8BC9296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69115" y="2654502"/>
            <a:ext cx="6253162" cy="6253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155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MNIST</a:t>
            </a:r>
          </a:p>
          <a:p>
            <a:pPr marL="571500" indent="-571500">
              <a:buFont typeface="Arial" panose="020B0604020202020204" pitchFamily="34" charset="0"/>
              <a:buChar char="•"/>
            </a:pPr>
            <a:r>
              <a:rPr lang="en-US" dirty="0"/>
              <a:t>Each image: 28x28</a:t>
            </a:r>
          </a:p>
          <a:p>
            <a:pPr marL="1257300" lvl="1" indent="-571500">
              <a:buFont typeface="Arial" panose="020B0604020202020204" pitchFamily="34" charset="0"/>
              <a:buChar char="•"/>
            </a:pPr>
            <a:r>
              <a:rPr lang="en-US" dirty="0"/>
              <a:t>=&gt; 784 features</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 Input neurons = # features</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 Output neurons = # classes</a:t>
            </a:r>
          </a:p>
          <a:p>
            <a:pPr marL="1257300" lvl="1" indent="-571500">
              <a:buFont typeface="Arial" panose="020B0604020202020204" pitchFamily="34" charset="0"/>
              <a:buChar char="•"/>
            </a:pPr>
            <a:r>
              <a:rPr lang="en-US" dirty="0"/>
              <a:t>MNIST: 10 numbers =&gt; 10 output neurons</a:t>
            </a:r>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21</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Feedforward neural network</a:t>
            </a:r>
          </a:p>
        </p:txBody>
      </p:sp>
      <p:pic>
        <p:nvPicPr>
          <p:cNvPr id="3074" name="Picture 2" descr="Applying ANN | Digit and Fashion MNIST | by Ben Roshan | Analytics Vidhya |  Medium">
            <a:extLst>
              <a:ext uri="{FF2B5EF4-FFF2-40B4-BE49-F238E27FC236}">
                <a16:creationId xmlns:a16="http://schemas.microsoft.com/office/drawing/2014/main" id="{5E06727D-F6E6-463B-A473-EA3ED2D45A6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713886" y="1667746"/>
            <a:ext cx="8239706" cy="4631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2142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pPr marL="571500" indent="-571500">
              <a:buFont typeface="Arial" panose="020B0604020202020204" pitchFamily="34" charset="0"/>
              <a:buChar char="•"/>
            </a:pPr>
            <a:r>
              <a:rPr lang="en-US" dirty="0"/>
              <a:t>The output layer of neural networks for classification exists out of X neurons where X is the number of possible classes</a:t>
            </a:r>
          </a:p>
          <a:p>
            <a:pPr marL="571500" indent="-571500">
              <a:buFont typeface="Arial" panose="020B0604020202020204" pitchFamily="34" charset="0"/>
              <a:buChar char="•"/>
            </a:pPr>
            <a:r>
              <a:rPr lang="en-US" dirty="0"/>
              <a:t>To train the model, we compare the output of the model with the expected output.</a:t>
            </a:r>
          </a:p>
          <a:p>
            <a:pPr marL="1257300" lvl="1" indent="-571500">
              <a:buFont typeface="Arial" panose="020B0604020202020204" pitchFamily="34" charset="0"/>
              <a:buChar char="•"/>
            </a:pPr>
            <a:r>
              <a:rPr lang="en-US" dirty="0"/>
              <a:t>One-hot encoded target vectors</a:t>
            </a:r>
          </a:p>
          <a:p>
            <a:pPr marL="1257300" lvl="1" indent="-571500">
              <a:buFont typeface="Arial" panose="020B0604020202020204" pitchFamily="34" charset="0"/>
              <a:buChar char="•"/>
            </a:pPr>
            <a:endParaRPr lang="en-US" dirty="0"/>
          </a:p>
          <a:p>
            <a:pPr marL="1257300" lvl="1" indent="-571500">
              <a:buFont typeface="Arial" panose="020B0604020202020204" pitchFamily="34" charset="0"/>
              <a:buChar char="•"/>
            </a:pPr>
            <a:endParaRPr lang="en-US" dirty="0"/>
          </a:p>
          <a:p>
            <a:r>
              <a:rPr lang="en-US" dirty="0"/>
              <a:t>For MNIST:</a:t>
            </a:r>
          </a:p>
          <a:p>
            <a:r>
              <a:rPr lang="en-US" dirty="0"/>
              <a:t>                            Class:   0,1,2,3,4,5,6,7,8,9</a:t>
            </a:r>
          </a:p>
          <a:p>
            <a:pPr marL="571500" indent="-571500">
              <a:buFont typeface="Arial" panose="020B0604020202020204" pitchFamily="34" charset="0"/>
              <a:buChar char="•"/>
            </a:pPr>
            <a:r>
              <a:rPr lang="en-US" dirty="0"/>
              <a:t>If label = 0: 		[1,0,0,0,0,0,0,0,0,0]</a:t>
            </a:r>
          </a:p>
          <a:p>
            <a:pPr marL="571500" indent="-571500">
              <a:buFont typeface="Arial" panose="020B0604020202020204" pitchFamily="34" charset="0"/>
              <a:buChar char="•"/>
            </a:pPr>
            <a:r>
              <a:rPr lang="en-US" dirty="0"/>
              <a:t>If label = 3: 		[0,0,0,1,0,0,0,0,0,0]</a:t>
            </a:r>
          </a:p>
          <a:p>
            <a:pPr marL="571500" indent="-571500">
              <a:buFont typeface="Arial" panose="020B0604020202020204" pitchFamily="34" charset="0"/>
              <a:buChar char="•"/>
            </a:pPr>
            <a:r>
              <a:rPr lang="en-US" dirty="0"/>
              <a:t>If label = 7: 		[0,0,0,0,0,0,0,1,0,0]</a:t>
            </a:r>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22</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Feedforward neural network</a:t>
            </a:r>
          </a:p>
        </p:txBody>
      </p:sp>
    </p:spTree>
    <p:extLst>
      <p:ext uri="{BB962C8B-B14F-4D97-AF65-F5344CB8AC3E}">
        <p14:creationId xmlns:p14="http://schemas.microsoft.com/office/powerpoint/2010/main" val="956214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pPr marL="571500" indent="-571500">
              <a:buFont typeface="Arial" panose="020B0604020202020204" pitchFamily="34" charset="0"/>
              <a:buChar char="•"/>
            </a:pPr>
            <a:r>
              <a:rPr lang="en-US" dirty="0"/>
              <a:t>Training a neural network is done via </a:t>
            </a:r>
            <a:r>
              <a:rPr lang="en-US" b="1" dirty="0"/>
              <a:t>backpropagation</a:t>
            </a:r>
          </a:p>
          <a:p>
            <a:pPr marL="571500" indent="-571500">
              <a:buFont typeface="Arial" panose="020B0604020202020204" pitchFamily="34" charset="0"/>
              <a:buChar char="•"/>
            </a:pPr>
            <a:r>
              <a:rPr lang="en-US" dirty="0"/>
              <a:t>Look at the desired output and compare this with the predicted output</a:t>
            </a:r>
          </a:p>
          <a:p>
            <a:pPr marL="571500" indent="-571500">
              <a:buFont typeface="Arial" panose="020B0604020202020204" pitchFamily="34" charset="0"/>
              <a:buChar char="•"/>
            </a:pPr>
            <a:r>
              <a:rPr lang="en-US" dirty="0"/>
              <a:t>Based on this: adjust the weights in the neural network</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23</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Feedforward neural network</a:t>
            </a:r>
          </a:p>
        </p:txBody>
      </p:sp>
    </p:spTree>
    <p:extLst>
      <p:ext uri="{BB962C8B-B14F-4D97-AF65-F5344CB8AC3E}">
        <p14:creationId xmlns:p14="http://schemas.microsoft.com/office/powerpoint/2010/main" val="31502010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Backpropagation – a simplified example</a:t>
            </a:r>
          </a:p>
          <a:p>
            <a:endParaRPr lang="en-US" b="1" dirty="0"/>
          </a:p>
          <a:p>
            <a:pPr marL="571500" indent="-571500">
              <a:buFont typeface="Arial" panose="020B0604020202020204" pitchFamily="34" charset="0"/>
              <a:buChar char="•"/>
            </a:pPr>
            <a:endParaRPr lang="en-US" dirty="0"/>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24</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Feedforward neural network</a:t>
            </a:r>
          </a:p>
        </p:txBody>
      </p:sp>
      <p:sp>
        <p:nvSpPr>
          <p:cNvPr id="5" name="Oval 4">
            <a:extLst>
              <a:ext uri="{FF2B5EF4-FFF2-40B4-BE49-F238E27FC236}">
                <a16:creationId xmlns:a16="http://schemas.microsoft.com/office/drawing/2014/main" id="{FAF6BC0D-ECE9-413F-B3B6-797B2D02187E}"/>
              </a:ext>
            </a:extLst>
          </p:cNvPr>
          <p:cNvSpPr/>
          <p:nvPr/>
        </p:nvSpPr>
        <p:spPr>
          <a:xfrm>
            <a:off x="2800350" y="3600450"/>
            <a:ext cx="914400" cy="914400"/>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5155D63-A7A1-4B75-B1E7-CEE79AB73390}"/>
              </a:ext>
            </a:extLst>
          </p:cNvPr>
          <p:cNvSpPr txBox="1"/>
          <p:nvPr/>
        </p:nvSpPr>
        <p:spPr>
          <a:xfrm>
            <a:off x="2357752" y="2601330"/>
            <a:ext cx="1799595" cy="523220"/>
          </a:xfrm>
          <a:prstGeom prst="rect">
            <a:avLst/>
          </a:prstGeom>
          <a:noFill/>
        </p:spPr>
        <p:txBody>
          <a:bodyPr wrap="none" rtlCol="0">
            <a:spAutoFit/>
          </a:bodyPr>
          <a:lstStyle/>
          <a:p>
            <a:r>
              <a:rPr lang="en-US" sz="2800" b="1" dirty="0"/>
              <a:t>Input layer</a:t>
            </a:r>
          </a:p>
        </p:txBody>
      </p:sp>
      <p:sp>
        <p:nvSpPr>
          <p:cNvPr id="7" name="Oval 6">
            <a:extLst>
              <a:ext uri="{FF2B5EF4-FFF2-40B4-BE49-F238E27FC236}">
                <a16:creationId xmlns:a16="http://schemas.microsoft.com/office/drawing/2014/main" id="{897E9E45-452E-4906-8E49-10DB99D19EFE}"/>
              </a:ext>
            </a:extLst>
          </p:cNvPr>
          <p:cNvSpPr/>
          <p:nvPr/>
        </p:nvSpPr>
        <p:spPr>
          <a:xfrm>
            <a:off x="2800350" y="4847136"/>
            <a:ext cx="914400" cy="914400"/>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747759D-F41B-4B74-AEF5-ED7D4AAF91C2}"/>
              </a:ext>
            </a:extLst>
          </p:cNvPr>
          <p:cNvSpPr/>
          <p:nvPr/>
        </p:nvSpPr>
        <p:spPr>
          <a:xfrm>
            <a:off x="2800350" y="6093369"/>
            <a:ext cx="914400" cy="914400"/>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46E5100-F0B4-4EE5-8779-793E13EBC9F1}"/>
              </a:ext>
            </a:extLst>
          </p:cNvPr>
          <p:cNvSpPr/>
          <p:nvPr/>
        </p:nvSpPr>
        <p:spPr>
          <a:xfrm>
            <a:off x="2800350" y="7339602"/>
            <a:ext cx="914400" cy="914400"/>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198E7DF-6B36-45F1-8104-3502FEAB01FA}"/>
              </a:ext>
            </a:extLst>
          </p:cNvPr>
          <p:cNvSpPr/>
          <p:nvPr/>
        </p:nvSpPr>
        <p:spPr>
          <a:xfrm>
            <a:off x="8686800" y="2859696"/>
            <a:ext cx="914400" cy="914400"/>
          </a:xfrm>
          <a:prstGeom prst="ellipse">
            <a:avLst/>
          </a:prstGeom>
          <a:noFill/>
          <a:ln w="76200">
            <a:solidFill>
              <a:srgbClr val="249C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1F38765-DEA5-40A9-A4FA-A10EC97DF455}"/>
              </a:ext>
            </a:extLst>
          </p:cNvPr>
          <p:cNvSpPr/>
          <p:nvPr/>
        </p:nvSpPr>
        <p:spPr>
          <a:xfrm>
            <a:off x="8686800" y="4184139"/>
            <a:ext cx="914400" cy="914400"/>
          </a:xfrm>
          <a:prstGeom prst="ellipse">
            <a:avLst/>
          </a:prstGeom>
          <a:noFill/>
          <a:ln w="76200">
            <a:solidFill>
              <a:srgbClr val="249C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E851BB0-29E9-48D6-92F4-839CE212C38F}"/>
              </a:ext>
            </a:extLst>
          </p:cNvPr>
          <p:cNvSpPr/>
          <p:nvPr/>
        </p:nvSpPr>
        <p:spPr>
          <a:xfrm>
            <a:off x="8686800" y="5508583"/>
            <a:ext cx="914400" cy="914400"/>
          </a:xfrm>
          <a:prstGeom prst="ellipse">
            <a:avLst/>
          </a:prstGeom>
          <a:noFill/>
          <a:ln w="76200">
            <a:solidFill>
              <a:srgbClr val="249C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2FC24AC-D557-45C8-993B-B375EADA7F60}"/>
              </a:ext>
            </a:extLst>
          </p:cNvPr>
          <p:cNvSpPr/>
          <p:nvPr/>
        </p:nvSpPr>
        <p:spPr>
          <a:xfrm>
            <a:off x="8686800" y="6833027"/>
            <a:ext cx="914400" cy="914400"/>
          </a:xfrm>
          <a:prstGeom prst="ellipse">
            <a:avLst/>
          </a:prstGeom>
          <a:noFill/>
          <a:ln w="76200">
            <a:solidFill>
              <a:srgbClr val="249C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F33F493-3185-4193-9D4E-85B364443830}"/>
              </a:ext>
            </a:extLst>
          </p:cNvPr>
          <p:cNvSpPr/>
          <p:nvPr/>
        </p:nvSpPr>
        <p:spPr>
          <a:xfrm>
            <a:off x="8686800" y="8332666"/>
            <a:ext cx="914400" cy="914400"/>
          </a:xfrm>
          <a:prstGeom prst="ellipse">
            <a:avLst/>
          </a:prstGeom>
          <a:noFill/>
          <a:ln w="76200">
            <a:solidFill>
              <a:srgbClr val="249C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4CFACF1-C4C6-4FDA-AC96-AB2B0895ED0B}"/>
              </a:ext>
            </a:extLst>
          </p:cNvPr>
          <p:cNvSpPr/>
          <p:nvPr/>
        </p:nvSpPr>
        <p:spPr>
          <a:xfrm>
            <a:off x="14603365" y="3600450"/>
            <a:ext cx="914400" cy="914400"/>
          </a:xfrm>
          <a:prstGeom prst="ellipse">
            <a:avLst/>
          </a:prstGeom>
          <a:noFill/>
          <a:ln w="76200">
            <a:solidFill>
              <a:srgbClr val="099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0,8</a:t>
            </a:r>
          </a:p>
        </p:txBody>
      </p:sp>
      <p:sp>
        <p:nvSpPr>
          <p:cNvPr id="17" name="TextBox 16">
            <a:extLst>
              <a:ext uri="{FF2B5EF4-FFF2-40B4-BE49-F238E27FC236}">
                <a16:creationId xmlns:a16="http://schemas.microsoft.com/office/drawing/2014/main" id="{12705488-3950-49C5-9EC1-2903829DBD70}"/>
              </a:ext>
            </a:extLst>
          </p:cNvPr>
          <p:cNvSpPr txBox="1"/>
          <p:nvPr/>
        </p:nvSpPr>
        <p:spPr>
          <a:xfrm>
            <a:off x="13918434" y="2601330"/>
            <a:ext cx="2070503" cy="523220"/>
          </a:xfrm>
          <a:prstGeom prst="rect">
            <a:avLst/>
          </a:prstGeom>
          <a:noFill/>
        </p:spPr>
        <p:txBody>
          <a:bodyPr wrap="none" rtlCol="0">
            <a:spAutoFit/>
          </a:bodyPr>
          <a:lstStyle/>
          <a:p>
            <a:r>
              <a:rPr lang="en-US" sz="2800" b="1" dirty="0"/>
              <a:t>Output layer</a:t>
            </a:r>
          </a:p>
        </p:txBody>
      </p:sp>
      <p:sp>
        <p:nvSpPr>
          <p:cNvPr id="18" name="Oval 17">
            <a:extLst>
              <a:ext uri="{FF2B5EF4-FFF2-40B4-BE49-F238E27FC236}">
                <a16:creationId xmlns:a16="http://schemas.microsoft.com/office/drawing/2014/main" id="{F28E25FE-EBCE-40ED-A982-D30B27F01DFC}"/>
              </a:ext>
            </a:extLst>
          </p:cNvPr>
          <p:cNvSpPr/>
          <p:nvPr/>
        </p:nvSpPr>
        <p:spPr>
          <a:xfrm>
            <a:off x="14603365" y="4847136"/>
            <a:ext cx="914400" cy="914400"/>
          </a:xfrm>
          <a:prstGeom prst="ellipse">
            <a:avLst/>
          </a:prstGeom>
          <a:noFill/>
          <a:ln w="76200">
            <a:solidFill>
              <a:srgbClr val="099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0,4</a:t>
            </a:r>
          </a:p>
        </p:txBody>
      </p:sp>
      <p:sp>
        <p:nvSpPr>
          <p:cNvPr id="19" name="Oval 18">
            <a:extLst>
              <a:ext uri="{FF2B5EF4-FFF2-40B4-BE49-F238E27FC236}">
                <a16:creationId xmlns:a16="http://schemas.microsoft.com/office/drawing/2014/main" id="{626795F8-1C0A-4326-B22C-EF8081B3402B}"/>
              </a:ext>
            </a:extLst>
          </p:cNvPr>
          <p:cNvSpPr/>
          <p:nvPr/>
        </p:nvSpPr>
        <p:spPr>
          <a:xfrm>
            <a:off x="14603365" y="6093369"/>
            <a:ext cx="914400" cy="914400"/>
          </a:xfrm>
          <a:prstGeom prst="ellipse">
            <a:avLst/>
          </a:prstGeom>
          <a:noFill/>
          <a:ln w="76200">
            <a:solidFill>
              <a:srgbClr val="099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0,2</a:t>
            </a:r>
          </a:p>
        </p:txBody>
      </p:sp>
      <p:sp>
        <p:nvSpPr>
          <p:cNvPr id="20" name="Oval 19">
            <a:extLst>
              <a:ext uri="{FF2B5EF4-FFF2-40B4-BE49-F238E27FC236}">
                <a16:creationId xmlns:a16="http://schemas.microsoft.com/office/drawing/2014/main" id="{72E39476-9AD4-4A05-AB79-7288A0C17983}"/>
              </a:ext>
            </a:extLst>
          </p:cNvPr>
          <p:cNvSpPr/>
          <p:nvPr/>
        </p:nvSpPr>
        <p:spPr>
          <a:xfrm>
            <a:off x="14603365" y="7339602"/>
            <a:ext cx="914400" cy="914400"/>
          </a:xfrm>
          <a:prstGeom prst="ellipse">
            <a:avLst/>
          </a:prstGeom>
          <a:noFill/>
          <a:ln w="76200">
            <a:solidFill>
              <a:srgbClr val="099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a:t>
            </a:r>
          </a:p>
        </p:txBody>
      </p:sp>
      <p:cxnSp>
        <p:nvCxnSpPr>
          <p:cNvPr id="21" name="Straight Arrow Connector 20">
            <a:extLst>
              <a:ext uri="{FF2B5EF4-FFF2-40B4-BE49-F238E27FC236}">
                <a16:creationId xmlns:a16="http://schemas.microsoft.com/office/drawing/2014/main" id="{EB17A8B4-46BA-45A4-98A2-4B9D6121A212}"/>
              </a:ext>
            </a:extLst>
          </p:cNvPr>
          <p:cNvCxnSpPr>
            <a:stCxn id="5" idx="6"/>
            <a:endCxn id="10" idx="2"/>
          </p:cNvCxnSpPr>
          <p:nvPr/>
        </p:nvCxnSpPr>
        <p:spPr>
          <a:xfrm flipV="1">
            <a:off x="3714750" y="3316896"/>
            <a:ext cx="4972050" cy="740754"/>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6B9E3A1-DB18-4483-82F8-20E98E2E947A}"/>
              </a:ext>
            </a:extLst>
          </p:cNvPr>
          <p:cNvCxnSpPr>
            <a:cxnSpLocks/>
            <a:stCxn id="7" idx="6"/>
            <a:endCxn id="10" idx="2"/>
          </p:cNvCxnSpPr>
          <p:nvPr/>
        </p:nvCxnSpPr>
        <p:spPr>
          <a:xfrm flipV="1">
            <a:off x="3714750" y="3316896"/>
            <a:ext cx="4972050" cy="1987440"/>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0242BDE-28B0-48D0-A48E-C547DA675556}"/>
              </a:ext>
            </a:extLst>
          </p:cNvPr>
          <p:cNvCxnSpPr>
            <a:cxnSpLocks/>
            <a:stCxn id="8" idx="6"/>
            <a:endCxn id="10" idx="2"/>
          </p:cNvCxnSpPr>
          <p:nvPr/>
        </p:nvCxnSpPr>
        <p:spPr>
          <a:xfrm flipV="1">
            <a:off x="3714750" y="3316896"/>
            <a:ext cx="4972050" cy="3233673"/>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2768BBE-C385-4EEE-A775-DB8D66812880}"/>
              </a:ext>
            </a:extLst>
          </p:cNvPr>
          <p:cNvCxnSpPr>
            <a:cxnSpLocks/>
            <a:stCxn id="9" idx="6"/>
            <a:endCxn id="10" idx="2"/>
          </p:cNvCxnSpPr>
          <p:nvPr/>
        </p:nvCxnSpPr>
        <p:spPr>
          <a:xfrm flipV="1">
            <a:off x="3714750" y="3316896"/>
            <a:ext cx="4972050" cy="4479906"/>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8622CE2-99AA-4150-B49F-1995F341491B}"/>
              </a:ext>
            </a:extLst>
          </p:cNvPr>
          <p:cNvCxnSpPr>
            <a:cxnSpLocks/>
            <a:endCxn id="11" idx="2"/>
          </p:cNvCxnSpPr>
          <p:nvPr/>
        </p:nvCxnSpPr>
        <p:spPr>
          <a:xfrm>
            <a:off x="3714750" y="4065697"/>
            <a:ext cx="4972050" cy="575642"/>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A7C209A-5910-46CA-B1C9-C13B009D3A7B}"/>
              </a:ext>
            </a:extLst>
          </p:cNvPr>
          <p:cNvCxnSpPr>
            <a:cxnSpLocks/>
            <a:endCxn id="11" idx="2"/>
          </p:cNvCxnSpPr>
          <p:nvPr/>
        </p:nvCxnSpPr>
        <p:spPr>
          <a:xfrm flipV="1">
            <a:off x="3714750" y="4641339"/>
            <a:ext cx="4972050" cy="671044"/>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7DC62A4-1786-4962-95F5-05EBC99DC11D}"/>
              </a:ext>
            </a:extLst>
          </p:cNvPr>
          <p:cNvCxnSpPr>
            <a:cxnSpLocks/>
            <a:endCxn id="11" idx="2"/>
          </p:cNvCxnSpPr>
          <p:nvPr/>
        </p:nvCxnSpPr>
        <p:spPr>
          <a:xfrm flipV="1">
            <a:off x="3714750" y="4641339"/>
            <a:ext cx="4972050" cy="1917278"/>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5ECC094-CC07-449D-8081-FBC2989DADA2}"/>
              </a:ext>
            </a:extLst>
          </p:cNvPr>
          <p:cNvCxnSpPr>
            <a:cxnSpLocks/>
            <a:endCxn id="11" idx="2"/>
          </p:cNvCxnSpPr>
          <p:nvPr/>
        </p:nvCxnSpPr>
        <p:spPr>
          <a:xfrm flipV="1">
            <a:off x="3714750" y="4641339"/>
            <a:ext cx="4972050" cy="3163510"/>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551A7DA-0611-431E-964C-A578D0288EE7}"/>
              </a:ext>
            </a:extLst>
          </p:cNvPr>
          <p:cNvCxnSpPr>
            <a:cxnSpLocks/>
            <a:endCxn id="13" idx="2"/>
          </p:cNvCxnSpPr>
          <p:nvPr/>
        </p:nvCxnSpPr>
        <p:spPr>
          <a:xfrm>
            <a:off x="3729807" y="4057650"/>
            <a:ext cx="4956993" cy="3232577"/>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5AB02E4-FA59-421E-825F-16E28FB14900}"/>
              </a:ext>
            </a:extLst>
          </p:cNvPr>
          <p:cNvCxnSpPr>
            <a:cxnSpLocks/>
            <a:endCxn id="13" idx="2"/>
          </p:cNvCxnSpPr>
          <p:nvPr/>
        </p:nvCxnSpPr>
        <p:spPr>
          <a:xfrm>
            <a:off x="3729807" y="5304336"/>
            <a:ext cx="4956993" cy="1985891"/>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9230B32-6D03-460A-963E-6D3FFC193497}"/>
              </a:ext>
            </a:extLst>
          </p:cNvPr>
          <p:cNvCxnSpPr>
            <a:cxnSpLocks/>
            <a:endCxn id="13" idx="2"/>
          </p:cNvCxnSpPr>
          <p:nvPr/>
        </p:nvCxnSpPr>
        <p:spPr>
          <a:xfrm>
            <a:off x="3729807" y="6550571"/>
            <a:ext cx="4956993" cy="739656"/>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B9C6DFA-1A2E-4A71-B065-88A56022B7DB}"/>
              </a:ext>
            </a:extLst>
          </p:cNvPr>
          <p:cNvCxnSpPr>
            <a:cxnSpLocks/>
            <a:endCxn id="13" idx="2"/>
          </p:cNvCxnSpPr>
          <p:nvPr/>
        </p:nvCxnSpPr>
        <p:spPr>
          <a:xfrm flipV="1">
            <a:off x="3729807" y="7290227"/>
            <a:ext cx="4956993" cy="506576"/>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8D8FF19-157C-4919-86CD-1AF4D7B96C0B}"/>
              </a:ext>
            </a:extLst>
          </p:cNvPr>
          <p:cNvCxnSpPr>
            <a:cxnSpLocks/>
            <a:endCxn id="12" idx="2"/>
          </p:cNvCxnSpPr>
          <p:nvPr/>
        </p:nvCxnSpPr>
        <p:spPr>
          <a:xfrm>
            <a:off x="3722278" y="4049602"/>
            <a:ext cx="4964522" cy="1916181"/>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9C44616-C6E3-4BC7-8709-2951B0A3AC96}"/>
              </a:ext>
            </a:extLst>
          </p:cNvPr>
          <p:cNvCxnSpPr>
            <a:cxnSpLocks/>
            <a:endCxn id="12" idx="2"/>
          </p:cNvCxnSpPr>
          <p:nvPr/>
        </p:nvCxnSpPr>
        <p:spPr>
          <a:xfrm>
            <a:off x="3722278" y="5296288"/>
            <a:ext cx="4964522" cy="669495"/>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9EB0FB1-31D6-4FDA-9D76-3241DFC72A9D}"/>
              </a:ext>
            </a:extLst>
          </p:cNvPr>
          <p:cNvCxnSpPr>
            <a:cxnSpLocks/>
            <a:endCxn id="12" idx="2"/>
          </p:cNvCxnSpPr>
          <p:nvPr/>
        </p:nvCxnSpPr>
        <p:spPr>
          <a:xfrm flipV="1">
            <a:off x="3722278" y="5965783"/>
            <a:ext cx="4964522" cy="576740"/>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64910CB-AAEA-490F-87F3-D573ED608619}"/>
              </a:ext>
            </a:extLst>
          </p:cNvPr>
          <p:cNvCxnSpPr>
            <a:cxnSpLocks/>
            <a:endCxn id="12" idx="2"/>
          </p:cNvCxnSpPr>
          <p:nvPr/>
        </p:nvCxnSpPr>
        <p:spPr>
          <a:xfrm flipV="1">
            <a:off x="3722278" y="5965783"/>
            <a:ext cx="4964522" cy="1822972"/>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164F18F-A384-4C36-A75D-CCE9982A1F47}"/>
              </a:ext>
            </a:extLst>
          </p:cNvPr>
          <p:cNvCxnSpPr>
            <a:cxnSpLocks/>
            <a:endCxn id="14" idx="2"/>
          </p:cNvCxnSpPr>
          <p:nvPr/>
        </p:nvCxnSpPr>
        <p:spPr>
          <a:xfrm>
            <a:off x="3741099" y="4049602"/>
            <a:ext cx="4945701" cy="4740264"/>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FC474D0-AEF8-4FB1-9998-9831D3F661B9}"/>
              </a:ext>
            </a:extLst>
          </p:cNvPr>
          <p:cNvCxnSpPr>
            <a:cxnSpLocks/>
            <a:endCxn id="14" idx="2"/>
          </p:cNvCxnSpPr>
          <p:nvPr/>
        </p:nvCxnSpPr>
        <p:spPr>
          <a:xfrm>
            <a:off x="3741099" y="5296288"/>
            <a:ext cx="4945701" cy="3493578"/>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EE3DA07-E5EA-493A-901B-E8C9C6CC1CB7}"/>
              </a:ext>
            </a:extLst>
          </p:cNvPr>
          <p:cNvCxnSpPr>
            <a:cxnSpLocks/>
            <a:endCxn id="14" idx="2"/>
          </p:cNvCxnSpPr>
          <p:nvPr/>
        </p:nvCxnSpPr>
        <p:spPr>
          <a:xfrm>
            <a:off x="3741099" y="6542523"/>
            <a:ext cx="4945701" cy="2247343"/>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1FD107B-4AC3-440B-BB1F-78126B92E633}"/>
              </a:ext>
            </a:extLst>
          </p:cNvPr>
          <p:cNvCxnSpPr>
            <a:cxnSpLocks/>
            <a:endCxn id="14" idx="2"/>
          </p:cNvCxnSpPr>
          <p:nvPr/>
        </p:nvCxnSpPr>
        <p:spPr>
          <a:xfrm>
            <a:off x="3741099" y="7788755"/>
            <a:ext cx="4945701" cy="1001111"/>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0C46CC9-F70C-49EF-81AF-202476631335}"/>
              </a:ext>
            </a:extLst>
          </p:cNvPr>
          <p:cNvCxnSpPr>
            <a:cxnSpLocks/>
            <a:stCxn id="10" idx="6"/>
            <a:endCxn id="16" idx="2"/>
          </p:cNvCxnSpPr>
          <p:nvPr/>
        </p:nvCxnSpPr>
        <p:spPr>
          <a:xfrm>
            <a:off x="9601200" y="3316896"/>
            <a:ext cx="5002165" cy="740754"/>
          </a:xfrm>
          <a:prstGeom prst="straightConnector1">
            <a:avLst/>
          </a:prstGeom>
          <a:ln w="22225" cmpd="sng">
            <a:gradFill>
              <a:gsLst>
                <a:gs pos="100000">
                  <a:srgbClr val="0996FF"/>
                </a:gs>
                <a:gs pos="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94922B2-A4BC-4FCA-B9B6-D97377F1A8D4}"/>
              </a:ext>
            </a:extLst>
          </p:cNvPr>
          <p:cNvCxnSpPr>
            <a:cxnSpLocks/>
            <a:endCxn id="18" idx="2"/>
          </p:cNvCxnSpPr>
          <p:nvPr/>
        </p:nvCxnSpPr>
        <p:spPr>
          <a:xfrm>
            <a:off x="9631315" y="3316965"/>
            <a:ext cx="4972050" cy="1987371"/>
          </a:xfrm>
          <a:prstGeom prst="straightConnector1">
            <a:avLst/>
          </a:prstGeom>
          <a:ln w="22225" cmpd="sng">
            <a:gradFill>
              <a:gsLst>
                <a:gs pos="100000">
                  <a:srgbClr val="0996FF"/>
                </a:gs>
                <a:gs pos="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56EDB3D-F0EE-409F-99D2-4A1348262A44}"/>
              </a:ext>
            </a:extLst>
          </p:cNvPr>
          <p:cNvCxnSpPr>
            <a:cxnSpLocks/>
            <a:endCxn id="19" idx="2"/>
          </p:cNvCxnSpPr>
          <p:nvPr/>
        </p:nvCxnSpPr>
        <p:spPr>
          <a:xfrm>
            <a:off x="9631315" y="3316896"/>
            <a:ext cx="4972050" cy="3233673"/>
          </a:xfrm>
          <a:prstGeom prst="straightConnector1">
            <a:avLst/>
          </a:prstGeom>
          <a:ln w="22225" cmpd="sng">
            <a:gradFill>
              <a:gsLst>
                <a:gs pos="100000">
                  <a:srgbClr val="0996FF"/>
                </a:gs>
                <a:gs pos="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CD5ED7C-979E-4F43-A14F-FEA0AD06529D}"/>
              </a:ext>
            </a:extLst>
          </p:cNvPr>
          <p:cNvCxnSpPr>
            <a:cxnSpLocks/>
            <a:endCxn id="20" idx="2"/>
          </p:cNvCxnSpPr>
          <p:nvPr/>
        </p:nvCxnSpPr>
        <p:spPr>
          <a:xfrm>
            <a:off x="9631315" y="3316896"/>
            <a:ext cx="4972050" cy="4479906"/>
          </a:xfrm>
          <a:prstGeom prst="straightConnector1">
            <a:avLst/>
          </a:prstGeom>
          <a:ln w="22225" cmpd="sng">
            <a:gradFill>
              <a:gsLst>
                <a:gs pos="100000">
                  <a:srgbClr val="0996FF"/>
                </a:gs>
                <a:gs pos="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895F67F-2BF2-43F6-9D30-0411CB44A531}"/>
              </a:ext>
            </a:extLst>
          </p:cNvPr>
          <p:cNvCxnSpPr>
            <a:cxnSpLocks/>
            <a:stCxn id="11" idx="6"/>
          </p:cNvCxnSpPr>
          <p:nvPr/>
        </p:nvCxnSpPr>
        <p:spPr>
          <a:xfrm flipV="1">
            <a:off x="9601200" y="4067209"/>
            <a:ext cx="5002165" cy="574130"/>
          </a:xfrm>
          <a:prstGeom prst="straightConnector1">
            <a:avLst/>
          </a:prstGeom>
          <a:ln w="22225" cmpd="sng">
            <a:gradFill>
              <a:gsLst>
                <a:gs pos="100000">
                  <a:srgbClr val="0996FF"/>
                </a:gs>
                <a:gs pos="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FBD6696-16AC-4099-A229-2F61FB9E2D73}"/>
              </a:ext>
            </a:extLst>
          </p:cNvPr>
          <p:cNvCxnSpPr>
            <a:cxnSpLocks/>
            <a:stCxn id="11" idx="6"/>
            <a:endCxn id="18" idx="2"/>
          </p:cNvCxnSpPr>
          <p:nvPr/>
        </p:nvCxnSpPr>
        <p:spPr>
          <a:xfrm>
            <a:off x="9601200" y="4641339"/>
            <a:ext cx="5002165" cy="662997"/>
          </a:xfrm>
          <a:prstGeom prst="straightConnector1">
            <a:avLst/>
          </a:prstGeom>
          <a:ln w="22225" cmpd="sng">
            <a:gradFill>
              <a:gsLst>
                <a:gs pos="100000">
                  <a:srgbClr val="0996FF"/>
                </a:gs>
                <a:gs pos="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BEB1FAB-C0A1-4E2E-A73A-F55994C06A80}"/>
              </a:ext>
            </a:extLst>
          </p:cNvPr>
          <p:cNvCxnSpPr>
            <a:cxnSpLocks/>
            <a:stCxn id="11" idx="6"/>
          </p:cNvCxnSpPr>
          <p:nvPr/>
        </p:nvCxnSpPr>
        <p:spPr>
          <a:xfrm>
            <a:off x="9601200" y="4641339"/>
            <a:ext cx="5002165" cy="1918788"/>
          </a:xfrm>
          <a:prstGeom prst="straightConnector1">
            <a:avLst/>
          </a:prstGeom>
          <a:ln w="22225" cmpd="sng">
            <a:gradFill>
              <a:gsLst>
                <a:gs pos="100000">
                  <a:srgbClr val="0996FF"/>
                </a:gs>
                <a:gs pos="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F9E2F30-5F9F-49F0-A8F1-635418AC7777}"/>
              </a:ext>
            </a:extLst>
          </p:cNvPr>
          <p:cNvCxnSpPr>
            <a:cxnSpLocks/>
            <a:stCxn id="11" idx="6"/>
          </p:cNvCxnSpPr>
          <p:nvPr/>
        </p:nvCxnSpPr>
        <p:spPr>
          <a:xfrm>
            <a:off x="9601200" y="4641339"/>
            <a:ext cx="5002165" cy="3165021"/>
          </a:xfrm>
          <a:prstGeom prst="straightConnector1">
            <a:avLst/>
          </a:prstGeom>
          <a:ln w="22225" cmpd="sng">
            <a:gradFill>
              <a:gsLst>
                <a:gs pos="100000">
                  <a:srgbClr val="0996FF"/>
                </a:gs>
                <a:gs pos="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0B595C0-4DC7-4BAA-92ED-2558A25A36BE}"/>
              </a:ext>
            </a:extLst>
          </p:cNvPr>
          <p:cNvCxnSpPr>
            <a:cxnSpLocks/>
            <a:stCxn id="12" idx="6"/>
          </p:cNvCxnSpPr>
          <p:nvPr/>
        </p:nvCxnSpPr>
        <p:spPr>
          <a:xfrm flipV="1">
            <a:off x="9601200" y="4067209"/>
            <a:ext cx="4991005" cy="1898574"/>
          </a:xfrm>
          <a:prstGeom prst="straightConnector1">
            <a:avLst/>
          </a:prstGeom>
          <a:ln w="22225" cmpd="sng">
            <a:gradFill>
              <a:gsLst>
                <a:gs pos="100000">
                  <a:srgbClr val="0996FF"/>
                </a:gs>
                <a:gs pos="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EB18CEC-382F-4C31-A709-F7F935351867}"/>
              </a:ext>
            </a:extLst>
          </p:cNvPr>
          <p:cNvCxnSpPr>
            <a:cxnSpLocks/>
            <a:stCxn id="12" idx="6"/>
            <a:endCxn id="18" idx="2"/>
          </p:cNvCxnSpPr>
          <p:nvPr/>
        </p:nvCxnSpPr>
        <p:spPr>
          <a:xfrm flipV="1">
            <a:off x="9601200" y="5304336"/>
            <a:ext cx="5002165" cy="661447"/>
          </a:xfrm>
          <a:prstGeom prst="straightConnector1">
            <a:avLst/>
          </a:prstGeom>
          <a:ln w="22225" cmpd="sng">
            <a:gradFill>
              <a:gsLst>
                <a:gs pos="100000">
                  <a:srgbClr val="0996FF"/>
                </a:gs>
                <a:gs pos="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B9D15ED3-77BD-4ED8-AC5E-EDB59D84F223}"/>
              </a:ext>
            </a:extLst>
          </p:cNvPr>
          <p:cNvCxnSpPr>
            <a:cxnSpLocks/>
            <a:stCxn id="12" idx="6"/>
          </p:cNvCxnSpPr>
          <p:nvPr/>
        </p:nvCxnSpPr>
        <p:spPr>
          <a:xfrm>
            <a:off x="9601200" y="5965783"/>
            <a:ext cx="4991005" cy="594344"/>
          </a:xfrm>
          <a:prstGeom prst="straightConnector1">
            <a:avLst/>
          </a:prstGeom>
          <a:ln w="22225" cmpd="sng">
            <a:gradFill>
              <a:gsLst>
                <a:gs pos="100000">
                  <a:srgbClr val="0996FF"/>
                </a:gs>
                <a:gs pos="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B38BAF9-A8D3-4059-B32A-2ED813475113}"/>
              </a:ext>
            </a:extLst>
          </p:cNvPr>
          <p:cNvCxnSpPr>
            <a:cxnSpLocks/>
            <a:stCxn id="12" idx="6"/>
          </p:cNvCxnSpPr>
          <p:nvPr/>
        </p:nvCxnSpPr>
        <p:spPr>
          <a:xfrm>
            <a:off x="9601200" y="5965783"/>
            <a:ext cx="4991005" cy="1840577"/>
          </a:xfrm>
          <a:prstGeom prst="straightConnector1">
            <a:avLst/>
          </a:prstGeom>
          <a:ln w="22225" cmpd="sng">
            <a:gradFill>
              <a:gsLst>
                <a:gs pos="100000">
                  <a:srgbClr val="0996FF"/>
                </a:gs>
                <a:gs pos="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F8B5227-1EC8-44FA-B790-6D4BBC6CF002}"/>
              </a:ext>
            </a:extLst>
          </p:cNvPr>
          <p:cNvCxnSpPr>
            <a:cxnSpLocks/>
            <a:stCxn id="13" idx="6"/>
          </p:cNvCxnSpPr>
          <p:nvPr/>
        </p:nvCxnSpPr>
        <p:spPr>
          <a:xfrm flipV="1">
            <a:off x="9601200" y="4057651"/>
            <a:ext cx="4996585" cy="3232576"/>
          </a:xfrm>
          <a:prstGeom prst="straightConnector1">
            <a:avLst/>
          </a:prstGeom>
          <a:ln w="22225" cmpd="sng">
            <a:gradFill>
              <a:gsLst>
                <a:gs pos="100000">
                  <a:srgbClr val="0996FF"/>
                </a:gs>
                <a:gs pos="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4B7E8D6-99B7-4F0B-B879-51BC94F46B4E}"/>
              </a:ext>
            </a:extLst>
          </p:cNvPr>
          <p:cNvCxnSpPr>
            <a:cxnSpLocks/>
            <a:stCxn id="13" idx="6"/>
          </p:cNvCxnSpPr>
          <p:nvPr/>
        </p:nvCxnSpPr>
        <p:spPr>
          <a:xfrm flipV="1">
            <a:off x="9601200" y="5304337"/>
            <a:ext cx="4996585" cy="1985890"/>
          </a:xfrm>
          <a:prstGeom prst="straightConnector1">
            <a:avLst/>
          </a:prstGeom>
          <a:ln w="22225" cmpd="sng">
            <a:gradFill>
              <a:gsLst>
                <a:gs pos="100000">
                  <a:srgbClr val="0996FF"/>
                </a:gs>
                <a:gs pos="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A468936B-0D10-44E9-AB7D-C2844BC92296}"/>
              </a:ext>
            </a:extLst>
          </p:cNvPr>
          <p:cNvCxnSpPr>
            <a:cxnSpLocks/>
            <a:stCxn id="13" idx="6"/>
          </p:cNvCxnSpPr>
          <p:nvPr/>
        </p:nvCxnSpPr>
        <p:spPr>
          <a:xfrm flipV="1">
            <a:off x="9601200" y="6550569"/>
            <a:ext cx="4996585" cy="739658"/>
          </a:xfrm>
          <a:prstGeom prst="straightConnector1">
            <a:avLst/>
          </a:prstGeom>
          <a:ln w="22225" cmpd="sng">
            <a:gradFill>
              <a:gsLst>
                <a:gs pos="100000">
                  <a:srgbClr val="0996FF"/>
                </a:gs>
                <a:gs pos="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0FC28CA-48D5-497E-B592-406580D43B6C}"/>
              </a:ext>
            </a:extLst>
          </p:cNvPr>
          <p:cNvCxnSpPr>
            <a:cxnSpLocks/>
            <a:stCxn id="13" idx="6"/>
          </p:cNvCxnSpPr>
          <p:nvPr/>
        </p:nvCxnSpPr>
        <p:spPr>
          <a:xfrm>
            <a:off x="9601200" y="7290227"/>
            <a:ext cx="4996585" cy="506575"/>
          </a:xfrm>
          <a:prstGeom prst="straightConnector1">
            <a:avLst/>
          </a:prstGeom>
          <a:ln w="22225" cmpd="sng">
            <a:gradFill>
              <a:gsLst>
                <a:gs pos="100000">
                  <a:srgbClr val="0996FF"/>
                </a:gs>
                <a:gs pos="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9D5F8DB-B262-419F-9217-03B8800DAF55}"/>
              </a:ext>
            </a:extLst>
          </p:cNvPr>
          <p:cNvCxnSpPr>
            <a:cxnSpLocks/>
            <a:stCxn id="14" idx="6"/>
          </p:cNvCxnSpPr>
          <p:nvPr/>
        </p:nvCxnSpPr>
        <p:spPr>
          <a:xfrm flipV="1">
            <a:off x="9601200" y="4057652"/>
            <a:ext cx="5026700" cy="4732214"/>
          </a:xfrm>
          <a:prstGeom prst="straightConnector1">
            <a:avLst/>
          </a:prstGeom>
          <a:ln w="22225" cmpd="sng">
            <a:gradFill>
              <a:gsLst>
                <a:gs pos="100000">
                  <a:srgbClr val="0996FF"/>
                </a:gs>
                <a:gs pos="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178955C-3D1F-47B5-87ED-1AC6202C7CC3}"/>
              </a:ext>
            </a:extLst>
          </p:cNvPr>
          <p:cNvCxnSpPr>
            <a:cxnSpLocks/>
            <a:stCxn id="14" idx="6"/>
            <a:endCxn id="18" idx="2"/>
          </p:cNvCxnSpPr>
          <p:nvPr/>
        </p:nvCxnSpPr>
        <p:spPr>
          <a:xfrm flipV="1">
            <a:off x="9601200" y="5304336"/>
            <a:ext cx="5002165" cy="3485530"/>
          </a:xfrm>
          <a:prstGeom prst="straightConnector1">
            <a:avLst/>
          </a:prstGeom>
          <a:ln w="22225" cmpd="sng">
            <a:gradFill>
              <a:gsLst>
                <a:gs pos="100000">
                  <a:srgbClr val="0996FF"/>
                </a:gs>
                <a:gs pos="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A1F485C6-7617-4637-A4F8-15BA052FF355}"/>
              </a:ext>
            </a:extLst>
          </p:cNvPr>
          <p:cNvCxnSpPr>
            <a:cxnSpLocks/>
            <a:stCxn id="14" idx="6"/>
          </p:cNvCxnSpPr>
          <p:nvPr/>
        </p:nvCxnSpPr>
        <p:spPr>
          <a:xfrm flipV="1">
            <a:off x="9601200" y="6550570"/>
            <a:ext cx="5026700" cy="2239296"/>
          </a:xfrm>
          <a:prstGeom prst="straightConnector1">
            <a:avLst/>
          </a:prstGeom>
          <a:ln w="22225" cmpd="sng">
            <a:gradFill>
              <a:gsLst>
                <a:gs pos="100000">
                  <a:srgbClr val="0996FF"/>
                </a:gs>
                <a:gs pos="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92ABAF0D-8B69-4451-B763-416EAADF5E4E}"/>
              </a:ext>
            </a:extLst>
          </p:cNvPr>
          <p:cNvCxnSpPr>
            <a:cxnSpLocks/>
            <a:stCxn id="14" idx="6"/>
          </p:cNvCxnSpPr>
          <p:nvPr/>
        </p:nvCxnSpPr>
        <p:spPr>
          <a:xfrm flipV="1">
            <a:off x="9601200" y="7796802"/>
            <a:ext cx="5026700" cy="993064"/>
          </a:xfrm>
          <a:prstGeom prst="straightConnector1">
            <a:avLst/>
          </a:prstGeom>
          <a:ln w="22225" cmpd="sng">
            <a:gradFill>
              <a:gsLst>
                <a:gs pos="100000">
                  <a:srgbClr val="0996FF"/>
                </a:gs>
                <a:gs pos="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graphicFrame>
        <p:nvGraphicFramePr>
          <p:cNvPr id="61" name="Table 61">
            <a:extLst>
              <a:ext uri="{FF2B5EF4-FFF2-40B4-BE49-F238E27FC236}">
                <a16:creationId xmlns:a16="http://schemas.microsoft.com/office/drawing/2014/main" id="{AE2568CB-F921-49E7-9618-C0ED8BC4B3E8}"/>
              </a:ext>
            </a:extLst>
          </p:cNvPr>
          <p:cNvGraphicFramePr>
            <a:graphicFrameLocks noGrp="1"/>
          </p:cNvGraphicFramePr>
          <p:nvPr>
            <p:extLst>
              <p:ext uri="{D42A27DB-BD31-4B8C-83A1-F6EECF244321}">
                <p14:modId xmlns:p14="http://schemas.microsoft.com/office/powerpoint/2010/main" val="3966073146"/>
              </p:ext>
            </p:extLst>
          </p:nvPr>
        </p:nvGraphicFramePr>
        <p:xfrm>
          <a:off x="16277435" y="3480237"/>
          <a:ext cx="1319347" cy="4876008"/>
        </p:xfrm>
        <a:graphic>
          <a:graphicData uri="http://schemas.openxmlformats.org/drawingml/2006/table">
            <a:tbl>
              <a:tblPr bandRow="1">
                <a:tableStyleId>{F5AB1C69-6EDB-4FF4-983F-18BD219EF322}</a:tableStyleId>
              </a:tblPr>
              <a:tblGrid>
                <a:gridCol w="1319347">
                  <a:extLst>
                    <a:ext uri="{9D8B030D-6E8A-4147-A177-3AD203B41FA5}">
                      <a16:colId xmlns:a16="http://schemas.microsoft.com/office/drawing/2014/main" val="918082948"/>
                    </a:ext>
                  </a:extLst>
                </a:gridCol>
              </a:tblGrid>
              <a:tr h="1219002">
                <a:tc>
                  <a:txBody>
                    <a:bodyPr/>
                    <a:lstStyle/>
                    <a:p>
                      <a:pPr algn="ctr"/>
                      <a:r>
                        <a:rPr lang="en-US" dirty="0"/>
                        <a:t>0</a:t>
                      </a:r>
                    </a:p>
                  </a:txBody>
                  <a:tcPr anchor="ctr"/>
                </a:tc>
                <a:extLst>
                  <a:ext uri="{0D108BD9-81ED-4DB2-BD59-A6C34878D82A}">
                    <a16:rowId xmlns:a16="http://schemas.microsoft.com/office/drawing/2014/main" val="210051594"/>
                  </a:ext>
                </a:extLst>
              </a:tr>
              <a:tr h="1219002">
                <a:tc>
                  <a:txBody>
                    <a:bodyPr/>
                    <a:lstStyle/>
                    <a:p>
                      <a:pPr algn="ctr"/>
                      <a:r>
                        <a:rPr lang="en-US" dirty="0"/>
                        <a:t>1</a:t>
                      </a:r>
                    </a:p>
                  </a:txBody>
                  <a:tcPr anchor="ctr"/>
                </a:tc>
                <a:extLst>
                  <a:ext uri="{0D108BD9-81ED-4DB2-BD59-A6C34878D82A}">
                    <a16:rowId xmlns:a16="http://schemas.microsoft.com/office/drawing/2014/main" val="1821464336"/>
                  </a:ext>
                </a:extLst>
              </a:tr>
              <a:tr h="1219002">
                <a:tc>
                  <a:txBody>
                    <a:bodyPr/>
                    <a:lstStyle/>
                    <a:p>
                      <a:pPr algn="ctr"/>
                      <a:r>
                        <a:rPr lang="en-US" dirty="0"/>
                        <a:t>0</a:t>
                      </a:r>
                    </a:p>
                  </a:txBody>
                  <a:tcPr anchor="ctr"/>
                </a:tc>
                <a:extLst>
                  <a:ext uri="{0D108BD9-81ED-4DB2-BD59-A6C34878D82A}">
                    <a16:rowId xmlns:a16="http://schemas.microsoft.com/office/drawing/2014/main" val="2905396906"/>
                  </a:ext>
                </a:extLst>
              </a:tr>
              <a:tr h="1219002">
                <a:tc>
                  <a:txBody>
                    <a:bodyPr/>
                    <a:lstStyle/>
                    <a:p>
                      <a:pPr algn="ctr"/>
                      <a:r>
                        <a:rPr lang="en-US" dirty="0"/>
                        <a:t>0</a:t>
                      </a:r>
                    </a:p>
                  </a:txBody>
                  <a:tcPr anchor="ctr"/>
                </a:tc>
                <a:extLst>
                  <a:ext uri="{0D108BD9-81ED-4DB2-BD59-A6C34878D82A}">
                    <a16:rowId xmlns:a16="http://schemas.microsoft.com/office/drawing/2014/main" val="3931459319"/>
                  </a:ext>
                </a:extLst>
              </a:tr>
            </a:tbl>
          </a:graphicData>
        </a:graphic>
      </p:graphicFrame>
      <p:sp>
        <p:nvSpPr>
          <p:cNvPr id="62" name="TextBox 61">
            <a:extLst>
              <a:ext uri="{FF2B5EF4-FFF2-40B4-BE49-F238E27FC236}">
                <a16:creationId xmlns:a16="http://schemas.microsoft.com/office/drawing/2014/main" id="{30C84C25-8988-43FF-8629-BED0F9140547}"/>
              </a:ext>
            </a:extLst>
          </p:cNvPr>
          <p:cNvSpPr txBox="1"/>
          <p:nvPr/>
        </p:nvSpPr>
        <p:spPr>
          <a:xfrm>
            <a:off x="16222055" y="2598086"/>
            <a:ext cx="1542858" cy="523220"/>
          </a:xfrm>
          <a:prstGeom prst="rect">
            <a:avLst/>
          </a:prstGeom>
          <a:noFill/>
        </p:spPr>
        <p:txBody>
          <a:bodyPr wrap="none" rtlCol="0">
            <a:spAutoFit/>
          </a:bodyPr>
          <a:lstStyle/>
          <a:p>
            <a:r>
              <a:rPr lang="en-US" sz="2800" b="1" dirty="0"/>
              <a:t>Expected</a:t>
            </a:r>
          </a:p>
        </p:txBody>
      </p:sp>
      <p:cxnSp>
        <p:nvCxnSpPr>
          <p:cNvPr id="66" name="Straight Arrow Connector 65">
            <a:extLst>
              <a:ext uri="{FF2B5EF4-FFF2-40B4-BE49-F238E27FC236}">
                <a16:creationId xmlns:a16="http://schemas.microsoft.com/office/drawing/2014/main" id="{D2E37A56-7C47-4A3F-B9D8-DC9F9D0B3387}"/>
              </a:ext>
            </a:extLst>
          </p:cNvPr>
          <p:cNvCxnSpPr>
            <a:cxnSpLocks/>
          </p:cNvCxnSpPr>
          <p:nvPr/>
        </p:nvCxnSpPr>
        <p:spPr>
          <a:xfrm>
            <a:off x="9631315" y="3316964"/>
            <a:ext cx="4972050" cy="1987371"/>
          </a:xfrm>
          <a:prstGeom prst="straightConnector1">
            <a:avLst/>
          </a:prstGeom>
          <a:ln w="22225" cmpd="sng">
            <a:solidFill>
              <a:srgbClr val="00B050"/>
            </a:soli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2B776792-31C4-4D8C-BF7B-F9DFA62251F8}"/>
              </a:ext>
            </a:extLst>
          </p:cNvPr>
          <p:cNvCxnSpPr>
            <a:cxnSpLocks/>
          </p:cNvCxnSpPr>
          <p:nvPr/>
        </p:nvCxnSpPr>
        <p:spPr>
          <a:xfrm flipV="1">
            <a:off x="9601200" y="5304336"/>
            <a:ext cx="4996585" cy="1985890"/>
          </a:xfrm>
          <a:prstGeom prst="straightConnector1">
            <a:avLst/>
          </a:prstGeom>
          <a:ln w="22225" cmpd="sng">
            <a:solidFill>
              <a:srgbClr val="92D050"/>
            </a:soli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2FDCCAAE-0DAD-42C2-B0E3-F0BB010B6577}"/>
              </a:ext>
            </a:extLst>
          </p:cNvPr>
          <p:cNvCxnSpPr>
            <a:cxnSpLocks/>
            <a:endCxn id="18" idx="2"/>
          </p:cNvCxnSpPr>
          <p:nvPr/>
        </p:nvCxnSpPr>
        <p:spPr>
          <a:xfrm>
            <a:off x="9615689" y="4641339"/>
            <a:ext cx="4987676" cy="662997"/>
          </a:xfrm>
          <a:prstGeom prst="straightConnector1">
            <a:avLst/>
          </a:prstGeom>
          <a:ln w="22225" cmpd="sng">
            <a:solidFill>
              <a:srgbClr val="FF0000"/>
            </a:soli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5F98B32-1BB7-452D-8C7A-AA13FDE08302}"/>
              </a:ext>
            </a:extLst>
          </p:cNvPr>
          <p:cNvCxnSpPr>
            <a:cxnSpLocks/>
            <a:endCxn id="18" idx="2"/>
          </p:cNvCxnSpPr>
          <p:nvPr/>
        </p:nvCxnSpPr>
        <p:spPr>
          <a:xfrm flipV="1">
            <a:off x="9615689" y="5304336"/>
            <a:ext cx="4987676" cy="661448"/>
          </a:xfrm>
          <a:prstGeom prst="straightConnector1">
            <a:avLst/>
          </a:prstGeom>
          <a:ln w="22225" cmpd="sng">
            <a:solidFill>
              <a:schemeClr val="accent1">
                <a:lumMod val="60000"/>
                <a:lumOff val="40000"/>
              </a:schemeClr>
            </a:soli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A699031-8FB8-462A-BDC9-E3A9E061DF1A}"/>
              </a:ext>
            </a:extLst>
          </p:cNvPr>
          <p:cNvCxnSpPr>
            <a:cxnSpLocks/>
            <a:stCxn id="14" idx="6"/>
            <a:endCxn id="18" idx="2"/>
          </p:cNvCxnSpPr>
          <p:nvPr/>
        </p:nvCxnSpPr>
        <p:spPr>
          <a:xfrm flipV="1">
            <a:off x="9601200" y="5304336"/>
            <a:ext cx="5002165" cy="3485530"/>
          </a:xfrm>
          <a:prstGeom prst="straightConnector1">
            <a:avLst/>
          </a:prstGeom>
          <a:ln w="22225" cmpd="sng">
            <a:solidFill>
              <a:schemeClr val="accent1">
                <a:lumMod val="20000"/>
                <a:lumOff val="80000"/>
              </a:schemeClr>
            </a:soli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CAA9E12D-6BA0-448B-94E5-DE84401A4FD7}"/>
              </a:ext>
            </a:extLst>
          </p:cNvPr>
          <p:cNvCxnSpPr/>
          <p:nvPr/>
        </p:nvCxnSpPr>
        <p:spPr>
          <a:xfrm flipV="1">
            <a:off x="13918434" y="4783500"/>
            <a:ext cx="0" cy="36000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1BB6403-3874-4306-A488-E0C50E196222}"/>
              </a:ext>
            </a:extLst>
          </p:cNvPr>
          <p:cNvCxnSpPr>
            <a:cxnSpLocks/>
          </p:cNvCxnSpPr>
          <p:nvPr/>
        </p:nvCxnSpPr>
        <p:spPr>
          <a:xfrm>
            <a:off x="13725525" y="5045210"/>
            <a:ext cx="0" cy="3600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800AEACE-8E7D-4AF6-866E-5D8FE8338CFD}"/>
              </a:ext>
            </a:extLst>
          </p:cNvPr>
          <p:cNvCxnSpPr>
            <a:cxnSpLocks/>
          </p:cNvCxnSpPr>
          <p:nvPr/>
        </p:nvCxnSpPr>
        <p:spPr>
          <a:xfrm>
            <a:off x="13858875" y="5296288"/>
            <a:ext cx="0" cy="2520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7EF5633C-3D8C-4AB6-9192-1BDB878A3D3D}"/>
              </a:ext>
            </a:extLst>
          </p:cNvPr>
          <p:cNvCxnSpPr/>
          <p:nvPr/>
        </p:nvCxnSpPr>
        <p:spPr>
          <a:xfrm flipV="1">
            <a:off x="14004159" y="5418583"/>
            <a:ext cx="0" cy="18000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9AFEFA2-6E17-4A5B-824D-ED4619579408}"/>
              </a:ext>
            </a:extLst>
          </p:cNvPr>
          <p:cNvCxnSpPr>
            <a:cxnSpLocks/>
          </p:cNvCxnSpPr>
          <p:nvPr/>
        </p:nvCxnSpPr>
        <p:spPr>
          <a:xfrm>
            <a:off x="13916080" y="5723308"/>
            <a:ext cx="0" cy="1440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8372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1"/>
                                        </p:tgtEl>
                                      </p:cBhvr>
                                    </p:animEffect>
                                    <p:set>
                                      <p:cBhvr>
                                        <p:cTn id="7" dur="1" fill="hold">
                                          <p:stCondLst>
                                            <p:cond delay="499"/>
                                          </p:stCondLst>
                                        </p:cTn>
                                        <p:tgtEl>
                                          <p:spTgt spid="41"/>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43"/>
                                        </p:tgtEl>
                                      </p:cBhvr>
                                    </p:animEffect>
                                    <p:set>
                                      <p:cBhvr>
                                        <p:cTn id="10" dur="1" fill="hold">
                                          <p:stCondLst>
                                            <p:cond delay="499"/>
                                          </p:stCondLst>
                                        </p:cTn>
                                        <p:tgtEl>
                                          <p:spTgt spid="43"/>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44"/>
                                        </p:tgtEl>
                                      </p:cBhvr>
                                    </p:animEffect>
                                    <p:set>
                                      <p:cBhvr>
                                        <p:cTn id="13" dur="1" fill="hold">
                                          <p:stCondLst>
                                            <p:cond delay="499"/>
                                          </p:stCondLst>
                                        </p:cTn>
                                        <p:tgtEl>
                                          <p:spTgt spid="44"/>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45"/>
                                        </p:tgtEl>
                                      </p:cBhvr>
                                    </p:animEffect>
                                    <p:set>
                                      <p:cBhvr>
                                        <p:cTn id="16" dur="1" fill="hold">
                                          <p:stCondLst>
                                            <p:cond delay="499"/>
                                          </p:stCondLst>
                                        </p:cTn>
                                        <p:tgtEl>
                                          <p:spTgt spid="45"/>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47"/>
                                        </p:tgtEl>
                                      </p:cBhvr>
                                    </p:animEffect>
                                    <p:set>
                                      <p:cBhvr>
                                        <p:cTn id="19" dur="1" fill="hold">
                                          <p:stCondLst>
                                            <p:cond delay="499"/>
                                          </p:stCondLst>
                                        </p:cTn>
                                        <p:tgtEl>
                                          <p:spTgt spid="47"/>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48"/>
                                        </p:tgtEl>
                                      </p:cBhvr>
                                    </p:animEffect>
                                    <p:set>
                                      <p:cBhvr>
                                        <p:cTn id="22" dur="1" fill="hold">
                                          <p:stCondLst>
                                            <p:cond delay="499"/>
                                          </p:stCondLst>
                                        </p:cTn>
                                        <p:tgtEl>
                                          <p:spTgt spid="48"/>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49"/>
                                        </p:tgtEl>
                                      </p:cBhvr>
                                    </p:animEffect>
                                    <p:set>
                                      <p:cBhvr>
                                        <p:cTn id="25" dur="1" fill="hold">
                                          <p:stCondLst>
                                            <p:cond delay="499"/>
                                          </p:stCondLst>
                                        </p:cTn>
                                        <p:tgtEl>
                                          <p:spTgt spid="49"/>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51"/>
                                        </p:tgtEl>
                                      </p:cBhvr>
                                    </p:animEffect>
                                    <p:set>
                                      <p:cBhvr>
                                        <p:cTn id="28" dur="1" fill="hold">
                                          <p:stCondLst>
                                            <p:cond delay="499"/>
                                          </p:stCondLst>
                                        </p:cTn>
                                        <p:tgtEl>
                                          <p:spTgt spid="51"/>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52"/>
                                        </p:tgtEl>
                                      </p:cBhvr>
                                    </p:animEffect>
                                    <p:set>
                                      <p:cBhvr>
                                        <p:cTn id="31" dur="1" fill="hold">
                                          <p:stCondLst>
                                            <p:cond delay="499"/>
                                          </p:stCondLst>
                                        </p:cTn>
                                        <p:tgtEl>
                                          <p:spTgt spid="52"/>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53"/>
                                        </p:tgtEl>
                                      </p:cBhvr>
                                    </p:animEffect>
                                    <p:set>
                                      <p:cBhvr>
                                        <p:cTn id="34" dur="1" fill="hold">
                                          <p:stCondLst>
                                            <p:cond delay="499"/>
                                          </p:stCondLst>
                                        </p:cTn>
                                        <p:tgtEl>
                                          <p:spTgt spid="53"/>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55"/>
                                        </p:tgtEl>
                                      </p:cBhvr>
                                    </p:animEffect>
                                    <p:set>
                                      <p:cBhvr>
                                        <p:cTn id="37" dur="1" fill="hold">
                                          <p:stCondLst>
                                            <p:cond delay="499"/>
                                          </p:stCondLst>
                                        </p:cTn>
                                        <p:tgtEl>
                                          <p:spTgt spid="55"/>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56"/>
                                        </p:tgtEl>
                                      </p:cBhvr>
                                    </p:animEffect>
                                    <p:set>
                                      <p:cBhvr>
                                        <p:cTn id="40" dur="1" fill="hold">
                                          <p:stCondLst>
                                            <p:cond delay="499"/>
                                          </p:stCondLst>
                                        </p:cTn>
                                        <p:tgtEl>
                                          <p:spTgt spid="56"/>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57"/>
                                        </p:tgtEl>
                                      </p:cBhvr>
                                    </p:animEffect>
                                    <p:set>
                                      <p:cBhvr>
                                        <p:cTn id="43" dur="1" fill="hold">
                                          <p:stCondLst>
                                            <p:cond delay="499"/>
                                          </p:stCondLst>
                                        </p:cTn>
                                        <p:tgtEl>
                                          <p:spTgt spid="57"/>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59"/>
                                        </p:tgtEl>
                                      </p:cBhvr>
                                    </p:animEffect>
                                    <p:set>
                                      <p:cBhvr>
                                        <p:cTn id="46" dur="1" fill="hold">
                                          <p:stCondLst>
                                            <p:cond delay="499"/>
                                          </p:stCondLst>
                                        </p:cTn>
                                        <p:tgtEl>
                                          <p:spTgt spid="59"/>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60"/>
                                        </p:tgtEl>
                                      </p:cBhvr>
                                    </p:animEffect>
                                    <p:set>
                                      <p:cBhvr>
                                        <p:cTn id="49" dur="1" fill="hold">
                                          <p:stCondLst>
                                            <p:cond delay="499"/>
                                          </p:stCondLst>
                                        </p:cTn>
                                        <p:tgtEl>
                                          <p:spTgt spid="60"/>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68"/>
                                        </p:tgtEl>
                                        <p:attrNameLst>
                                          <p:attrName>style.visibility</p:attrName>
                                        </p:attrNameLst>
                                      </p:cBhvr>
                                      <p:to>
                                        <p:strVal val="visible"/>
                                      </p:to>
                                    </p:set>
                                    <p:animEffect transition="in" filter="fade">
                                      <p:cBhvr>
                                        <p:cTn id="54" dur="500"/>
                                        <p:tgtEl>
                                          <p:spTgt spid="68"/>
                                        </p:tgtEl>
                                      </p:cBhvr>
                                    </p:animEffect>
                                  </p:childTnLst>
                                </p:cTn>
                              </p:par>
                              <p:par>
                                <p:cTn id="55" presetID="10" presetClass="entr" presetSubtype="0" fill="hold" nodeType="withEffect">
                                  <p:stCondLst>
                                    <p:cond delay="0"/>
                                  </p:stCondLst>
                                  <p:childTnLst>
                                    <p:set>
                                      <p:cBhvr>
                                        <p:cTn id="56" dur="1" fill="hold">
                                          <p:stCondLst>
                                            <p:cond delay="0"/>
                                          </p:stCondLst>
                                        </p:cTn>
                                        <p:tgtEl>
                                          <p:spTgt spid="69"/>
                                        </p:tgtEl>
                                        <p:attrNameLst>
                                          <p:attrName>style.visibility</p:attrName>
                                        </p:attrNameLst>
                                      </p:cBhvr>
                                      <p:to>
                                        <p:strVal val="visible"/>
                                      </p:to>
                                    </p:set>
                                    <p:animEffect transition="in" filter="fade">
                                      <p:cBhvr>
                                        <p:cTn id="57" dur="500"/>
                                        <p:tgtEl>
                                          <p:spTgt spid="69"/>
                                        </p:tgtEl>
                                      </p:cBhvr>
                                    </p:animEffect>
                                  </p:childTnLst>
                                </p:cTn>
                              </p:par>
                              <p:par>
                                <p:cTn id="58" presetID="10" presetClass="entr" presetSubtype="0" fill="hold" nodeType="withEffect">
                                  <p:stCondLst>
                                    <p:cond delay="0"/>
                                  </p:stCondLst>
                                  <p:childTnLst>
                                    <p:set>
                                      <p:cBhvr>
                                        <p:cTn id="59" dur="1" fill="hold">
                                          <p:stCondLst>
                                            <p:cond delay="0"/>
                                          </p:stCondLst>
                                        </p:cTn>
                                        <p:tgtEl>
                                          <p:spTgt spid="70"/>
                                        </p:tgtEl>
                                        <p:attrNameLst>
                                          <p:attrName>style.visibility</p:attrName>
                                        </p:attrNameLst>
                                      </p:cBhvr>
                                      <p:to>
                                        <p:strVal val="visible"/>
                                      </p:to>
                                    </p:set>
                                    <p:animEffect transition="in" filter="fade">
                                      <p:cBhvr>
                                        <p:cTn id="60" dur="500"/>
                                        <p:tgtEl>
                                          <p:spTgt spid="70"/>
                                        </p:tgtEl>
                                      </p:cBhvr>
                                    </p:animEffect>
                                  </p:childTnLst>
                                </p:cTn>
                              </p:par>
                              <p:par>
                                <p:cTn id="61" presetID="10" presetClass="entr" presetSubtype="0" fill="hold" nodeType="withEffect">
                                  <p:stCondLst>
                                    <p:cond delay="0"/>
                                  </p:stCondLst>
                                  <p:childTnLst>
                                    <p:set>
                                      <p:cBhvr>
                                        <p:cTn id="62" dur="1" fill="hold">
                                          <p:stCondLst>
                                            <p:cond delay="0"/>
                                          </p:stCondLst>
                                        </p:cTn>
                                        <p:tgtEl>
                                          <p:spTgt spid="66"/>
                                        </p:tgtEl>
                                        <p:attrNameLst>
                                          <p:attrName>style.visibility</p:attrName>
                                        </p:attrNameLst>
                                      </p:cBhvr>
                                      <p:to>
                                        <p:strVal val="visible"/>
                                      </p:to>
                                    </p:set>
                                    <p:animEffect transition="in" filter="fade">
                                      <p:cBhvr>
                                        <p:cTn id="63" dur="500"/>
                                        <p:tgtEl>
                                          <p:spTgt spid="66"/>
                                        </p:tgtEl>
                                      </p:cBhvr>
                                    </p:animEffect>
                                  </p:childTnLst>
                                </p:cTn>
                              </p:par>
                              <p:par>
                                <p:cTn id="64" presetID="10" presetClass="entr" presetSubtype="0" fill="hold" nodeType="withEffect">
                                  <p:stCondLst>
                                    <p:cond delay="0"/>
                                  </p:stCondLst>
                                  <p:childTnLst>
                                    <p:set>
                                      <p:cBhvr>
                                        <p:cTn id="65" dur="1" fill="hold">
                                          <p:stCondLst>
                                            <p:cond delay="0"/>
                                          </p:stCondLst>
                                        </p:cTn>
                                        <p:tgtEl>
                                          <p:spTgt spid="67"/>
                                        </p:tgtEl>
                                        <p:attrNameLst>
                                          <p:attrName>style.visibility</p:attrName>
                                        </p:attrNameLst>
                                      </p:cBhvr>
                                      <p:to>
                                        <p:strVal val="visible"/>
                                      </p:to>
                                    </p:set>
                                    <p:animEffect transition="in" filter="fade">
                                      <p:cBhvr>
                                        <p:cTn id="66" dur="500"/>
                                        <p:tgtEl>
                                          <p:spTgt spid="67"/>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82"/>
                                        </p:tgtEl>
                                        <p:attrNameLst>
                                          <p:attrName>style.visibility</p:attrName>
                                        </p:attrNameLst>
                                      </p:cBhvr>
                                      <p:to>
                                        <p:strVal val="visible"/>
                                      </p:to>
                                    </p:set>
                                    <p:animEffect transition="in" filter="fade">
                                      <p:cBhvr>
                                        <p:cTn id="71" dur="500"/>
                                        <p:tgtEl>
                                          <p:spTgt spid="82"/>
                                        </p:tgtEl>
                                      </p:cBhvr>
                                    </p:animEffect>
                                  </p:childTnLst>
                                </p:cTn>
                              </p:par>
                              <p:par>
                                <p:cTn id="72" presetID="10" presetClass="entr" presetSubtype="0" fill="hold" nodeType="withEffect">
                                  <p:stCondLst>
                                    <p:cond delay="0"/>
                                  </p:stCondLst>
                                  <p:childTnLst>
                                    <p:set>
                                      <p:cBhvr>
                                        <p:cTn id="73" dur="1" fill="hold">
                                          <p:stCondLst>
                                            <p:cond delay="0"/>
                                          </p:stCondLst>
                                        </p:cTn>
                                        <p:tgtEl>
                                          <p:spTgt spid="83"/>
                                        </p:tgtEl>
                                        <p:attrNameLst>
                                          <p:attrName>style.visibility</p:attrName>
                                        </p:attrNameLst>
                                      </p:cBhvr>
                                      <p:to>
                                        <p:strVal val="visible"/>
                                      </p:to>
                                    </p:set>
                                    <p:animEffect transition="in" filter="fade">
                                      <p:cBhvr>
                                        <p:cTn id="74" dur="500"/>
                                        <p:tgtEl>
                                          <p:spTgt spid="83"/>
                                        </p:tgtEl>
                                      </p:cBhvr>
                                    </p:animEffect>
                                  </p:childTnLst>
                                </p:cTn>
                              </p:par>
                              <p:par>
                                <p:cTn id="75" presetID="10" presetClass="entr" presetSubtype="0" fill="hold" nodeType="withEffect">
                                  <p:stCondLst>
                                    <p:cond delay="0"/>
                                  </p:stCondLst>
                                  <p:childTnLst>
                                    <p:set>
                                      <p:cBhvr>
                                        <p:cTn id="76" dur="1" fill="hold">
                                          <p:stCondLst>
                                            <p:cond delay="0"/>
                                          </p:stCondLst>
                                        </p:cTn>
                                        <p:tgtEl>
                                          <p:spTgt spid="85"/>
                                        </p:tgtEl>
                                        <p:attrNameLst>
                                          <p:attrName>style.visibility</p:attrName>
                                        </p:attrNameLst>
                                      </p:cBhvr>
                                      <p:to>
                                        <p:strVal val="visible"/>
                                      </p:to>
                                    </p:set>
                                    <p:animEffect transition="in" filter="fade">
                                      <p:cBhvr>
                                        <p:cTn id="77" dur="500"/>
                                        <p:tgtEl>
                                          <p:spTgt spid="85"/>
                                        </p:tgtEl>
                                      </p:cBhvr>
                                    </p:animEffect>
                                  </p:childTnLst>
                                </p:cTn>
                              </p:par>
                              <p:par>
                                <p:cTn id="78" presetID="10" presetClass="entr" presetSubtype="0" fill="hold" nodeType="withEffect">
                                  <p:stCondLst>
                                    <p:cond delay="0"/>
                                  </p:stCondLst>
                                  <p:childTnLst>
                                    <p:set>
                                      <p:cBhvr>
                                        <p:cTn id="79" dur="1" fill="hold">
                                          <p:stCondLst>
                                            <p:cond delay="0"/>
                                          </p:stCondLst>
                                        </p:cTn>
                                        <p:tgtEl>
                                          <p:spTgt spid="87"/>
                                        </p:tgtEl>
                                        <p:attrNameLst>
                                          <p:attrName>style.visibility</p:attrName>
                                        </p:attrNameLst>
                                      </p:cBhvr>
                                      <p:to>
                                        <p:strVal val="visible"/>
                                      </p:to>
                                    </p:set>
                                    <p:animEffect transition="in" filter="fade">
                                      <p:cBhvr>
                                        <p:cTn id="80" dur="500"/>
                                        <p:tgtEl>
                                          <p:spTgt spid="87"/>
                                        </p:tgtEl>
                                      </p:cBhvr>
                                    </p:animEffect>
                                  </p:childTnLst>
                                </p:cTn>
                              </p:par>
                              <p:par>
                                <p:cTn id="81" presetID="10" presetClass="entr" presetSubtype="0" fill="hold" nodeType="withEffect">
                                  <p:stCondLst>
                                    <p:cond delay="0"/>
                                  </p:stCondLst>
                                  <p:childTnLst>
                                    <p:set>
                                      <p:cBhvr>
                                        <p:cTn id="82" dur="1" fill="hold">
                                          <p:stCondLst>
                                            <p:cond delay="0"/>
                                          </p:stCondLst>
                                        </p:cTn>
                                        <p:tgtEl>
                                          <p:spTgt spid="88"/>
                                        </p:tgtEl>
                                        <p:attrNameLst>
                                          <p:attrName>style.visibility</p:attrName>
                                        </p:attrNameLst>
                                      </p:cBhvr>
                                      <p:to>
                                        <p:strVal val="visible"/>
                                      </p:to>
                                    </p:set>
                                    <p:animEffect transition="in" filter="fade">
                                      <p:cBhvr>
                                        <p:cTn id="83"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Backpropagation – a simplified example</a:t>
            </a:r>
          </a:p>
          <a:p>
            <a:endParaRPr lang="en-US" b="1" dirty="0"/>
          </a:p>
          <a:p>
            <a:pPr marL="571500" indent="-571500">
              <a:buFont typeface="Arial" panose="020B0604020202020204" pitchFamily="34" charset="0"/>
              <a:buChar char="•"/>
            </a:pPr>
            <a:endParaRPr lang="en-US" dirty="0"/>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25</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Feedforward neural network</a:t>
            </a:r>
          </a:p>
        </p:txBody>
      </p:sp>
      <p:sp>
        <p:nvSpPr>
          <p:cNvPr id="5" name="Oval 4">
            <a:extLst>
              <a:ext uri="{FF2B5EF4-FFF2-40B4-BE49-F238E27FC236}">
                <a16:creationId xmlns:a16="http://schemas.microsoft.com/office/drawing/2014/main" id="{FAF6BC0D-ECE9-413F-B3B6-797B2D02187E}"/>
              </a:ext>
            </a:extLst>
          </p:cNvPr>
          <p:cNvSpPr/>
          <p:nvPr/>
        </p:nvSpPr>
        <p:spPr>
          <a:xfrm>
            <a:off x="2800350" y="3600450"/>
            <a:ext cx="914400" cy="914400"/>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5155D63-A7A1-4B75-B1E7-CEE79AB73390}"/>
              </a:ext>
            </a:extLst>
          </p:cNvPr>
          <p:cNvSpPr txBox="1"/>
          <p:nvPr/>
        </p:nvSpPr>
        <p:spPr>
          <a:xfrm>
            <a:off x="2357752" y="2601330"/>
            <a:ext cx="1799595" cy="523220"/>
          </a:xfrm>
          <a:prstGeom prst="rect">
            <a:avLst/>
          </a:prstGeom>
          <a:noFill/>
        </p:spPr>
        <p:txBody>
          <a:bodyPr wrap="none" rtlCol="0">
            <a:spAutoFit/>
          </a:bodyPr>
          <a:lstStyle/>
          <a:p>
            <a:r>
              <a:rPr lang="en-US" sz="2800" b="1" dirty="0"/>
              <a:t>Input layer</a:t>
            </a:r>
          </a:p>
        </p:txBody>
      </p:sp>
      <p:sp>
        <p:nvSpPr>
          <p:cNvPr id="7" name="Oval 6">
            <a:extLst>
              <a:ext uri="{FF2B5EF4-FFF2-40B4-BE49-F238E27FC236}">
                <a16:creationId xmlns:a16="http://schemas.microsoft.com/office/drawing/2014/main" id="{897E9E45-452E-4906-8E49-10DB99D19EFE}"/>
              </a:ext>
            </a:extLst>
          </p:cNvPr>
          <p:cNvSpPr/>
          <p:nvPr/>
        </p:nvSpPr>
        <p:spPr>
          <a:xfrm>
            <a:off x="2800350" y="4847136"/>
            <a:ext cx="914400" cy="914400"/>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747759D-F41B-4B74-AEF5-ED7D4AAF91C2}"/>
              </a:ext>
            </a:extLst>
          </p:cNvPr>
          <p:cNvSpPr/>
          <p:nvPr/>
        </p:nvSpPr>
        <p:spPr>
          <a:xfrm>
            <a:off x="2800350" y="6093369"/>
            <a:ext cx="914400" cy="914400"/>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46E5100-F0B4-4EE5-8779-793E13EBC9F1}"/>
              </a:ext>
            </a:extLst>
          </p:cNvPr>
          <p:cNvSpPr/>
          <p:nvPr/>
        </p:nvSpPr>
        <p:spPr>
          <a:xfrm>
            <a:off x="2800350" y="7339602"/>
            <a:ext cx="914400" cy="914400"/>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198E7DF-6B36-45F1-8104-3502FEAB01FA}"/>
              </a:ext>
            </a:extLst>
          </p:cNvPr>
          <p:cNvSpPr/>
          <p:nvPr/>
        </p:nvSpPr>
        <p:spPr>
          <a:xfrm>
            <a:off x="8686800" y="2859696"/>
            <a:ext cx="914400" cy="914400"/>
          </a:xfrm>
          <a:prstGeom prst="ellipse">
            <a:avLst/>
          </a:prstGeom>
          <a:noFill/>
          <a:ln w="76200">
            <a:solidFill>
              <a:srgbClr val="249C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h1</a:t>
            </a:r>
          </a:p>
        </p:txBody>
      </p:sp>
      <p:sp>
        <p:nvSpPr>
          <p:cNvPr id="11" name="Oval 10">
            <a:extLst>
              <a:ext uri="{FF2B5EF4-FFF2-40B4-BE49-F238E27FC236}">
                <a16:creationId xmlns:a16="http://schemas.microsoft.com/office/drawing/2014/main" id="{51F38765-DEA5-40A9-A4FA-A10EC97DF455}"/>
              </a:ext>
            </a:extLst>
          </p:cNvPr>
          <p:cNvSpPr/>
          <p:nvPr/>
        </p:nvSpPr>
        <p:spPr>
          <a:xfrm>
            <a:off x="8686800" y="4184139"/>
            <a:ext cx="914400" cy="914400"/>
          </a:xfrm>
          <a:prstGeom prst="ellipse">
            <a:avLst/>
          </a:prstGeom>
          <a:noFill/>
          <a:ln w="76200">
            <a:solidFill>
              <a:srgbClr val="249C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h2</a:t>
            </a:r>
          </a:p>
        </p:txBody>
      </p:sp>
      <p:sp>
        <p:nvSpPr>
          <p:cNvPr id="12" name="Oval 11">
            <a:extLst>
              <a:ext uri="{FF2B5EF4-FFF2-40B4-BE49-F238E27FC236}">
                <a16:creationId xmlns:a16="http://schemas.microsoft.com/office/drawing/2014/main" id="{2E851BB0-29E9-48D6-92F4-839CE212C38F}"/>
              </a:ext>
            </a:extLst>
          </p:cNvPr>
          <p:cNvSpPr/>
          <p:nvPr/>
        </p:nvSpPr>
        <p:spPr>
          <a:xfrm>
            <a:off x="8686800" y="5508583"/>
            <a:ext cx="914400" cy="914400"/>
          </a:xfrm>
          <a:prstGeom prst="ellipse">
            <a:avLst/>
          </a:prstGeom>
          <a:noFill/>
          <a:ln w="76200">
            <a:solidFill>
              <a:srgbClr val="249C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h3</a:t>
            </a:r>
          </a:p>
        </p:txBody>
      </p:sp>
      <p:sp>
        <p:nvSpPr>
          <p:cNvPr id="13" name="Oval 12">
            <a:extLst>
              <a:ext uri="{FF2B5EF4-FFF2-40B4-BE49-F238E27FC236}">
                <a16:creationId xmlns:a16="http://schemas.microsoft.com/office/drawing/2014/main" id="{A2FC24AC-D557-45C8-993B-B375EADA7F60}"/>
              </a:ext>
            </a:extLst>
          </p:cNvPr>
          <p:cNvSpPr/>
          <p:nvPr/>
        </p:nvSpPr>
        <p:spPr>
          <a:xfrm>
            <a:off x="8686800" y="6833027"/>
            <a:ext cx="914400" cy="914400"/>
          </a:xfrm>
          <a:prstGeom prst="ellipse">
            <a:avLst/>
          </a:prstGeom>
          <a:noFill/>
          <a:ln w="76200">
            <a:solidFill>
              <a:srgbClr val="249C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h4</a:t>
            </a:r>
          </a:p>
        </p:txBody>
      </p:sp>
      <p:sp>
        <p:nvSpPr>
          <p:cNvPr id="14" name="Oval 13">
            <a:extLst>
              <a:ext uri="{FF2B5EF4-FFF2-40B4-BE49-F238E27FC236}">
                <a16:creationId xmlns:a16="http://schemas.microsoft.com/office/drawing/2014/main" id="{4F33F493-3185-4193-9D4E-85B364443830}"/>
              </a:ext>
            </a:extLst>
          </p:cNvPr>
          <p:cNvSpPr/>
          <p:nvPr/>
        </p:nvSpPr>
        <p:spPr>
          <a:xfrm>
            <a:off x="8686800" y="8332666"/>
            <a:ext cx="914400" cy="914400"/>
          </a:xfrm>
          <a:prstGeom prst="ellipse">
            <a:avLst/>
          </a:prstGeom>
          <a:noFill/>
          <a:ln w="76200">
            <a:solidFill>
              <a:srgbClr val="249C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h5</a:t>
            </a:r>
          </a:p>
        </p:txBody>
      </p:sp>
      <p:sp>
        <p:nvSpPr>
          <p:cNvPr id="16" name="Oval 15">
            <a:extLst>
              <a:ext uri="{FF2B5EF4-FFF2-40B4-BE49-F238E27FC236}">
                <a16:creationId xmlns:a16="http://schemas.microsoft.com/office/drawing/2014/main" id="{54CFACF1-C4C6-4FDA-AC96-AB2B0895ED0B}"/>
              </a:ext>
            </a:extLst>
          </p:cNvPr>
          <p:cNvSpPr/>
          <p:nvPr/>
        </p:nvSpPr>
        <p:spPr>
          <a:xfrm>
            <a:off x="14603365" y="3600450"/>
            <a:ext cx="914400" cy="914400"/>
          </a:xfrm>
          <a:prstGeom prst="ellipse">
            <a:avLst/>
          </a:prstGeom>
          <a:noFill/>
          <a:ln w="76200">
            <a:solidFill>
              <a:srgbClr val="099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0,8</a:t>
            </a:r>
          </a:p>
        </p:txBody>
      </p:sp>
      <p:sp>
        <p:nvSpPr>
          <p:cNvPr id="17" name="TextBox 16">
            <a:extLst>
              <a:ext uri="{FF2B5EF4-FFF2-40B4-BE49-F238E27FC236}">
                <a16:creationId xmlns:a16="http://schemas.microsoft.com/office/drawing/2014/main" id="{12705488-3950-49C5-9EC1-2903829DBD70}"/>
              </a:ext>
            </a:extLst>
          </p:cNvPr>
          <p:cNvSpPr txBox="1"/>
          <p:nvPr/>
        </p:nvSpPr>
        <p:spPr>
          <a:xfrm>
            <a:off x="13918434" y="2601330"/>
            <a:ext cx="2070503" cy="523220"/>
          </a:xfrm>
          <a:prstGeom prst="rect">
            <a:avLst/>
          </a:prstGeom>
          <a:noFill/>
        </p:spPr>
        <p:txBody>
          <a:bodyPr wrap="none" rtlCol="0">
            <a:spAutoFit/>
          </a:bodyPr>
          <a:lstStyle/>
          <a:p>
            <a:r>
              <a:rPr lang="en-US" sz="2800" b="1" dirty="0"/>
              <a:t>Output layer</a:t>
            </a:r>
          </a:p>
        </p:txBody>
      </p:sp>
      <p:sp>
        <p:nvSpPr>
          <p:cNvPr id="18" name="Oval 17">
            <a:extLst>
              <a:ext uri="{FF2B5EF4-FFF2-40B4-BE49-F238E27FC236}">
                <a16:creationId xmlns:a16="http://schemas.microsoft.com/office/drawing/2014/main" id="{F28E25FE-EBCE-40ED-A982-D30B27F01DFC}"/>
              </a:ext>
            </a:extLst>
          </p:cNvPr>
          <p:cNvSpPr/>
          <p:nvPr/>
        </p:nvSpPr>
        <p:spPr>
          <a:xfrm>
            <a:off x="14603365" y="4847136"/>
            <a:ext cx="914400" cy="914400"/>
          </a:xfrm>
          <a:prstGeom prst="ellipse">
            <a:avLst/>
          </a:prstGeom>
          <a:noFill/>
          <a:ln w="76200">
            <a:solidFill>
              <a:srgbClr val="099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0,4</a:t>
            </a:r>
          </a:p>
        </p:txBody>
      </p:sp>
      <p:sp>
        <p:nvSpPr>
          <p:cNvPr id="19" name="Oval 18">
            <a:extLst>
              <a:ext uri="{FF2B5EF4-FFF2-40B4-BE49-F238E27FC236}">
                <a16:creationId xmlns:a16="http://schemas.microsoft.com/office/drawing/2014/main" id="{626795F8-1C0A-4326-B22C-EF8081B3402B}"/>
              </a:ext>
            </a:extLst>
          </p:cNvPr>
          <p:cNvSpPr/>
          <p:nvPr/>
        </p:nvSpPr>
        <p:spPr>
          <a:xfrm>
            <a:off x="14603365" y="6093369"/>
            <a:ext cx="914400" cy="914400"/>
          </a:xfrm>
          <a:prstGeom prst="ellipse">
            <a:avLst/>
          </a:prstGeom>
          <a:noFill/>
          <a:ln w="76200">
            <a:solidFill>
              <a:srgbClr val="099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0,2</a:t>
            </a:r>
          </a:p>
        </p:txBody>
      </p:sp>
      <p:sp>
        <p:nvSpPr>
          <p:cNvPr id="20" name="Oval 19">
            <a:extLst>
              <a:ext uri="{FF2B5EF4-FFF2-40B4-BE49-F238E27FC236}">
                <a16:creationId xmlns:a16="http://schemas.microsoft.com/office/drawing/2014/main" id="{72E39476-9AD4-4A05-AB79-7288A0C17983}"/>
              </a:ext>
            </a:extLst>
          </p:cNvPr>
          <p:cNvSpPr/>
          <p:nvPr/>
        </p:nvSpPr>
        <p:spPr>
          <a:xfrm>
            <a:off x="14603365" y="7339602"/>
            <a:ext cx="914400" cy="914400"/>
          </a:xfrm>
          <a:prstGeom prst="ellipse">
            <a:avLst/>
          </a:prstGeom>
          <a:noFill/>
          <a:ln w="76200">
            <a:solidFill>
              <a:srgbClr val="099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a:t>
            </a:r>
          </a:p>
        </p:txBody>
      </p:sp>
      <p:cxnSp>
        <p:nvCxnSpPr>
          <p:cNvPr id="21" name="Straight Arrow Connector 20">
            <a:extLst>
              <a:ext uri="{FF2B5EF4-FFF2-40B4-BE49-F238E27FC236}">
                <a16:creationId xmlns:a16="http://schemas.microsoft.com/office/drawing/2014/main" id="{EB17A8B4-46BA-45A4-98A2-4B9D6121A212}"/>
              </a:ext>
            </a:extLst>
          </p:cNvPr>
          <p:cNvCxnSpPr>
            <a:stCxn id="5" idx="6"/>
            <a:endCxn id="10" idx="2"/>
          </p:cNvCxnSpPr>
          <p:nvPr/>
        </p:nvCxnSpPr>
        <p:spPr>
          <a:xfrm flipV="1">
            <a:off x="3714750" y="3316896"/>
            <a:ext cx="4972050" cy="740754"/>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6B9E3A1-DB18-4483-82F8-20E98E2E947A}"/>
              </a:ext>
            </a:extLst>
          </p:cNvPr>
          <p:cNvCxnSpPr>
            <a:cxnSpLocks/>
            <a:stCxn id="7" idx="6"/>
            <a:endCxn id="10" idx="2"/>
          </p:cNvCxnSpPr>
          <p:nvPr/>
        </p:nvCxnSpPr>
        <p:spPr>
          <a:xfrm flipV="1">
            <a:off x="3714750" y="3316896"/>
            <a:ext cx="4972050" cy="1987440"/>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0242BDE-28B0-48D0-A48E-C547DA675556}"/>
              </a:ext>
            </a:extLst>
          </p:cNvPr>
          <p:cNvCxnSpPr>
            <a:cxnSpLocks/>
            <a:stCxn id="8" idx="6"/>
            <a:endCxn id="10" idx="2"/>
          </p:cNvCxnSpPr>
          <p:nvPr/>
        </p:nvCxnSpPr>
        <p:spPr>
          <a:xfrm flipV="1">
            <a:off x="3714750" y="3316896"/>
            <a:ext cx="4972050" cy="3233673"/>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2768BBE-C385-4EEE-A775-DB8D66812880}"/>
              </a:ext>
            </a:extLst>
          </p:cNvPr>
          <p:cNvCxnSpPr>
            <a:cxnSpLocks/>
            <a:stCxn id="9" idx="6"/>
            <a:endCxn id="10" idx="2"/>
          </p:cNvCxnSpPr>
          <p:nvPr/>
        </p:nvCxnSpPr>
        <p:spPr>
          <a:xfrm flipV="1">
            <a:off x="3714750" y="3316896"/>
            <a:ext cx="4972050" cy="4479906"/>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8622CE2-99AA-4150-B49F-1995F341491B}"/>
              </a:ext>
            </a:extLst>
          </p:cNvPr>
          <p:cNvCxnSpPr>
            <a:cxnSpLocks/>
            <a:endCxn id="11" idx="2"/>
          </p:cNvCxnSpPr>
          <p:nvPr/>
        </p:nvCxnSpPr>
        <p:spPr>
          <a:xfrm>
            <a:off x="3714750" y="4065697"/>
            <a:ext cx="4972050" cy="575642"/>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A7C209A-5910-46CA-B1C9-C13B009D3A7B}"/>
              </a:ext>
            </a:extLst>
          </p:cNvPr>
          <p:cNvCxnSpPr>
            <a:cxnSpLocks/>
            <a:endCxn id="11" idx="2"/>
          </p:cNvCxnSpPr>
          <p:nvPr/>
        </p:nvCxnSpPr>
        <p:spPr>
          <a:xfrm flipV="1">
            <a:off x="3714750" y="4641339"/>
            <a:ext cx="4972050" cy="671044"/>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7DC62A4-1786-4962-95F5-05EBC99DC11D}"/>
              </a:ext>
            </a:extLst>
          </p:cNvPr>
          <p:cNvCxnSpPr>
            <a:cxnSpLocks/>
            <a:endCxn id="11" idx="2"/>
          </p:cNvCxnSpPr>
          <p:nvPr/>
        </p:nvCxnSpPr>
        <p:spPr>
          <a:xfrm flipV="1">
            <a:off x="3714750" y="4641339"/>
            <a:ext cx="4972050" cy="1917278"/>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5ECC094-CC07-449D-8081-FBC2989DADA2}"/>
              </a:ext>
            </a:extLst>
          </p:cNvPr>
          <p:cNvCxnSpPr>
            <a:cxnSpLocks/>
            <a:endCxn id="11" idx="2"/>
          </p:cNvCxnSpPr>
          <p:nvPr/>
        </p:nvCxnSpPr>
        <p:spPr>
          <a:xfrm flipV="1">
            <a:off x="3714750" y="4641339"/>
            <a:ext cx="4972050" cy="3163510"/>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551A7DA-0611-431E-964C-A578D0288EE7}"/>
              </a:ext>
            </a:extLst>
          </p:cNvPr>
          <p:cNvCxnSpPr>
            <a:cxnSpLocks/>
            <a:endCxn id="13" idx="2"/>
          </p:cNvCxnSpPr>
          <p:nvPr/>
        </p:nvCxnSpPr>
        <p:spPr>
          <a:xfrm>
            <a:off x="3729807" y="4057650"/>
            <a:ext cx="4956993" cy="3232577"/>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5AB02E4-FA59-421E-825F-16E28FB14900}"/>
              </a:ext>
            </a:extLst>
          </p:cNvPr>
          <p:cNvCxnSpPr>
            <a:cxnSpLocks/>
            <a:endCxn id="13" idx="2"/>
          </p:cNvCxnSpPr>
          <p:nvPr/>
        </p:nvCxnSpPr>
        <p:spPr>
          <a:xfrm>
            <a:off x="3729807" y="5304336"/>
            <a:ext cx="4956993" cy="1985891"/>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9230B32-6D03-460A-963E-6D3FFC193497}"/>
              </a:ext>
            </a:extLst>
          </p:cNvPr>
          <p:cNvCxnSpPr>
            <a:cxnSpLocks/>
            <a:endCxn id="13" idx="2"/>
          </p:cNvCxnSpPr>
          <p:nvPr/>
        </p:nvCxnSpPr>
        <p:spPr>
          <a:xfrm>
            <a:off x="3729807" y="6550571"/>
            <a:ext cx="4956993" cy="739656"/>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B9C6DFA-1A2E-4A71-B065-88A56022B7DB}"/>
              </a:ext>
            </a:extLst>
          </p:cNvPr>
          <p:cNvCxnSpPr>
            <a:cxnSpLocks/>
            <a:endCxn id="13" idx="2"/>
          </p:cNvCxnSpPr>
          <p:nvPr/>
        </p:nvCxnSpPr>
        <p:spPr>
          <a:xfrm flipV="1">
            <a:off x="3729807" y="7290227"/>
            <a:ext cx="4956993" cy="506576"/>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8D8FF19-157C-4919-86CD-1AF4D7B96C0B}"/>
              </a:ext>
            </a:extLst>
          </p:cNvPr>
          <p:cNvCxnSpPr>
            <a:cxnSpLocks/>
            <a:endCxn id="12" idx="2"/>
          </p:cNvCxnSpPr>
          <p:nvPr/>
        </p:nvCxnSpPr>
        <p:spPr>
          <a:xfrm>
            <a:off x="3722278" y="4049602"/>
            <a:ext cx="4964522" cy="1916181"/>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9C44616-C6E3-4BC7-8709-2951B0A3AC96}"/>
              </a:ext>
            </a:extLst>
          </p:cNvPr>
          <p:cNvCxnSpPr>
            <a:cxnSpLocks/>
            <a:endCxn id="12" idx="2"/>
          </p:cNvCxnSpPr>
          <p:nvPr/>
        </p:nvCxnSpPr>
        <p:spPr>
          <a:xfrm>
            <a:off x="3722278" y="5296288"/>
            <a:ext cx="4964522" cy="669495"/>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9EB0FB1-31D6-4FDA-9D76-3241DFC72A9D}"/>
              </a:ext>
            </a:extLst>
          </p:cNvPr>
          <p:cNvCxnSpPr>
            <a:cxnSpLocks/>
            <a:endCxn id="12" idx="2"/>
          </p:cNvCxnSpPr>
          <p:nvPr/>
        </p:nvCxnSpPr>
        <p:spPr>
          <a:xfrm flipV="1">
            <a:off x="3722278" y="5965783"/>
            <a:ext cx="4964522" cy="576740"/>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64910CB-AAEA-490F-87F3-D573ED608619}"/>
              </a:ext>
            </a:extLst>
          </p:cNvPr>
          <p:cNvCxnSpPr>
            <a:cxnSpLocks/>
            <a:endCxn id="12" idx="2"/>
          </p:cNvCxnSpPr>
          <p:nvPr/>
        </p:nvCxnSpPr>
        <p:spPr>
          <a:xfrm flipV="1">
            <a:off x="3722278" y="5965783"/>
            <a:ext cx="4964522" cy="1822972"/>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164F18F-A384-4C36-A75D-CCE9982A1F47}"/>
              </a:ext>
            </a:extLst>
          </p:cNvPr>
          <p:cNvCxnSpPr>
            <a:cxnSpLocks/>
            <a:endCxn id="14" idx="2"/>
          </p:cNvCxnSpPr>
          <p:nvPr/>
        </p:nvCxnSpPr>
        <p:spPr>
          <a:xfrm>
            <a:off x="3741099" y="4049602"/>
            <a:ext cx="4945701" cy="4740264"/>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FC474D0-AEF8-4FB1-9998-9831D3F661B9}"/>
              </a:ext>
            </a:extLst>
          </p:cNvPr>
          <p:cNvCxnSpPr>
            <a:cxnSpLocks/>
            <a:endCxn id="14" idx="2"/>
          </p:cNvCxnSpPr>
          <p:nvPr/>
        </p:nvCxnSpPr>
        <p:spPr>
          <a:xfrm>
            <a:off x="3741099" y="5296288"/>
            <a:ext cx="4945701" cy="3493578"/>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EE3DA07-E5EA-493A-901B-E8C9C6CC1CB7}"/>
              </a:ext>
            </a:extLst>
          </p:cNvPr>
          <p:cNvCxnSpPr>
            <a:cxnSpLocks/>
            <a:endCxn id="14" idx="2"/>
          </p:cNvCxnSpPr>
          <p:nvPr/>
        </p:nvCxnSpPr>
        <p:spPr>
          <a:xfrm>
            <a:off x="3741099" y="6542523"/>
            <a:ext cx="4945701" cy="2247343"/>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1FD107B-4AC3-440B-BB1F-78126B92E633}"/>
              </a:ext>
            </a:extLst>
          </p:cNvPr>
          <p:cNvCxnSpPr>
            <a:cxnSpLocks/>
            <a:endCxn id="14" idx="2"/>
          </p:cNvCxnSpPr>
          <p:nvPr/>
        </p:nvCxnSpPr>
        <p:spPr>
          <a:xfrm>
            <a:off x="3741099" y="7788755"/>
            <a:ext cx="4945701" cy="1001111"/>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graphicFrame>
        <p:nvGraphicFramePr>
          <p:cNvPr id="61" name="Table 61">
            <a:extLst>
              <a:ext uri="{FF2B5EF4-FFF2-40B4-BE49-F238E27FC236}">
                <a16:creationId xmlns:a16="http://schemas.microsoft.com/office/drawing/2014/main" id="{AE2568CB-F921-49E7-9618-C0ED8BC4B3E8}"/>
              </a:ext>
            </a:extLst>
          </p:cNvPr>
          <p:cNvGraphicFramePr>
            <a:graphicFrameLocks noGrp="1"/>
          </p:cNvGraphicFramePr>
          <p:nvPr/>
        </p:nvGraphicFramePr>
        <p:xfrm>
          <a:off x="16277435" y="3480237"/>
          <a:ext cx="1319347" cy="4876008"/>
        </p:xfrm>
        <a:graphic>
          <a:graphicData uri="http://schemas.openxmlformats.org/drawingml/2006/table">
            <a:tbl>
              <a:tblPr bandRow="1">
                <a:tableStyleId>{F5AB1C69-6EDB-4FF4-983F-18BD219EF322}</a:tableStyleId>
              </a:tblPr>
              <a:tblGrid>
                <a:gridCol w="1319347">
                  <a:extLst>
                    <a:ext uri="{9D8B030D-6E8A-4147-A177-3AD203B41FA5}">
                      <a16:colId xmlns:a16="http://schemas.microsoft.com/office/drawing/2014/main" val="918082948"/>
                    </a:ext>
                  </a:extLst>
                </a:gridCol>
              </a:tblGrid>
              <a:tr h="1219002">
                <a:tc>
                  <a:txBody>
                    <a:bodyPr/>
                    <a:lstStyle/>
                    <a:p>
                      <a:pPr algn="ctr"/>
                      <a:r>
                        <a:rPr lang="en-US" dirty="0"/>
                        <a:t>0</a:t>
                      </a:r>
                    </a:p>
                  </a:txBody>
                  <a:tcPr anchor="ctr"/>
                </a:tc>
                <a:extLst>
                  <a:ext uri="{0D108BD9-81ED-4DB2-BD59-A6C34878D82A}">
                    <a16:rowId xmlns:a16="http://schemas.microsoft.com/office/drawing/2014/main" val="210051594"/>
                  </a:ext>
                </a:extLst>
              </a:tr>
              <a:tr h="1219002">
                <a:tc>
                  <a:txBody>
                    <a:bodyPr/>
                    <a:lstStyle/>
                    <a:p>
                      <a:pPr algn="ctr"/>
                      <a:r>
                        <a:rPr lang="en-US" dirty="0"/>
                        <a:t>1</a:t>
                      </a:r>
                    </a:p>
                  </a:txBody>
                  <a:tcPr anchor="ctr"/>
                </a:tc>
                <a:extLst>
                  <a:ext uri="{0D108BD9-81ED-4DB2-BD59-A6C34878D82A}">
                    <a16:rowId xmlns:a16="http://schemas.microsoft.com/office/drawing/2014/main" val="1821464336"/>
                  </a:ext>
                </a:extLst>
              </a:tr>
              <a:tr h="1219002">
                <a:tc>
                  <a:txBody>
                    <a:bodyPr/>
                    <a:lstStyle/>
                    <a:p>
                      <a:pPr algn="ctr"/>
                      <a:r>
                        <a:rPr lang="en-US" dirty="0"/>
                        <a:t>0</a:t>
                      </a:r>
                    </a:p>
                  </a:txBody>
                  <a:tcPr anchor="ctr"/>
                </a:tc>
                <a:extLst>
                  <a:ext uri="{0D108BD9-81ED-4DB2-BD59-A6C34878D82A}">
                    <a16:rowId xmlns:a16="http://schemas.microsoft.com/office/drawing/2014/main" val="2905396906"/>
                  </a:ext>
                </a:extLst>
              </a:tr>
              <a:tr h="1219002">
                <a:tc>
                  <a:txBody>
                    <a:bodyPr/>
                    <a:lstStyle/>
                    <a:p>
                      <a:pPr algn="ctr"/>
                      <a:r>
                        <a:rPr lang="en-US" dirty="0"/>
                        <a:t>0</a:t>
                      </a:r>
                    </a:p>
                  </a:txBody>
                  <a:tcPr anchor="ctr"/>
                </a:tc>
                <a:extLst>
                  <a:ext uri="{0D108BD9-81ED-4DB2-BD59-A6C34878D82A}">
                    <a16:rowId xmlns:a16="http://schemas.microsoft.com/office/drawing/2014/main" val="3931459319"/>
                  </a:ext>
                </a:extLst>
              </a:tr>
            </a:tbl>
          </a:graphicData>
        </a:graphic>
      </p:graphicFrame>
      <p:sp>
        <p:nvSpPr>
          <p:cNvPr id="62" name="TextBox 61">
            <a:extLst>
              <a:ext uri="{FF2B5EF4-FFF2-40B4-BE49-F238E27FC236}">
                <a16:creationId xmlns:a16="http://schemas.microsoft.com/office/drawing/2014/main" id="{30C84C25-8988-43FF-8629-BED0F9140547}"/>
              </a:ext>
            </a:extLst>
          </p:cNvPr>
          <p:cNvSpPr txBox="1"/>
          <p:nvPr/>
        </p:nvSpPr>
        <p:spPr>
          <a:xfrm>
            <a:off x="16222055" y="2598086"/>
            <a:ext cx="1542858" cy="523220"/>
          </a:xfrm>
          <a:prstGeom prst="rect">
            <a:avLst/>
          </a:prstGeom>
          <a:noFill/>
        </p:spPr>
        <p:txBody>
          <a:bodyPr wrap="none" rtlCol="0">
            <a:spAutoFit/>
          </a:bodyPr>
          <a:lstStyle/>
          <a:p>
            <a:r>
              <a:rPr lang="en-US" sz="2800" b="1" dirty="0"/>
              <a:t>Expected</a:t>
            </a:r>
          </a:p>
        </p:txBody>
      </p:sp>
      <p:cxnSp>
        <p:nvCxnSpPr>
          <p:cNvPr id="66" name="Straight Arrow Connector 65">
            <a:extLst>
              <a:ext uri="{FF2B5EF4-FFF2-40B4-BE49-F238E27FC236}">
                <a16:creationId xmlns:a16="http://schemas.microsoft.com/office/drawing/2014/main" id="{D2E37A56-7C47-4A3F-B9D8-DC9F9D0B3387}"/>
              </a:ext>
            </a:extLst>
          </p:cNvPr>
          <p:cNvCxnSpPr>
            <a:cxnSpLocks/>
          </p:cNvCxnSpPr>
          <p:nvPr/>
        </p:nvCxnSpPr>
        <p:spPr>
          <a:xfrm>
            <a:off x="9631315" y="3316964"/>
            <a:ext cx="4972050" cy="1987371"/>
          </a:xfrm>
          <a:prstGeom prst="straightConnector1">
            <a:avLst/>
          </a:prstGeom>
          <a:ln w="22225" cmpd="sng">
            <a:solidFill>
              <a:srgbClr val="00B050"/>
            </a:soli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2B776792-31C4-4D8C-BF7B-F9DFA62251F8}"/>
              </a:ext>
            </a:extLst>
          </p:cNvPr>
          <p:cNvCxnSpPr>
            <a:cxnSpLocks/>
          </p:cNvCxnSpPr>
          <p:nvPr/>
        </p:nvCxnSpPr>
        <p:spPr>
          <a:xfrm flipV="1">
            <a:off x="9601200" y="5304336"/>
            <a:ext cx="4996585" cy="1985890"/>
          </a:xfrm>
          <a:prstGeom prst="straightConnector1">
            <a:avLst/>
          </a:prstGeom>
          <a:ln w="22225" cmpd="sng">
            <a:solidFill>
              <a:srgbClr val="92D050"/>
            </a:soli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2FDCCAAE-0DAD-42C2-B0E3-F0BB010B6577}"/>
              </a:ext>
            </a:extLst>
          </p:cNvPr>
          <p:cNvCxnSpPr>
            <a:cxnSpLocks/>
            <a:endCxn id="18" idx="2"/>
          </p:cNvCxnSpPr>
          <p:nvPr/>
        </p:nvCxnSpPr>
        <p:spPr>
          <a:xfrm>
            <a:off x="9615689" y="4641339"/>
            <a:ext cx="4987676" cy="662997"/>
          </a:xfrm>
          <a:prstGeom prst="straightConnector1">
            <a:avLst/>
          </a:prstGeom>
          <a:ln w="22225" cmpd="sng">
            <a:solidFill>
              <a:srgbClr val="FF0000"/>
            </a:soli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5F98B32-1BB7-452D-8C7A-AA13FDE08302}"/>
              </a:ext>
            </a:extLst>
          </p:cNvPr>
          <p:cNvCxnSpPr>
            <a:cxnSpLocks/>
            <a:endCxn id="18" idx="2"/>
          </p:cNvCxnSpPr>
          <p:nvPr/>
        </p:nvCxnSpPr>
        <p:spPr>
          <a:xfrm flipV="1">
            <a:off x="9615689" y="5304336"/>
            <a:ext cx="4987676" cy="661448"/>
          </a:xfrm>
          <a:prstGeom prst="straightConnector1">
            <a:avLst/>
          </a:prstGeom>
          <a:ln w="22225" cmpd="sng">
            <a:solidFill>
              <a:schemeClr val="accent1">
                <a:lumMod val="60000"/>
                <a:lumOff val="40000"/>
              </a:schemeClr>
            </a:soli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A699031-8FB8-462A-BDC9-E3A9E061DF1A}"/>
              </a:ext>
            </a:extLst>
          </p:cNvPr>
          <p:cNvCxnSpPr>
            <a:cxnSpLocks/>
            <a:stCxn id="14" idx="6"/>
            <a:endCxn id="18" idx="2"/>
          </p:cNvCxnSpPr>
          <p:nvPr/>
        </p:nvCxnSpPr>
        <p:spPr>
          <a:xfrm flipV="1">
            <a:off x="9601200" y="5304336"/>
            <a:ext cx="5002165" cy="3485530"/>
          </a:xfrm>
          <a:prstGeom prst="straightConnector1">
            <a:avLst/>
          </a:prstGeom>
          <a:ln w="22225" cmpd="sng">
            <a:solidFill>
              <a:schemeClr val="accent1">
                <a:lumMod val="20000"/>
                <a:lumOff val="80000"/>
              </a:schemeClr>
            </a:soli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C7ADE779-3F8B-4EAF-B2BA-CEAB41B67344}"/>
              </a:ext>
            </a:extLst>
          </p:cNvPr>
          <p:cNvCxnSpPr/>
          <p:nvPr/>
        </p:nvCxnSpPr>
        <p:spPr>
          <a:xfrm flipV="1">
            <a:off x="12134850" y="3316896"/>
            <a:ext cx="0" cy="978879"/>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98F4D226-644E-4045-9CC3-89E731EEF082}"/>
              </a:ext>
            </a:extLst>
          </p:cNvPr>
          <p:cNvSpPr txBox="1"/>
          <p:nvPr/>
        </p:nvSpPr>
        <p:spPr>
          <a:xfrm>
            <a:off x="11449406" y="2709722"/>
            <a:ext cx="1370888" cy="523220"/>
          </a:xfrm>
          <a:prstGeom prst="rect">
            <a:avLst/>
          </a:prstGeom>
          <a:noFill/>
        </p:spPr>
        <p:txBody>
          <a:bodyPr wrap="none" rtlCol="0">
            <a:spAutoFit/>
          </a:bodyPr>
          <a:lstStyle/>
          <a:p>
            <a:r>
              <a:rPr lang="en-US" sz="2800" b="1" dirty="0"/>
              <a:t>W</a:t>
            </a:r>
            <a:r>
              <a:rPr lang="en-US" sz="2800" b="1" baseline="-25000" dirty="0"/>
              <a:t>1</a:t>
            </a:r>
            <a:r>
              <a:rPr lang="en-US" sz="2800" b="1" dirty="0"/>
              <a:t> * h</a:t>
            </a:r>
            <a:r>
              <a:rPr lang="en-US" sz="2800" b="1" baseline="-25000" dirty="0"/>
              <a:t>1</a:t>
            </a:r>
            <a:r>
              <a:rPr lang="en-US" sz="2800" b="1" dirty="0"/>
              <a:t> </a:t>
            </a:r>
          </a:p>
        </p:txBody>
      </p:sp>
      <p:cxnSp>
        <p:nvCxnSpPr>
          <p:cNvPr id="75" name="Straight Arrow Connector 74">
            <a:extLst>
              <a:ext uri="{FF2B5EF4-FFF2-40B4-BE49-F238E27FC236}">
                <a16:creationId xmlns:a16="http://schemas.microsoft.com/office/drawing/2014/main" id="{47A7B927-22D8-4617-8696-83342F9F00CB}"/>
              </a:ext>
            </a:extLst>
          </p:cNvPr>
          <p:cNvCxnSpPr>
            <a:cxnSpLocks/>
            <a:stCxn id="18" idx="3"/>
            <a:endCxn id="78" idx="0"/>
          </p:cNvCxnSpPr>
          <p:nvPr/>
        </p:nvCxnSpPr>
        <p:spPr>
          <a:xfrm flipH="1">
            <a:off x="13618619" y="5627625"/>
            <a:ext cx="1118657" cy="2950007"/>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A61A478D-579A-431D-ADF8-51A0C8C28743}"/>
                  </a:ext>
                </a:extLst>
              </p:cNvPr>
              <p:cNvSpPr txBox="1"/>
              <p:nvPr/>
            </p:nvSpPr>
            <p:spPr>
              <a:xfrm>
                <a:off x="12002888" y="8577632"/>
                <a:ext cx="3231462" cy="12666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𝒚</m:t>
                      </m:r>
                      <m:r>
                        <a:rPr lang="en-US" sz="2800" b="1" i="1" smtClean="0">
                          <a:latin typeface="Cambria Math" panose="02040503050406030204" pitchFamily="18" charset="0"/>
                        </a:rPr>
                        <m:t>=</m:t>
                      </m:r>
                      <m:r>
                        <a:rPr lang="en-US" sz="2800" b="1" i="1" smtClean="0">
                          <a:latin typeface="Cambria Math" panose="02040503050406030204" pitchFamily="18" charset="0"/>
                        </a:rPr>
                        <m:t>𝒃</m:t>
                      </m:r>
                      <m:r>
                        <a:rPr lang="en-US" sz="2800" b="1" i="1" smtClean="0">
                          <a:latin typeface="Cambria Math" panose="02040503050406030204" pitchFamily="18" charset="0"/>
                        </a:rPr>
                        <m:t>+</m:t>
                      </m:r>
                      <m:nary>
                        <m:naryPr>
                          <m:chr m:val="∑"/>
                          <m:ctrlPr>
                            <a:rPr lang="en-US" sz="2800" b="1" i="1" smtClean="0">
                              <a:latin typeface="Cambria Math" panose="02040503050406030204" pitchFamily="18" charset="0"/>
                            </a:rPr>
                          </m:ctrlPr>
                        </m:naryPr>
                        <m:sub>
                          <m:r>
                            <a:rPr lang="en-US" sz="2800" b="1" i="1" smtClean="0">
                              <a:latin typeface="Cambria Math" panose="02040503050406030204" pitchFamily="18" charset="0"/>
                            </a:rPr>
                            <m:t>𝒊</m:t>
                          </m:r>
                          <m:r>
                            <a:rPr lang="en-US" sz="2800" b="1" i="1" smtClean="0">
                              <a:latin typeface="Cambria Math" panose="02040503050406030204" pitchFamily="18" charset="0"/>
                            </a:rPr>
                            <m:t>=</m:t>
                          </m:r>
                          <m:r>
                            <a:rPr lang="en-US" sz="2800" b="1" i="0" smtClean="0">
                              <a:latin typeface="Cambria Math" panose="02040503050406030204" pitchFamily="18" charset="0"/>
                            </a:rPr>
                            <m:t>𝟏</m:t>
                          </m:r>
                        </m:sub>
                        <m:sup>
                          <m:r>
                            <a:rPr lang="en-US" sz="2800" b="1" i="0" smtClean="0">
                              <a:latin typeface="Cambria Math" panose="02040503050406030204" pitchFamily="18" charset="0"/>
                            </a:rPr>
                            <m:t>𝐧</m:t>
                          </m:r>
                        </m:sup>
                        <m:e>
                          <m:sSub>
                            <m:sSubPr>
                              <m:ctrlPr>
                                <a:rPr lang="en-US" sz="2800" b="1" i="1" smtClean="0">
                                  <a:latin typeface="Cambria Math" panose="02040503050406030204" pitchFamily="18" charset="0"/>
                                </a:rPr>
                              </m:ctrlPr>
                            </m:sSubPr>
                            <m:e>
                              <m:r>
                                <a:rPr lang="en-US" sz="2800" b="1" i="0" smtClean="0">
                                  <a:latin typeface="Cambria Math" panose="02040503050406030204" pitchFamily="18" charset="0"/>
                                </a:rPr>
                                <m:t>𝐖</m:t>
                              </m:r>
                            </m:e>
                            <m:sub>
                              <m:r>
                                <a:rPr lang="en-US" sz="2800" b="1" i="0" smtClean="0">
                                  <a:latin typeface="Cambria Math" panose="02040503050406030204" pitchFamily="18" charset="0"/>
                                </a:rPr>
                                <m:t>𝐢</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𝑨</m:t>
                              </m:r>
                            </m:e>
                            <m:sub>
                              <m:r>
                                <a:rPr lang="en-US" sz="2800" b="1" i="1" smtClean="0">
                                  <a:latin typeface="Cambria Math" panose="02040503050406030204" pitchFamily="18" charset="0"/>
                                </a:rPr>
                                <m:t>𝒊</m:t>
                              </m:r>
                            </m:sub>
                          </m:sSub>
                        </m:e>
                      </m:nary>
                    </m:oMath>
                  </m:oMathPara>
                </a14:m>
                <a:endParaRPr lang="en-US" sz="2800" b="1" dirty="0"/>
              </a:p>
            </p:txBody>
          </p:sp>
        </mc:Choice>
        <mc:Fallback xmlns="">
          <p:sp>
            <p:nvSpPr>
              <p:cNvPr id="78" name="TextBox 77">
                <a:extLst>
                  <a:ext uri="{FF2B5EF4-FFF2-40B4-BE49-F238E27FC236}">
                    <a16:creationId xmlns:a16="http://schemas.microsoft.com/office/drawing/2014/main" id="{A61A478D-579A-431D-ADF8-51A0C8C28743}"/>
                  </a:ext>
                </a:extLst>
              </p:cNvPr>
              <p:cNvSpPr txBox="1">
                <a:spLocks noRot="1" noChangeAspect="1" noMove="1" noResize="1" noEditPoints="1" noAdjustHandles="1" noChangeArrowheads="1" noChangeShapeType="1" noTextEdit="1"/>
              </p:cNvSpPr>
              <p:nvPr/>
            </p:nvSpPr>
            <p:spPr>
              <a:xfrm>
                <a:off x="12002888" y="8577632"/>
                <a:ext cx="3231462" cy="1266629"/>
              </a:xfrm>
              <a:prstGeom prst="rect">
                <a:avLst/>
              </a:prstGeom>
              <a:blipFill>
                <a:blip r:embed="rId3"/>
                <a:stretch>
                  <a:fillRect/>
                </a:stretch>
              </a:blipFill>
            </p:spPr>
            <p:txBody>
              <a:bodyPr/>
              <a:lstStyle/>
              <a:p>
                <a:r>
                  <a:rPr lang="en-US">
                    <a:noFill/>
                  </a:rPr>
                  <a:t> </a:t>
                </a:r>
              </a:p>
            </p:txBody>
          </p:sp>
        </mc:Fallback>
      </mc:AlternateContent>
      <p:sp>
        <p:nvSpPr>
          <p:cNvPr id="80" name="TextBox 79">
            <a:extLst>
              <a:ext uri="{FF2B5EF4-FFF2-40B4-BE49-F238E27FC236}">
                <a16:creationId xmlns:a16="http://schemas.microsoft.com/office/drawing/2014/main" id="{E2B85070-DFAD-49B9-9524-A637966AA8E7}"/>
              </a:ext>
            </a:extLst>
          </p:cNvPr>
          <p:cNvSpPr txBox="1"/>
          <p:nvPr/>
        </p:nvSpPr>
        <p:spPr>
          <a:xfrm>
            <a:off x="8068655" y="2334990"/>
            <a:ext cx="2538580" cy="523220"/>
          </a:xfrm>
          <a:prstGeom prst="rect">
            <a:avLst/>
          </a:prstGeom>
          <a:noFill/>
        </p:spPr>
        <p:txBody>
          <a:bodyPr wrap="none" rtlCol="0">
            <a:spAutoFit/>
          </a:bodyPr>
          <a:lstStyle/>
          <a:p>
            <a:r>
              <a:rPr lang="en-US" sz="2800" b="1" dirty="0"/>
              <a:t>hidden layer (h)</a:t>
            </a:r>
          </a:p>
        </p:txBody>
      </p:sp>
    </p:spTree>
    <p:extLst>
      <p:ext uri="{BB962C8B-B14F-4D97-AF65-F5344CB8AC3E}">
        <p14:creationId xmlns:p14="http://schemas.microsoft.com/office/powerpoint/2010/main" val="2765143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26</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Feedforward neural network</a:t>
            </a:r>
          </a:p>
        </p:txBody>
      </p:sp>
      <p:sp>
        <p:nvSpPr>
          <p:cNvPr id="5" name="Oval 4">
            <a:extLst>
              <a:ext uri="{FF2B5EF4-FFF2-40B4-BE49-F238E27FC236}">
                <a16:creationId xmlns:a16="http://schemas.microsoft.com/office/drawing/2014/main" id="{FAF6BC0D-ECE9-413F-B3B6-797B2D02187E}"/>
              </a:ext>
            </a:extLst>
          </p:cNvPr>
          <p:cNvSpPr/>
          <p:nvPr/>
        </p:nvSpPr>
        <p:spPr>
          <a:xfrm>
            <a:off x="2800350" y="3600450"/>
            <a:ext cx="914400" cy="914400"/>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5155D63-A7A1-4B75-B1E7-CEE79AB73390}"/>
              </a:ext>
            </a:extLst>
          </p:cNvPr>
          <p:cNvSpPr txBox="1"/>
          <p:nvPr/>
        </p:nvSpPr>
        <p:spPr>
          <a:xfrm>
            <a:off x="2357752" y="2601330"/>
            <a:ext cx="1799595" cy="523220"/>
          </a:xfrm>
          <a:prstGeom prst="rect">
            <a:avLst/>
          </a:prstGeom>
          <a:noFill/>
        </p:spPr>
        <p:txBody>
          <a:bodyPr wrap="none" rtlCol="0">
            <a:spAutoFit/>
          </a:bodyPr>
          <a:lstStyle/>
          <a:p>
            <a:r>
              <a:rPr lang="en-US" sz="2800" b="1" dirty="0"/>
              <a:t>Input layer</a:t>
            </a:r>
          </a:p>
        </p:txBody>
      </p:sp>
      <p:sp>
        <p:nvSpPr>
          <p:cNvPr id="7" name="Oval 6">
            <a:extLst>
              <a:ext uri="{FF2B5EF4-FFF2-40B4-BE49-F238E27FC236}">
                <a16:creationId xmlns:a16="http://schemas.microsoft.com/office/drawing/2014/main" id="{897E9E45-452E-4906-8E49-10DB99D19EFE}"/>
              </a:ext>
            </a:extLst>
          </p:cNvPr>
          <p:cNvSpPr/>
          <p:nvPr/>
        </p:nvSpPr>
        <p:spPr>
          <a:xfrm>
            <a:off x="2800350" y="4847136"/>
            <a:ext cx="914400" cy="914400"/>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747759D-F41B-4B74-AEF5-ED7D4AAF91C2}"/>
              </a:ext>
            </a:extLst>
          </p:cNvPr>
          <p:cNvSpPr/>
          <p:nvPr/>
        </p:nvSpPr>
        <p:spPr>
          <a:xfrm>
            <a:off x="2800350" y="6093369"/>
            <a:ext cx="914400" cy="914400"/>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46E5100-F0B4-4EE5-8779-793E13EBC9F1}"/>
              </a:ext>
            </a:extLst>
          </p:cNvPr>
          <p:cNvSpPr/>
          <p:nvPr/>
        </p:nvSpPr>
        <p:spPr>
          <a:xfrm>
            <a:off x="2800350" y="7339602"/>
            <a:ext cx="914400" cy="914400"/>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4CFACF1-C4C6-4FDA-AC96-AB2B0895ED0B}"/>
              </a:ext>
            </a:extLst>
          </p:cNvPr>
          <p:cNvSpPr/>
          <p:nvPr/>
        </p:nvSpPr>
        <p:spPr>
          <a:xfrm>
            <a:off x="14603365" y="3600450"/>
            <a:ext cx="914400" cy="914400"/>
          </a:xfrm>
          <a:prstGeom prst="ellipse">
            <a:avLst/>
          </a:prstGeom>
          <a:noFill/>
          <a:ln w="76200">
            <a:solidFill>
              <a:srgbClr val="099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0,8</a:t>
            </a:r>
          </a:p>
        </p:txBody>
      </p:sp>
      <p:sp>
        <p:nvSpPr>
          <p:cNvPr id="17" name="TextBox 16">
            <a:extLst>
              <a:ext uri="{FF2B5EF4-FFF2-40B4-BE49-F238E27FC236}">
                <a16:creationId xmlns:a16="http://schemas.microsoft.com/office/drawing/2014/main" id="{12705488-3950-49C5-9EC1-2903829DBD70}"/>
              </a:ext>
            </a:extLst>
          </p:cNvPr>
          <p:cNvSpPr txBox="1"/>
          <p:nvPr/>
        </p:nvSpPr>
        <p:spPr>
          <a:xfrm>
            <a:off x="13918434" y="2601330"/>
            <a:ext cx="2070503" cy="523220"/>
          </a:xfrm>
          <a:prstGeom prst="rect">
            <a:avLst/>
          </a:prstGeom>
          <a:noFill/>
        </p:spPr>
        <p:txBody>
          <a:bodyPr wrap="none" rtlCol="0">
            <a:spAutoFit/>
          </a:bodyPr>
          <a:lstStyle/>
          <a:p>
            <a:r>
              <a:rPr lang="en-US" sz="2800" b="1" dirty="0"/>
              <a:t>Output layer</a:t>
            </a:r>
          </a:p>
        </p:txBody>
      </p:sp>
      <p:sp>
        <p:nvSpPr>
          <p:cNvPr id="18" name="Oval 17">
            <a:extLst>
              <a:ext uri="{FF2B5EF4-FFF2-40B4-BE49-F238E27FC236}">
                <a16:creationId xmlns:a16="http://schemas.microsoft.com/office/drawing/2014/main" id="{F28E25FE-EBCE-40ED-A982-D30B27F01DFC}"/>
              </a:ext>
            </a:extLst>
          </p:cNvPr>
          <p:cNvSpPr/>
          <p:nvPr/>
        </p:nvSpPr>
        <p:spPr>
          <a:xfrm>
            <a:off x="14603365" y="4847136"/>
            <a:ext cx="914400" cy="914400"/>
          </a:xfrm>
          <a:prstGeom prst="ellipse">
            <a:avLst/>
          </a:prstGeom>
          <a:noFill/>
          <a:ln w="76200">
            <a:solidFill>
              <a:srgbClr val="099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0,4</a:t>
            </a:r>
          </a:p>
        </p:txBody>
      </p:sp>
      <p:sp>
        <p:nvSpPr>
          <p:cNvPr id="19" name="Oval 18">
            <a:extLst>
              <a:ext uri="{FF2B5EF4-FFF2-40B4-BE49-F238E27FC236}">
                <a16:creationId xmlns:a16="http://schemas.microsoft.com/office/drawing/2014/main" id="{626795F8-1C0A-4326-B22C-EF8081B3402B}"/>
              </a:ext>
            </a:extLst>
          </p:cNvPr>
          <p:cNvSpPr/>
          <p:nvPr/>
        </p:nvSpPr>
        <p:spPr>
          <a:xfrm>
            <a:off x="14603365" y="6093369"/>
            <a:ext cx="914400" cy="914400"/>
          </a:xfrm>
          <a:prstGeom prst="ellipse">
            <a:avLst/>
          </a:prstGeom>
          <a:noFill/>
          <a:ln w="76200">
            <a:solidFill>
              <a:srgbClr val="099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0,2</a:t>
            </a:r>
          </a:p>
        </p:txBody>
      </p:sp>
      <p:sp>
        <p:nvSpPr>
          <p:cNvPr id="20" name="Oval 19">
            <a:extLst>
              <a:ext uri="{FF2B5EF4-FFF2-40B4-BE49-F238E27FC236}">
                <a16:creationId xmlns:a16="http://schemas.microsoft.com/office/drawing/2014/main" id="{72E39476-9AD4-4A05-AB79-7288A0C17983}"/>
              </a:ext>
            </a:extLst>
          </p:cNvPr>
          <p:cNvSpPr/>
          <p:nvPr/>
        </p:nvSpPr>
        <p:spPr>
          <a:xfrm>
            <a:off x="14603365" y="7339602"/>
            <a:ext cx="914400" cy="914400"/>
          </a:xfrm>
          <a:prstGeom prst="ellipse">
            <a:avLst/>
          </a:prstGeom>
          <a:noFill/>
          <a:ln w="76200">
            <a:solidFill>
              <a:srgbClr val="099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a:t>
            </a:r>
          </a:p>
        </p:txBody>
      </p:sp>
      <p:cxnSp>
        <p:nvCxnSpPr>
          <p:cNvPr id="21" name="Straight Arrow Connector 20">
            <a:extLst>
              <a:ext uri="{FF2B5EF4-FFF2-40B4-BE49-F238E27FC236}">
                <a16:creationId xmlns:a16="http://schemas.microsoft.com/office/drawing/2014/main" id="{EB17A8B4-46BA-45A4-98A2-4B9D6121A212}"/>
              </a:ext>
            </a:extLst>
          </p:cNvPr>
          <p:cNvCxnSpPr>
            <a:cxnSpLocks/>
            <a:stCxn id="5" idx="6"/>
          </p:cNvCxnSpPr>
          <p:nvPr/>
        </p:nvCxnSpPr>
        <p:spPr>
          <a:xfrm flipV="1">
            <a:off x="3714750" y="3316896"/>
            <a:ext cx="4972050" cy="740754"/>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6B9E3A1-DB18-4483-82F8-20E98E2E947A}"/>
              </a:ext>
            </a:extLst>
          </p:cNvPr>
          <p:cNvCxnSpPr>
            <a:cxnSpLocks/>
            <a:stCxn id="7" idx="6"/>
          </p:cNvCxnSpPr>
          <p:nvPr/>
        </p:nvCxnSpPr>
        <p:spPr>
          <a:xfrm flipV="1">
            <a:off x="3714750" y="3316896"/>
            <a:ext cx="4972050" cy="1987440"/>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0242BDE-28B0-48D0-A48E-C547DA675556}"/>
              </a:ext>
            </a:extLst>
          </p:cNvPr>
          <p:cNvCxnSpPr>
            <a:cxnSpLocks/>
            <a:stCxn id="8" idx="6"/>
          </p:cNvCxnSpPr>
          <p:nvPr/>
        </p:nvCxnSpPr>
        <p:spPr>
          <a:xfrm flipV="1">
            <a:off x="3714750" y="3316896"/>
            <a:ext cx="4972050" cy="3233673"/>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2768BBE-C385-4EEE-A775-DB8D66812880}"/>
              </a:ext>
            </a:extLst>
          </p:cNvPr>
          <p:cNvCxnSpPr>
            <a:cxnSpLocks/>
            <a:stCxn id="9" idx="6"/>
          </p:cNvCxnSpPr>
          <p:nvPr/>
        </p:nvCxnSpPr>
        <p:spPr>
          <a:xfrm flipV="1">
            <a:off x="3714750" y="3316896"/>
            <a:ext cx="4972050" cy="4479906"/>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8622CE2-99AA-4150-B49F-1995F341491B}"/>
              </a:ext>
            </a:extLst>
          </p:cNvPr>
          <p:cNvCxnSpPr>
            <a:cxnSpLocks/>
          </p:cNvCxnSpPr>
          <p:nvPr/>
        </p:nvCxnSpPr>
        <p:spPr>
          <a:xfrm>
            <a:off x="3714750" y="4065697"/>
            <a:ext cx="4972050" cy="575642"/>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A7C209A-5910-46CA-B1C9-C13B009D3A7B}"/>
              </a:ext>
            </a:extLst>
          </p:cNvPr>
          <p:cNvCxnSpPr>
            <a:cxnSpLocks/>
          </p:cNvCxnSpPr>
          <p:nvPr/>
        </p:nvCxnSpPr>
        <p:spPr>
          <a:xfrm flipV="1">
            <a:off x="3714750" y="4641339"/>
            <a:ext cx="4972050" cy="671044"/>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7DC62A4-1786-4962-95F5-05EBC99DC11D}"/>
              </a:ext>
            </a:extLst>
          </p:cNvPr>
          <p:cNvCxnSpPr>
            <a:cxnSpLocks/>
          </p:cNvCxnSpPr>
          <p:nvPr/>
        </p:nvCxnSpPr>
        <p:spPr>
          <a:xfrm flipV="1">
            <a:off x="3714750" y="4641339"/>
            <a:ext cx="4972050" cy="1917278"/>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5ECC094-CC07-449D-8081-FBC2989DADA2}"/>
              </a:ext>
            </a:extLst>
          </p:cNvPr>
          <p:cNvCxnSpPr>
            <a:cxnSpLocks/>
          </p:cNvCxnSpPr>
          <p:nvPr/>
        </p:nvCxnSpPr>
        <p:spPr>
          <a:xfrm flipV="1">
            <a:off x="3714750" y="4641339"/>
            <a:ext cx="4972050" cy="3163510"/>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551A7DA-0611-431E-964C-A578D0288EE7}"/>
              </a:ext>
            </a:extLst>
          </p:cNvPr>
          <p:cNvCxnSpPr>
            <a:cxnSpLocks/>
          </p:cNvCxnSpPr>
          <p:nvPr/>
        </p:nvCxnSpPr>
        <p:spPr>
          <a:xfrm>
            <a:off x="3729807" y="4057650"/>
            <a:ext cx="4956993" cy="3232577"/>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5AB02E4-FA59-421E-825F-16E28FB14900}"/>
              </a:ext>
            </a:extLst>
          </p:cNvPr>
          <p:cNvCxnSpPr>
            <a:cxnSpLocks/>
          </p:cNvCxnSpPr>
          <p:nvPr/>
        </p:nvCxnSpPr>
        <p:spPr>
          <a:xfrm>
            <a:off x="3729807" y="5304336"/>
            <a:ext cx="4956993" cy="1985891"/>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9230B32-6D03-460A-963E-6D3FFC193497}"/>
              </a:ext>
            </a:extLst>
          </p:cNvPr>
          <p:cNvCxnSpPr>
            <a:cxnSpLocks/>
          </p:cNvCxnSpPr>
          <p:nvPr/>
        </p:nvCxnSpPr>
        <p:spPr>
          <a:xfrm>
            <a:off x="3729807" y="6550571"/>
            <a:ext cx="4956993" cy="739656"/>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B9C6DFA-1A2E-4A71-B065-88A56022B7DB}"/>
              </a:ext>
            </a:extLst>
          </p:cNvPr>
          <p:cNvCxnSpPr>
            <a:cxnSpLocks/>
          </p:cNvCxnSpPr>
          <p:nvPr/>
        </p:nvCxnSpPr>
        <p:spPr>
          <a:xfrm flipV="1">
            <a:off x="3729807" y="7290227"/>
            <a:ext cx="4956993" cy="506576"/>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8D8FF19-157C-4919-86CD-1AF4D7B96C0B}"/>
              </a:ext>
            </a:extLst>
          </p:cNvPr>
          <p:cNvCxnSpPr>
            <a:cxnSpLocks/>
          </p:cNvCxnSpPr>
          <p:nvPr/>
        </p:nvCxnSpPr>
        <p:spPr>
          <a:xfrm>
            <a:off x="3722278" y="4049602"/>
            <a:ext cx="4964522" cy="1916181"/>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9C44616-C6E3-4BC7-8709-2951B0A3AC96}"/>
              </a:ext>
            </a:extLst>
          </p:cNvPr>
          <p:cNvCxnSpPr>
            <a:cxnSpLocks/>
          </p:cNvCxnSpPr>
          <p:nvPr/>
        </p:nvCxnSpPr>
        <p:spPr>
          <a:xfrm>
            <a:off x="3722278" y="5296288"/>
            <a:ext cx="4964522" cy="669495"/>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9EB0FB1-31D6-4FDA-9D76-3241DFC72A9D}"/>
              </a:ext>
            </a:extLst>
          </p:cNvPr>
          <p:cNvCxnSpPr>
            <a:cxnSpLocks/>
          </p:cNvCxnSpPr>
          <p:nvPr/>
        </p:nvCxnSpPr>
        <p:spPr>
          <a:xfrm flipV="1">
            <a:off x="3722278" y="5965783"/>
            <a:ext cx="4964522" cy="576740"/>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64910CB-AAEA-490F-87F3-D573ED608619}"/>
              </a:ext>
            </a:extLst>
          </p:cNvPr>
          <p:cNvCxnSpPr>
            <a:cxnSpLocks/>
          </p:cNvCxnSpPr>
          <p:nvPr/>
        </p:nvCxnSpPr>
        <p:spPr>
          <a:xfrm flipV="1">
            <a:off x="3722278" y="5965783"/>
            <a:ext cx="4964522" cy="1822972"/>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164F18F-A384-4C36-A75D-CCE9982A1F47}"/>
              </a:ext>
            </a:extLst>
          </p:cNvPr>
          <p:cNvCxnSpPr>
            <a:cxnSpLocks/>
          </p:cNvCxnSpPr>
          <p:nvPr/>
        </p:nvCxnSpPr>
        <p:spPr>
          <a:xfrm>
            <a:off x="3741099" y="4049602"/>
            <a:ext cx="4945701" cy="4740264"/>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FC474D0-AEF8-4FB1-9998-9831D3F661B9}"/>
              </a:ext>
            </a:extLst>
          </p:cNvPr>
          <p:cNvCxnSpPr>
            <a:cxnSpLocks/>
          </p:cNvCxnSpPr>
          <p:nvPr/>
        </p:nvCxnSpPr>
        <p:spPr>
          <a:xfrm>
            <a:off x="3741099" y="5296288"/>
            <a:ext cx="4945701" cy="3493578"/>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EE3DA07-E5EA-493A-901B-E8C9C6CC1CB7}"/>
              </a:ext>
            </a:extLst>
          </p:cNvPr>
          <p:cNvCxnSpPr>
            <a:cxnSpLocks/>
          </p:cNvCxnSpPr>
          <p:nvPr/>
        </p:nvCxnSpPr>
        <p:spPr>
          <a:xfrm>
            <a:off x="3741099" y="6542523"/>
            <a:ext cx="4945701" cy="2247343"/>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1FD107B-4AC3-440B-BB1F-78126B92E633}"/>
              </a:ext>
            </a:extLst>
          </p:cNvPr>
          <p:cNvCxnSpPr>
            <a:cxnSpLocks/>
          </p:cNvCxnSpPr>
          <p:nvPr/>
        </p:nvCxnSpPr>
        <p:spPr>
          <a:xfrm>
            <a:off x="3741099" y="7788755"/>
            <a:ext cx="4945701" cy="1001111"/>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graphicFrame>
        <p:nvGraphicFramePr>
          <p:cNvPr id="61" name="Table 61">
            <a:extLst>
              <a:ext uri="{FF2B5EF4-FFF2-40B4-BE49-F238E27FC236}">
                <a16:creationId xmlns:a16="http://schemas.microsoft.com/office/drawing/2014/main" id="{AE2568CB-F921-49E7-9618-C0ED8BC4B3E8}"/>
              </a:ext>
            </a:extLst>
          </p:cNvPr>
          <p:cNvGraphicFramePr>
            <a:graphicFrameLocks noGrp="1"/>
          </p:cNvGraphicFramePr>
          <p:nvPr/>
        </p:nvGraphicFramePr>
        <p:xfrm>
          <a:off x="16277435" y="3480237"/>
          <a:ext cx="1319347" cy="4876008"/>
        </p:xfrm>
        <a:graphic>
          <a:graphicData uri="http://schemas.openxmlformats.org/drawingml/2006/table">
            <a:tbl>
              <a:tblPr bandRow="1">
                <a:tableStyleId>{F5AB1C69-6EDB-4FF4-983F-18BD219EF322}</a:tableStyleId>
              </a:tblPr>
              <a:tblGrid>
                <a:gridCol w="1319347">
                  <a:extLst>
                    <a:ext uri="{9D8B030D-6E8A-4147-A177-3AD203B41FA5}">
                      <a16:colId xmlns:a16="http://schemas.microsoft.com/office/drawing/2014/main" val="918082948"/>
                    </a:ext>
                  </a:extLst>
                </a:gridCol>
              </a:tblGrid>
              <a:tr h="1219002">
                <a:tc>
                  <a:txBody>
                    <a:bodyPr/>
                    <a:lstStyle/>
                    <a:p>
                      <a:pPr algn="ctr"/>
                      <a:r>
                        <a:rPr lang="en-US" dirty="0"/>
                        <a:t>0</a:t>
                      </a:r>
                    </a:p>
                  </a:txBody>
                  <a:tcPr anchor="ctr"/>
                </a:tc>
                <a:extLst>
                  <a:ext uri="{0D108BD9-81ED-4DB2-BD59-A6C34878D82A}">
                    <a16:rowId xmlns:a16="http://schemas.microsoft.com/office/drawing/2014/main" val="210051594"/>
                  </a:ext>
                </a:extLst>
              </a:tr>
              <a:tr h="1219002">
                <a:tc>
                  <a:txBody>
                    <a:bodyPr/>
                    <a:lstStyle/>
                    <a:p>
                      <a:pPr algn="ctr"/>
                      <a:r>
                        <a:rPr lang="en-US" dirty="0"/>
                        <a:t>1</a:t>
                      </a:r>
                    </a:p>
                  </a:txBody>
                  <a:tcPr anchor="ctr"/>
                </a:tc>
                <a:extLst>
                  <a:ext uri="{0D108BD9-81ED-4DB2-BD59-A6C34878D82A}">
                    <a16:rowId xmlns:a16="http://schemas.microsoft.com/office/drawing/2014/main" val="1821464336"/>
                  </a:ext>
                </a:extLst>
              </a:tr>
              <a:tr h="1219002">
                <a:tc>
                  <a:txBody>
                    <a:bodyPr/>
                    <a:lstStyle/>
                    <a:p>
                      <a:pPr algn="ctr"/>
                      <a:r>
                        <a:rPr lang="en-US" dirty="0"/>
                        <a:t>0</a:t>
                      </a:r>
                    </a:p>
                  </a:txBody>
                  <a:tcPr anchor="ctr"/>
                </a:tc>
                <a:extLst>
                  <a:ext uri="{0D108BD9-81ED-4DB2-BD59-A6C34878D82A}">
                    <a16:rowId xmlns:a16="http://schemas.microsoft.com/office/drawing/2014/main" val="2905396906"/>
                  </a:ext>
                </a:extLst>
              </a:tr>
              <a:tr h="1219002">
                <a:tc>
                  <a:txBody>
                    <a:bodyPr/>
                    <a:lstStyle/>
                    <a:p>
                      <a:pPr algn="ctr"/>
                      <a:r>
                        <a:rPr lang="en-US" dirty="0"/>
                        <a:t>0</a:t>
                      </a:r>
                    </a:p>
                  </a:txBody>
                  <a:tcPr anchor="ctr"/>
                </a:tc>
                <a:extLst>
                  <a:ext uri="{0D108BD9-81ED-4DB2-BD59-A6C34878D82A}">
                    <a16:rowId xmlns:a16="http://schemas.microsoft.com/office/drawing/2014/main" val="3931459319"/>
                  </a:ext>
                </a:extLst>
              </a:tr>
            </a:tbl>
          </a:graphicData>
        </a:graphic>
      </p:graphicFrame>
      <p:sp>
        <p:nvSpPr>
          <p:cNvPr id="62" name="TextBox 61">
            <a:extLst>
              <a:ext uri="{FF2B5EF4-FFF2-40B4-BE49-F238E27FC236}">
                <a16:creationId xmlns:a16="http://schemas.microsoft.com/office/drawing/2014/main" id="{30C84C25-8988-43FF-8629-BED0F9140547}"/>
              </a:ext>
            </a:extLst>
          </p:cNvPr>
          <p:cNvSpPr txBox="1"/>
          <p:nvPr/>
        </p:nvSpPr>
        <p:spPr>
          <a:xfrm>
            <a:off x="16222055" y="2598086"/>
            <a:ext cx="1542858" cy="523220"/>
          </a:xfrm>
          <a:prstGeom prst="rect">
            <a:avLst/>
          </a:prstGeom>
          <a:noFill/>
        </p:spPr>
        <p:txBody>
          <a:bodyPr wrap="none" rtlCol="0">
            <a:spAutoFit/>
          </a:bodyPr>
          <a:lstStyle/>
          <a:p>
            <a:r>
              <a:rPr lang="en-US" sz="2800" b="1" dirty="0"/>
              <a:t>Expected</a:t>
            </a:r>
          </a:p>
        </p:txBody>
      </p:sp>
      <p:cxnSp>
        <p:nvCxnSpPr>
          <p:cNvPr id="66" name="Straight Arrow Connector 65">
            <a:extLst>
              <a:ext uri="{FF2B5EF4-FFF2-40B4-BE49-F238E27FC236}">
                <a16:creationId xmlns:a16="http://schemas.microsoft.com/office/drawing/2014/main" id="{D2E37A56-7C47-4A3F-B9D8-DC9F9D0B3387}"/>
              </a:ext>
            </a:extLst>
          </p:cNvPr>
          <p:cNvCxnSpPr>
            <a:cxnSpLocks/>
          </p:cNvCxnSpPr>
          <p:nvPr/>
        </p:nvCxnSpPr>
        <p:spPr>
          <a:xfrm>
            <a:off x="9631315" y="3316964"/>
            <a:ext cx="4972050" cy="1987371"/>
          </a:xfrm>
          <a:prstGeom prst="straightConnector1">
            <a:avLst/>
          </a:prstGeom>
          <a:ln w="22225" cmpd="sng">
            <a:solidFill>
              <a:srgbClr val="00B050"/>
            </a:soli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2B776792-31C4-4D8C-BF7B-F9DFA62251F8}"/>
              </a:ext>
            </a:extLst>
          </p:cNvPr>
          <p:cNvCxnSpPr>
            <a:cxnSpLocks/>
          </p:cNvCxnSpPr>
          <p:nvPr/>
        </p:nvCxnSpPr>
        <p:spPr>
          <a:xfrm flipV="1">
            <a:off x="9601200" y="5304336"/>
            <a:ext cx="4996585" cy="1985890"/>
          </a:xfrm>
          <a:prstGeom prst="straightConnector1">
            <a:avLst/>
          </a:prstGeom>
          <a:ln w="22225" cmpd="sng">
            <a:solidFill>
              <a:srgbClr val="92D050"/>
            </a:soli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2FDCCAAE-0DAD-42C2-B0E3-F0BB010B6577}"/>
              </a:ext>
            </a:extLst>
          </p:cNvPr>
          <p:cNvCxnSpPr>
            <a:cxnSpLocks/>
            <a:endCxn id="18" idx="2"/>
          </p:cNvCxnSpPr>
          <p:nvPr/>
        </p:nvCxnSpPr>
        <p:spPr>
          <a:xfrm>
            <a:off x="9615689" y="4641339"/>
            <a:ext cx="4987676" cy="662997"/>
          </a:xfrm>
          <a:prstGeom prst="straightConnector1">
            <a:avLst/>
          </a:prstGeom>
          <a:ln w="22225" cmpd="sng">
            <a:solidFill>
              <a:srgbClr val="FF0000"/>
            </a:soli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5F98B32-1BB7-452D-8C7A-AA13FDE08302}"/>
              </a:ext>
            </a:extLst>
          </p:cNvPr>
          <p:cNvCxnSpPr>
            <a:cxnSpLocks/>
            <a:endCxn id="18" idx="2"/>
          </p:cNvCxnSpPr>
          <p:nvPr/>
        </p:nvCxnSpPr>
        <p:spPr>
          <a:xfrm flipV="1">
            <a:off x="9615689" y="5304336"/>
            <a:ext cx="4987676" cy="661448"/>
          </a:xfrm>
          <a:prstGeom prst="straightConnector1">
            <a:avLst/>
          </a:prstGeom>
          <a:ln w="22225" cmpd="sng">
            <a:solidFill>
              <a:schemeClr val="accent1">
                <a:lumMod val="60000"/>
                <a:lumOff val="40000"/>
              </a:schemeClr>
            </a:soli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A699031-8FB8-462A-BDC9-E3A9E061DF1A}"/>
              </a:ext>
            </a:extLst>
          </p:cNvPr>
          <p:cNvCxnSpPr>
            <a:cxnSpLocks/>
            <a:endCxn id="18" idx="2"/>
          </p:cNvCxnSpPr>
          <p:nvPr/>
        </p:nvCxnSpPr>
        <p:spPr>
          <a:xfrm flipV="1">
            <a:off x="9601200" y="5304336"/>
            <a:ext cx="5002165" cy="3485530"/>
          </a:xfrm>
          <a:prstGeom prst="straightConnector1">
            <a:avLst/>
          </a:prstGeom>
          <a:ln w="22225" cmpd="sng">
            <a:solidFill>
              <a:schemeClr val="accent1">
                <a:lumMod val="20000"/>
                <a:lumOff val="80000"/>
              </a:schemeClr>
            </a:soli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C7ADE779-3F8B-4EAF-B2BA-CEAB41B67344}"/>
              </a:ext>
            </a:extLst>
          </p:cNvPr>
          <p:cNvCxnSpPr/>
          <p:nvPr/>
        </p:nvCxnSpPr>
        <p:spPr>
          <a:xfrm flipV="1">
            <a:off x="12134850" y="3316896"/>
            <a:ext cx="0" cy="978879"/>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98F4D226-644E-4045-9CC3-89E731EEF082}"/>
              </a:ext>
            </a:extLst>
          </p:cNvPr>
          <p:cNvSpPr txBox="1"/>
          <p:nvPr/>
        </p:nvSpPr>
        <p:spPr>
          <a:xfrm>
            <a:off x="11449406" y="2709722"/>
            <a:ext cx="1553630" cy="523220"/>
          </a:xfrm>
          <a:prstGeom prst="rect">
            <a:avLst/>
          </a:prstGeom>
          <a:noFill/>
        </p:spPr>
        <p:txBody>
          <a:bodyPr wrap="none" rtlCol="0">
            <a:spAutoFit/>
          </a:bodyPr>
          <a:lstStyle/>
          <a:p>
            <a:r>
              <a:rPr lang="en-US" sz="2800" b="1" dirty="0"/>
              <a:t>W</a:t>
            </a:r>
            <a:r>
              <a:rPr lang="en-US" sz="2800" b="1" baseline="-25000" dirty="0"/>
              <a:t>1,2</a:t>
            </a:r>
            <a:r>
              <a:rPr lang="en-US" sz="2800" b="1" dirty="0"/>
              <a:t> * h</a:t>
            </a:r>
            <a:r>
              <a:rPr lang="en-US" sz="2800" b="1" baseline="-25000" dirty="0"/>
              <a:t>1</a:t>
            </a:r>
            <a:r>
              <a:rPr lang="en-US" sz="2800" b="1" dirty="0"/>
              <a:t> </a:t>
            </a:r>
          </a:p>
        </p:txBody>
      </p:sp>
      <p:cxnSp>
        <p:nvCxnSpPr>
          <p:cNvPr id="75" name="Straight Arrow Connector 74">
            <a:extLst>
              <a:ext uri="{FF2B5EF4-FFF2-40B4-BE49-F238E27FC236}">
                <a16:creationId xmlns:a16="http://schemas.microsoft.com/office/drawing/2014/main" id="{47A7B927-22D8-4617-8696-83342F9F00CB}"/>
              </a:ext>
            </a:extLst>
          </p:cNvPr>
          <p:cNvCxnSpPr>
            <a:cxnSpLocks/>
            <a:stCxn id="18" idx="3"/>
            <a:endCxn id="78" idx="0"/>
          </p:cNvCxnSpPr>
          <p:nvPr/>
        </p:nvCxnSpPr>
        <p:spPr>
          <a:xfrm flipH="1">
            <a:off x="13618619" y="5627625"/>
            <a:ext cx="1118657" cy="2950007"/>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A61A478D-579A-431D-ADF8-51A0C8C28743}"/>
                  </a:ext>
                </a:extLst>
              </p:cNvPr>
              <p:cNvSpPr txBox="1"/>
              <p:nvPr/>
            </p:nvSpPr>
            <p:spPr>
              <a:xfrm>
                <a:off x="12002888" y="8577632"/>
                <a:ext cx="3231462" cy="12666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𝒚</m:t>
                      </m:r>
                      <m:r>
                        <a:rPr lang="en-US" sz="2800" b="1" i="1" smtClean="0">
                          <a:latin typeface="Cambria Math" panose="02040503050406030204" pitchFamily="18" charset="0"/>
                        </a:rPr>
                        <m:t>=</m:t>
                      </m:r>
                      <m:r>
                        <a:rPr lang="en-US" sz="2800" b="1" i="1" smtClean="0">
                          <a:latin typeface="Cambria Math" panose="02040503050406030204" pitchFamily="18" charset="0"/>
                        </a:rPr>
                        <m:t>𝒃</m:t>
                      </m:r>
                      <m:r>
                        <a:rPr lang="en-US" sz="2800" b="1" i="1" smtClean="0">
                          <a:latin typeface="Cambria Math" panose="02040503050406030204" pitchFamily="18" charset="0"/>
                        </a:rPr>
                        <m:t>+</m:t>
                      </m:r>
                      <m:nary>
                        <m:naryPr>
                          <m:chr m:val="∑"/>
                          <m:ctrlPr>
                            <a:rPr lang="en-US" sz="2800" b="1" i="1" smtClean="0">
                              <a:latin typeface="Cambria Math" panose="02040503050406030204" pitchFamily="18" charset="0"/>
                            </a:rPr>
                          </m:ctrlPr>
                        </m:naryPr>
                        <m:sub>
                          <m:r>
                            <a:rPr lang="en-US" sz="2800" b="1" i="1" smtClean="0">
                              <a:latin typeface="Cambria Math" panose="02040503050406030204" pitchFamily="18" charset="0"/>
                            </a:rPr>
                            <m:t>𝒊</m:t>
                          </m:r>
                          <m:r>
                            <a:rPr lang="en-US" sz="2800" b="1" i="1" smtClean="0">
                              <a:latin typeface="Cambria Math" panose="02040503050406030204" pitchFamily="18" charset="0"/>
                            </a:rPr>
                            <m:t>=</m:t>
                          </m:r>
                          <m:r>
                            <a:rPr lang="en-US" sz="2800" b="1" i="0" smtClean="0">
                              <a:latin typeface="Cambria Math" panose="02040503050406030204" pitchFamily="18" charset="0"/>
                            </a:rPr>
                            <m:t>𝟏</m:t>
                          </m:r>
                        </m:sub>
                        <m:sup>
                          <m:r>
                            <a:rPr lang="en-US" sz="2800" b="1" i="0" smtClean="0">
                              <a:latin typeface="Cambria Math" panose="02040503050406030204" pitchFamily="18" charset="0"/>
                            </a:rPr>
                            <m:t>𝐧</m:t>
                          </m:r>
                        </m:sup>
                        <m:e>
                          <m:sSub>
                            <m:sSubPr>
                              <m:ctrlPr>
                                <a:rPr lang="en-US" sz="2800" b="1" i="1" smtClean="0">
                                  <a:latin typeface="Cambria Math" panose="02040503050406030204" pitchFamily="18" charset="0"/>
                                </a:rPr>
                              </m:ctrlPr>
                            </m:sSubPr>
                            <m:e>
                              <m:r>
                                <a:rPr lang="en-US" sz="2800" b="1" i="0" smtClean="0">
                                  <a:latin typeface="Cambria Math" panose="02040503050406030204" pitchFamily="18" charset="0"/>
                                </a:rPr>
                                <m:t>𝐖</m:t>
                              </m:r>
                            </m:e>
                            <m:sub>
                              <m:r>
                                <a:rPr lang="en-US" sz="2800" b="1" i="0" smtClean="0">
                                  <a:latin typeface="Cambria Math" panose="02040503050406030204" pitchFamily="18" charset="0"/>
                                </a:rPr>
                                <m:t>𝐢</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𝑨</m:t>
                              </m:r>
                            </m:e>
                            <m:sub>
                              <m:r>
                                <a:rPr lang="en-US" sz="2800" b="1" i="1" smtClean="0">
                                  <a:latin typeface="Cambria Math" panose="02040503050406030204" pitchFamily="18" charset="0"/>
                                </a:rPr>
                                <m:t>𝒊</m:t>
                              </m:r>
                            </m:sub>
                          </m:sSub>
                        </m:e>
                      </m:nary>
                    </m:oMath>
                  </m:oMathPara>
                </a14:m>
                <a:endParaRPr lang="en-US" sz="2800" b="1" dirty="0"/>
              </a:p>
            </p:txBody>
          </p:sp>
        </mc:Choice>
        <mc:Fallback xmlns="">
          <p:sp>
            <p:nvSpPr>
              <p:cNvPr id="78" name="TextBox 77">
                <a:extLst>
                  <a:ext uri="{FF2B5EF4-FFF2-40B4-BE49-F238E27FC236}">
                    <a16:creationId xmlns:a16="http://schemas.microsoft.com/office/drawing/2014/main" id="{A61A478D-579A-431D-ADF8-51A0C8C28743}"/>
                  </a:ext>
                </a:extLst>
              </p:cNvPr>
              <p:cNvSpPr txBox="1">
                <a:spLocks noRot="1" noChangeAspect="1" noMove="1" noResize="1" noEditPoints="1" noAdjustHandles="1" noChangeArrowheads="1" noChangeShapeType="1" noTextEdit="1"/>
              </p:cNvSpPr>
              <p:nvPr/>
            </p:nvSpPr>
            <p:spPr>
              <a:xfrm>
                <a:off x="12002888" y="8577632"/>
                <a:ext cx="3231462" cy="1266629"/>
              </a:xfrm>
              <a:prstGeom prst="rect">
                <a:avLst/>
              </a:prstGeom>
              <a:blipFill>
                <a:blip r:embed="rId3"/>
                <a:stretch>
                  <a:fillRect/>
                </a:stretch>
              </a:blipFill>
            </p:spPr>
            <p:txBody>
              <a:bodyPr/>
              <a:lstStyle/>
              <a:p>
                <a:r>
                  <a:rPr lang="en-US">
                    <a:noFill/>
                  </a:rPr>
                  <a:t> </a:t>
                </a:r>
              </a:p>
            </p:txBody>
          </p:sp>
        </mc:Fallback>
      </mc:AlternateContent>
      <p:sp>
        <p:nvSpPr>
          <p:cNvPr id="80" name="TextBox 79">
            <a:extLst>
              <a:ext uri="{FF2B5EF4-FFF2-40B4-BE49-F238E27FC236}">
                <a16:creationId xmlns:a16="http://schemas.microsoft.com/office/drawing/2014/main" id="{E2B85070-DFAD-49B9-9524-A637966AA8E7}"/>
              </a:ext>
            </a:extLst>
          </p:cNvPr>
          <p:cNvSpPr txBox="1"/>
          <p:nvPr/>
        </p:nvSpPr>
        <p:spPr>
          <a:xfrm>
            <a:off x="8068655" y="2334990"/>
            <a:ext cx="2538580" cy="523220"/>
          </a:xfrm>
          <a:prstGeom prst="rect">
            <a:avLst/>
          </a:prstGeom>
          <a:noFill/>
        </p:spPr>
        <p:txBody>
          <a:bodyPr wrap="none" rtlCol="0">
            <a:spAutoFit/>
          </a:bodyPr>
          <a:lstStyle/>
          <a:p>
            <a:r>
              <a:rPr lang="en-US" sz="2800" b="1" dirty="0"/>
              <a:t>hidden layer (h)</a:t>
            </a:r>
          </a:p>
        </p:txBody>
      </p:sp>
      <p:sp>
        <p:nvSpPr>
          <p:cNvPr id="15" name="Rectangle 14">
            <a:extLst>
              <a:ext uri="{FF2B5EF4-FFF2-40B4-BE49-F238E27FC236}">
                <a16:creationId xmlns:a16="http://schemas.microsoft.com/office/drawing/2014/main" id="{11572A44-9CBC-4437-AEC1-B5F97EC7EF8C}"/>
              </a:ext>
            </a:extLst>
          </p:cNvPr>
          <p:cNvSpPr/>
          <p:nvPr/>
        </p:nvSpPr>
        <p:spPr>
          <a:xfrm>
            <a:off x="1132114" y="2364377"/>
            <a:ext cx="8235968" cy="6882689"/>
          </a:xfrm>
          <a:prstGeom prst="rect">
            <a:avLst/>
          </a:prstGeom>
          <a:gradFill>
            <a:gsLst>
              <a:gs pos="100000">
                <a:schemeClr val="bg1">
                  <a:alpha val="0"/>
                </a:schemeClr>
              </a:gs>
              <a:gs pos="85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Backpropagation – a simplified example</a:t>
            </a:r>
          </a:p>
          <a:p>
            <a:pPr marL="571500" indent="-571500">
              <a:buFont typeface="Arial" panose="020B0604020202020204" pitchFamily="34" charset="0"/>
              <a:buChar char="•"/>
            </a:pPr>
            <a:r>
              <a:rPr lang="en-US" dirty="0"/>
              <a:t>Green: positive value</a:t>
            </a:r>
          </a:p>
          <a:p>
            <a:pPr marL="571500" indent="-571500">
              <a:buFont typeface="Arial" panose="020B0604020202020204" pitchFamily="34" charset="0"/>
              <a:buChar char="•"/>
            </a:pPr>
            <a:r>
              <a:rPr lang="en-US" dirty="0"/>
              <a:t>Red: negative value</a:t>
            </a:r>
          </a:p>
          <a:p>
            <a:endParaRPr lang="en-US" sz="1100" dirty="0"/>
          </a:p>
          <a:p>
            <a:r>
              <a:rPr lang="en-US" dirty="0"/>
              <a:t>Increase output by:</a:t>
            </a:r>
          </a:p>
          <a:p>
            <a:pPr marL="742950" indent="-742950">
              <a:buFont typeface="+mj-lt"/>
              <a:buAutoNum type="arabicPeriod"/>
            </a:pPr>
            <a:r>
              <a:rPr lang="en-US" dirty="0"/>
              <a:t>Increasing bias</a:t>
            </a:r>
          </a:p>
          <a:p>
            <a:pPr marL="742950" indent="-742950">
              <a:buFont typeface="+mj-lt"/>
              <a:buAutoNum type="arabicPeriod"/>
            </a:pPr>
            <a:r>
              <a:rPr lang="en-US" dirty="0"/>
              <a:t>Increase green values</a:t>
            </a:r>
          </a:p>
          <a:p>
            <a:pPr marL="1428750" lvl="1" indent="-742950">
              <a:buFont typeface="Arial" panose="020B0604020202020204" pitchFamily="34" charset="0"/>
              <a:buChar char="•"/>
            </a:pPr>
            <a:r>
              <a:rPr lang="en-US" dirty="0"/>
              <a:t>Increase weights</a:t>
            </a:r>
          </a:p>
          <a:p>
            <a:pPr marL="1428750" lvl="1" indent="-742950">
              <a:buFont typeface="Arial" panose="020B0604020202020204" pitchFamily="34" charset="0"/>
              <a:buChar char="•"/>
            </a:pPr>
            <a:r>
              <a:rPr lang="en-US" dirty="0"/>
              <a:t>Increase h-values </a:t>
            </a:r>
            <a:br>
              <a:rPr lang="en-US" dirty="0"/>
            </a:br>
            <a:r>
              <a:rPr lang="en-US" dirty="0"/>
              <a:t>(output previous layer)</a:t>
            </a:r>
          </a:p>
          <a:p>
            <a:pPr marL="742950" indent="-742950">
              <a:buFont typeface="+mj-lt"/>
              <a:buAutoNum type="arabicPeriod"/>
            </a:pPr>
            <a:r>
              <a:rPr lang="en-US" dirty="0"/>
              <a:t>Decrease red values</a:t>
            </a:r>
          </a:p>
          <a:p>
            <a:pPr marL="1428750" lvl="1" indent="-742950">
              <a:buFont typeface="Arial" panose="020B0604020202020204" pitchFamily="34" charset="0"/>
              <a:buChar char="•"/>
            </a:pPr>
            <a:r>
              <a:rPr lang="en-US" dirty="0"/>
              <a:t>Decrease weights</a:t>
            </a:r>
          </a:p>
          <a:p>
            <a:pPr marL="1428750" lvl="1" indent="-742950">
              <a:buFont typeface="Arial" panose="020B0604020202020204" pitchFamily="34" charset="0"/>
              <a:buChar char="•"/>
            </a:pPr>
            <a:r>
              <a:rPr lang="en-US" dirty="0"/>
              <a:t>Decrease h-values </a:t>
            </a:r>
            <a:br>
              <a:rPr lang="en-US" dirty="0"/>
            </a:br>
            <a:r>
              <a:rPr lang="en-US" dirty="0"/>
              <a:t>(output previous layer)</a:t>
            </a:r>
          </a:p>
          <a:p>
            <a:endParaRPr lang="en-US" b="1" dirty="0"/>
          </a:p>
          <a:p>
            <a:pPr marL="571500" indent="-571500">
              <a:buFont typeface="Arial" panose="020B0604020202020204" pitchFamily="34" charset="0"/>
              <a:buChar char="•"/>
            </a:pPr>
            <a:endParaRPr lang="en-US" dirty="0"/>
          </a:p>
        </p:txBody>
      </p:sp>
      <p:sp>
        <p:nvSpPr>
          <p:cNvPr id="53" name="Oval 52">
            <a:extLst>
              <a:ext uri="{FF2B5EF4-FFF2-40B4-BE49-F238E27FC236}">
                <a16:creationId xmlns:a16="http://schemas.microsoft.com/office/drawing/2014/main" id="{56597925-7D02-4BAA-83FA-C22614997567}"/>
              </a:ext>
            </a:extLst>
          </p:cNvPr>
          <p:cNvSpPr/>
          <p:nvPr/>
        </p:nvSpPr>
        <p:spPr>
          <a:xfrm>
            <a:off x="8686800" y="2859696"/>
            <a:ext cx="914400" cy="914400"/>
          </a:xfrm>
          <a:prstGeom prst="ellipse">
            <a:avLst/>
          </a:prstGeom>
          <a:noFill/>
          <a:ln w="76200">
            <a:solidFill>
              <a:srgbClr val="249C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h1</a:t>
            </a:r>
          </a:p>
        </p:txBody>
      </p:sp>
      <p:sp>
        <p:nvSpPr>
          <p:cNvPr id="54" name="Oval 53">
            <a:extLst>
              <a:ext uri="{FF2B5EF4-FFF2-40B4-BE49-F238E27FC236}">
                <a16:creationId xmlns:a16="http://schemas.microsoft.com/office/drawing/2014/main" id="{E6E6B68B-338E-4CD4-8BA8-3A481FA452F4}"/>
              </a:ext>
            </a:extLst>
          </p:cNvPr>
          <p:cNvSpPr/>
          <p:nvPr/>
        </p:nvSpPr>
        <p:spPr>
          <a:xfrm>
            <a:off x="8686800" y="4184139"/>
            <a:ext cx="914400" cy="914400"/>
          </a:xfrm>
          <a:prstGeom prst="ellipse">
            <a:avLst/>
          </a:prstGeom>
          <a:noFill/>
          <a:ln w="76200">
            <a:solidFill>
              <a:srgbClr val="249C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h2</a:t>
            </a:r>
          </a:p>
        </p:txBody>
      </p:sp>
      <p:sp>
        <p:nvSpPr>
          <p:cNvPr id="55" name="Oval 54">
            <a:extLst>
              <a:ext uri="{FF2B5EF4-FFF2-40B4-BE49-F238E27FC236}">
                <a16:creationId xmlns:a16="http://schemas.microsoft.com/office/drawing/2014/main" id="{EC1C7948-A19A-44A5-B0D0-D98E13100E4C}"/>
              </a:ext>
            </a:extLst>
          </p:cNvPr>
          <p:cNvSpPr/>
          <p:nvPr/>
        </p:nvSpPr>
        <p:spPr>
          <a:xfrm>
            <a:off x="8686800" y="5508583"/>
            <a:ext cx="914400" cy="914400"/>
          </a:xfrm>
          <a:prstGeom prst="ellipse">
            <a:avLst/>
          </a:prstGeom>
          <a:noFill/>
          <a:ln w="76200">
            <a:solidFill>
              <a:srgbClr val="249C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h3</a:t>
            </a:r>
          </a:p>
        </p:txBody>
      </p:sp>
      <p:sp>
        <p:nvSpPr>
          <p:cNvPr id="56" name="Oval 55">
            <a:extLst>
              <a:ext uri="{FF2B5EF4-FFF2-40B4-BE49-F238E27FC236}">
                <a16:creationId xmlns:a16="http://schemas.microsoft.com/office/drawing/2014/main" id="{79716738-4433-4346-8C25-DC3A341B9FCC}"/>
              </a:ext>
            </a:extLst>
          </p:cNvPr>
          <p:cNvSpPr/>
          <p:nvPr/>
        </p:nvSpPr>
        <p:spPr>
          <a:xfrm>
            <a:off x="8686800" y="6833027"/>
            <a:ext cx="914400" cy="914400"/>
          </a:xfrm>
          <a:prstGeom prst="ellipse">
            <a:avLst/>
          </a:prstGeom>
          <a:noFill/>
          <a:ln w="76200">
            <a:solidFill>
              <a:srgbClr val="249C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h4</a:t>
            </a:r>
          </a:p>
        </p:txBody>
      </p:sp>
      <p:sp>
        <p:nvSpPr>
          <p:cNvPr id="57" name="Oval 56">
            <a:extLst>
              <a:ext uri="{FF2B5EF4-FFF2-40B4-BE49-F238E27FC236}">
                <a16:creationId xmlns:a16="http://schemas.microsoft.com/office/drawing/2014/main" id="{158BF8B5-9ADF-49DB-8956-AF8B863BFC18}"/>
              </a:ext>
            </a:extLst>
          </p:cNvPr>
          <p:cNvSpPr/>
          <p:nvPr/>
        </p:nvSpPr>
        <p:spPr>
          <a:xfrm>
            <a:off x="8686800" y="8332666"/>
            <a:ext cx="914400" cy="914400"/>
          </a:xfrm>
          <a:prstGeom prst="ellipse">
            <a:avLst/>
          </a:prstGeom>
          <a:noFill/>
          <a:ln w="76200">
            <a:solidFill>
              <a:srgbClr val="249C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h5</a:t>
            </a:r>
          </a:p>
        </p:txBody>
      </p:sp>
    </p:spTree>
    <p:extLst>
      <p:ext uri="{BB962C8B-B14F-4D97-AF65-F5344CB8AC3E}">
        <p14:creationId xmlns:p14="http://schemas.microsoft.com/office/powerpoint/2010/main" val="2085330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27</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Feedforward neural network</a:t>
            </a:r>
          </a:p>
        </p:txBody>
      </p:sp>
      <p:sp>
        <p:nvSpPr>
          <p:cNvPr id="5" name="Oval 4">
            <a:extLst>
              <a:ext uri="{FF2B5EF4-FFF2-40B4-BE49-F238E27FC236}">
                <a16:creationId xmlns:a16="http://schemas.microsoft.com/office/drawing/2014/main" id="{FAF6BC0D-ECE9-413F-B3B6-797B2D02187E}"/>
              </a:ext>
            </a:extLst>
          </p:cNvPr>
          <p:cNvSpPr/>
          <p:nvPr/>
        </p:nvSpPr>
        <p:spPr>
          <a:xfrm>
            <a:off x="2800350" y="3600450"/>
            <a:ext cx="914400" cy="914400"/>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5155D63-A7A1-4B75-B1E7-CEE79AB73390}"/>
              </a:ext>
            </a:extLst>
          </p:cNvPr>
          <p:cNvSpPr txBox="1"/>
          <p:nvPr/>
        </p:nvSpPr>
        <p:spPr>
          <a:xfrm>
            <a:off x="2357752" y="2601330"/>
            <a:ext cx="1799595" cy="523220"/>
          </a:xfrm>
          <a:prstGeom prst="rect">
            <a:avLst/>
          </a:prstGeom>
          <a:noFill/>
        </p:spPr>
        <p:txBody>
          <a:bodyPr wrap="none" rtlCol="0">
            <a:spAutoFit/>
          </a:bodyPr>
          <a:lstStyle/>
          <a:p>
            <a:r>
              <a:rPr lang="en-US" sz="2800" b="1" dirty="0"/>
              <a:t>Input layer</a:t>
            </a:r>
          </a:p>
        </p:txBody>
      </p:sp>
      <p:sp>
        <p:nvSpPr>
          <p:cNvPr id="7" name="Oval 6">
            <a:extLst>
              <a:ext uri="{FF2B5EF4-FFF2-40B4-BE49-F238E27FC236}">
                <a16:creationId xmlns:a16="http://schemas.microsoft.com/office/drawing/2014/main" id="{897E9E45-452E-4906-8E49-10DB99D19EFE}"/>
              </a:ext>
            </a:extLst>
          </p:cNvPr>
          <p:cNvSpPr/>
          <p:nvPr/>
        </p:nvSpPr>
        <p:spPr>
          <a:xfrm>
            <a:off x="2800350" y="4847136"/>
            <a:ext cx="914400" cy="914400"/>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747759D-F41B-4B74-AEF5-ED7D4AAF91C2}"/>
              </a:ext>
            </a:extLst>
          </p:cNvPr>
          <p:cNvSpPr/>
          <p:nvPr/>
        </p:nvSpPr>
        <p:spPr>
          <a:xfrm>
            <a:off x="2800350" y="6093369"/>
            <a:ext cx="914400" cy="914400"/>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46E5100-F0B4-4EE5-8779-793E13EBC9F1}"/>
              </a:ext>
            </a:extLst>
          </p:cNvPr>
          <p:cNvSpPr/>
          <p:nvPr/>
        </p:nvSpPr>
        <p:spPr>
          <a:xfrm>
            <a:off x="2800350" y="7339602"/>
            <a:ext cx="914400" cy="914400"/>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4CFACF1-C4C6-4FDA-AC96-AB2B0895ED0B}"/>
              </a:ext>
            </a:extLst>
          </p:cNvPr>
          <p:cNvSpPr/>
          <p:nvPr/>
        </p:nvSpPr>
        <p:spPr>
          <a:xfrm>
            <a:off x="14603365" y="3600450"/>
            <a:ext cx="914400" cy="914400"/>
          </a:xfrm>
          <a:prstGeom prst="ellipse">
            <a:avLst/>
          </a:prstGeom>
          <a:noFill/>
          <a:ln w="76200">
            <a:solidFill>
              <a:srgbClr val="099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0,8</a:t>
            </a:r>
          </a:p>
        </p:txBody>
      </p:sp>
      <p:sp>
        <p:nvSpPr>
          <p:cNvPr id="17" name="TextBox 16">
            <a:extLst>
              <a:ext uri="{FF2B5EF4-FFF2-40B4-BE49-F238E27FC236}">
                <a16:creationId xmlns:a16="http://schemas.microsoft.com/office/drawing/2014/main" id="{12705488-3950-49C5-9EC1-2903829DBD70}"/>
              </a:ext>
            </a:extLst>
          </p:cNvPr>
          <p:cNvSpPr txBox="1"/>
          <p:nvPr/>
        </p:nvSpPr>
        <p:spPr>
          <a:xfrm>
            <a:off x="13918434" y="2601330"/>
            <a:ext cx="2070503" cy="523220"/>
          </a:xfrm>
          <a:prstGeom prst="rect">
            <a:avLst/>
          </a:prstGeom>
          <a:noFill/>
        </p:spPr>
        <p:txBody>
          <a:bodyPr wrap="none" rtlCol="0">
            <a:spAutoFit/>
          </a:bodyPr>
          <a:lstStyle/>
          <a:p>
            <a:r>
              <a:rPr lang="en-US" sz="2800" b="1" dirty="0"/>
              <a:t>Output layer</a:t>
            </a:r>
          </a:p>
        </p:txBody>
      </p:sp>
      <p:sp>
        <p:nvSpPr>
          <p:cNvPr id="18" name="Oval 17">
            <a:extLst>
              <a:ext uri="{FF2B5EF4-FFF2-40B4-BE49-F238E27FC236}">
                <a16:creationId xmlns:a16="http://schemas.microsoft.com/office/drawing/2014/main" id="{F28E25FE-EBCE-40ED-A982-D30B27F01DFC}"/>
              </a:ext>
            </a:extLst>
          </p:cNvPr>
          <p:cNvSpPr/>
          <p:nvPr/>
        </p:nvSpPr>
        <p:spPr>
          <a:xfrm>
            <a:off x="14603365" y="4847136"/>
            <a:ext cx="914400" cy="914400"/>
          </a:xfrm>
          <a:prstGeom prst="ellipse">
            <a:avLst/>
          </a:prstGeom>
          <a:noFill/>
          <a:ln w="76200">
            <a:solidFill>
              <a:srgbClr val="099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0,4</a:t>
            </a:r>
          </a:p>
        </p:txBody>
      </p:sp>
      <p:sp>
        <p:nvSpPr>
          <p:cNvPr id="19" name="Oval 18">
            <a:extLst>
              <a:ext uri="{FF2B5EF4-FFF2-40B4-BE49-F238E27FC236}">
                <a16:creationId xmlns:a16="http://schemas.microsoft.com/office/drawing/2014/main" id="{626795F8-1C0A-4326-B22C-EF8081B3402B}"/>
              </a:ext>
            </a:extLst>
          </p:cNvPr>
          <p:cNvSpPr/>
          <p:nvPr/>
        </p:nvSpPr>
        <p:spPr>
          <a:xfrm>
            <a:off x="14603365" y="6093369"/>
            <a:ext cx="914400" cy="914400"/>
          </a:xfrm>
          <a:prstGeom prst="ellipse">
            <a:avLst/>
          </a:prstGeom>
          <a:noFill/>
          <a:ln w="76200">
            <a:solidFill>
              <a:srgbClr val="099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0,2</a:t>
            </a:r>
          </a:p>
        </p:txBody>
      </p:sp>
      <p:sp>
        <p:nvSpPr>
          <p:cNvPr id="20" name="Oval 19">
            <a:extLst>
              <a:ext uri="{FF2B5EF4-FFF2-40B4-BE49-F238E27FC236}">
                <a16:creationId xmlns:a16="http://schemas.microsoft.com/office/drawing/2014/main" id="{72E39476-9AD4-4A05-AB79-7288A0C17983}"/>
              </a:ext>
            </a:extLst>
          </p:cNvPr>
          <p:cNvSpPr/>
          <p:nvPr/>
        </p:nvSpPr>
        <p:spPr>
          <a:xfrm>
            <a:off x="14603365" y="7339602"/>
            <a:ext cx="914400" cy="914400"/>
          </a:xfrm>
          <a:prstGeom prst="ellipse">
            <a:avLst/>
          </a:prstGeom>
          <a:noFill/>
          <a:ln w="76200">
            <a:solidFill>
              <a:srgbClr val="099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a:t>
            </a:r>
          </a:p>
        </p:txBody>
      </p:sp>
      <p:cxnSp>
        <p:nvCxnSpPr>
          <p:cNvPr id="21" name="Straight Arrow Connector 20">
            <a:extLst>
              <a:ext uri="{FF2B5EF4-FFF2-40B4-BE49-F238E27FC236}">
                <a16:creationId xmlns:a16="http://schemas.microsoft.com/office/drawing/2014/main" id="{EB17A8B4-46BA-45A4-98A2-4B9D6121A212}"/>
              </a:ext>
            </a:extLst>
          </p:cNvPr>
          <p:cNvCxnSpPr>
            <a:cxnSpLocks/>
            <a:stCxn id="5" idx="6"/>
          </p:cNvCxnSpPr>
          <p:nvPr/>
        </p:nvCxnSpPr>
        <p:spPr>
          <a:xfrm flipV="1">
            <a:off x="3714750" y="3316896"/>
            <a:ext cx="4972050" cy="740754"/>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6B9E3A1-DB18-4483-82F8-20E98E2E947A}"/>
              </a:ext>
            </a:extLst>
          </p:cNvPr>
          <p:cNvCxnSpPr>
            <a:cxnSpLocks/>
            <a:stCxn id="7" idx="6"/>
          </p:cNvCxnSpPr>
          <p:nvPr/>
        </p:nvCxnSpPr>
        <p:spPr>
          <a:xfrm flipV="1">
            <a:off x="3714750" y="3316896"/>
            <a:ext cx="4972050" cy="1987440"/>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0242BDE-28B0-48D0-A48E-C547DA675556}"/>
              </a:ext>
            </a:extLst>
          </p:cNvPr>
          <p:cNvCxnSpPr>
            <a:cxnSpLocks/>
            <a:stCxn id="8" idx="6"/>
          </p:cNvCxnSpPr>
          <p:nvPr/>
        </p:nvCxnSpPr>
        <p:spPr>
          <a:xfrm flipV="1">
            <a:off x="3714750" y="3316896"/>
            <a:ext cx="4972050" cy="3233673"/>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2768BBE-C385-4EEE-A775-DB8D66812880}"/>
              </a:ext>
            </a:extLst>
          </p:cNvPr>
          <p:cNvCxnSpPr>
            <a:cxnSpLocks/>
            <a:stCxn id="9" idx="6"/>
          </p:cNvCxnSpPr>
          <p:nvPr/>
        </p:nvCxnSpPr>
        <p:spPr>
          <a:xfrm flipV="1">
            <a:off x="3714750" y="3316896"/>
            <a:ext cx="4972050" cy="4479906"/>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8622CE2-99AA-4150-B49F-1995F341491B}"/>
              </a:ext>
            </a:extLst>
          </p:cNvPr>
          <p:cNvCxnSpPr>
            <a:cxnSpLocks/>
          </p:cNvCxnSpPr>
          <p:nvPr/>
        </p:nvCxnSpPr>
        <p:spPr>
          <a:xfrm>
            <a:off x="3714750" y="4065697"/>
            <a:ext cx="4972050" cy="575642"/>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A7C209A-5910-46CA-B1C9-C13B009D3A7B}"/>
              </a:ext>
            </a:extLst>
          </p:cNvPr>
          <p:cNvCxnSpPr>
            <a:cxnSpLocks/>
          </p:cNvCxnSpPr>
          <p:nvPr/>
        </p:nvCxnSpPr>
        <p:spPr>
          <a:xfrm flipV="1">
            <a:off x="3714750" y="4641339"/>
            <a:ext cx="4972050" cy="671044"/>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7DC62A4-1786-4962-95F5-05EBC99DC11D}"/>
              </a:ext>
            </a:extLst>
          </p:cNvPr>
          <p:cNvCxnSpPr>
            <a:cxnSpLocks/>
          </p:cNvCxnSpPr>
          <p:nvPr/>
        </p:nvCxnSpPr>
        <p:spPr>
          <a:xfrm flipV="1">
            <a:off x="3714750" y="4641339"/>
            <a:ext cx="4972050" cy="1917278"/>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5ECC094-CC07-449D-8081-FBC2989DADA2}"/>
              </a:ext>
            </a:extLst>
          </p:cNvPr>
          <p:cNvCxnSpPr>
            <a:cxnSpLocks/>
          </p:cNvCxnSpPr>
          <p:nvPr/>
        </p:nvCxnSpPr>
        <p:spPr>
          <a:xfrm flipV="1">
            <a:off x="3714750" y="4641339"/>
            <a:ext cx="4972050" cy="3163510"/>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551A7DA-0611-431E-964C-A578D0288EE7}"/>
              </a:ext>
            </a:extLst>
          </p:cNvPr>
          <p:cNvCxnSpPr>
            <a:cxnSpLocks/>
          </p:cNvCxnSpPr>
          <p:nvPr/>
        </p:nvCxnSpPr>
        <p:spPr>
          <a:xfrm>
            <a:off x="3729807" y="4057650"/>
            <a:ext cx="4956993" cy="3232577"/>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5AB02E4-FA59-421E-825F-16E28FB14900}"/>
              </a:ext>
            </a:extLst>
          </p:cNvPr>
          <p:cNvCxnSpPr>
            <a:cxnSpLocks/>
          </p:cNvCxnSpPr>
          <p:nvPr/>
        </p:nvCxnSpPr>
        <p:spPr>
          <a:xfrm>
            <a:off x="3729807" y="5304336"/>
            <a:ext cx="4956993" cy="1985891"/>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9230B32-6D03-460A-963E-6D3FFC193497}"/>
              </a:ext>
            </a:extLst>
          </p:cNvPr>
          <p:cNvCxnSpPr>
            <a:cxnSpLocks/>
          </p:cNvCxnSpPr>
          <p:nvPr/>
        </p:nvCxnSpPr>
        <p:spPr>
          <a:xfrm>
            <a:off x="3729807" y="6550571"/>
            <a:ext cx="4956993" cy="739656"/>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B9C6DFA-1A2E-4A71-B065-88A56022B7DB}"/>
              </a:ext>
            </a:extLst>
          </p:cNvPr>
          <p:cNvCxnSpPr>
            <a:cxnSpLocks/>
          </p:cNvCxnSpPr>
          <p:nvPr/>
        </p:nvCxnSpPr>
        <p:spPr>
          <a:xfrm flipV="1">
            <a:off x="3729807" y="7290227"/>
            <a:ext cx="4956993" cy="506576"/>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8D8FF19-157C-4919-86CD-1AF4D7B96C0B}"/>
              </a:ext>
            </a:extLst>
          </p:cNvPr>
          <p:cNvCxnSpPr>
            <a:cxnSpLocks/>
          </p:cNvCxnSpPr>
          <p:nvPr/>
        </p:nvCxnSpPr>
        <p:spPr>
          <a:xfrm>
            <a:off x="3722278" y="4049602"/>
            <a:ext cx="4964522" cy="1916181"/>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9C44616-C6E3-4BC7-8709-2951B0A3AC96}"/>
              </a:ext>
            </a:extLst>
          </p:cNvPr>
          <p:cNvCxnSpPr>
            <a:cxnSpLocks/>
          </p:cNvCxnSpPr>
          <p:nvPr/>
        </p:nvCxnSpPr>
        <p:spPr>
          <a:xfrm>
            <a:off x="3722278" y="5296288"/>
            <a:ext cx="4964522" cy="669495"/>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9EB0FB1-31D6-4FDA-9D76-3241DFC72A9D}"/>
              </a:ext>
            </a:extLst>
          </p:cNvPr>
          <p:cNvCxnSpPr>
            <a:cxnSpLocks/>
          </p:cNvCxnSpPr>
          <p:nvPr/>
        </p:nvCxnSpPr>
        <p:spPr>
          <a:xfrm flipV="1">
            <a:off x="3722278" y="5965783"/>
            <a:ext cx="4964522" cy="576740"/>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64910CB-AAEA-490F-87F3-D573ED608619}"/>
              </a:ext>
            </a:extLst>
          </p:cNvPr>
          <p:cNvCxnSpPr>
            <a:cxnSpLocks/>
          </p:cNvCxnSpPr>
          <p:nvPr/>
        </p:nvCxnSpPr>
        <p:spPr>
          <a:xfrm flipV="1">
            <a:off x="3722278" y="5965783"/>
            <a:ext cx="4964522" cy="1822972"/>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164F18F-A384-4C36-A75D-CCE9982A1F47}"/>
              </a:ext>
            </a:extLst>
          </p:cNvPr>
          <p:cNvCxnSpPr>
            <a:cxnSpLocks/>
          </p:cNvCxnSpPr>
          <p:nvPr/>
        </p:nvCxnSpPr>
        <p:spPr>
          <a:xfrm>
            <a:off x="3741099" y="4049602"/>
            <a:ext cx="4945701" cy="4740264"/>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FC474D0-AEF8-4FB1-9998-9831D3F661B9}"/>
              </a:ext>
            </a:extLst>
          </p:cNvPr>
          <p:cNvCxnSpPr>
            <a:cxnSpLocks/>
          </p:cNvCxnSpPr>
          <p:nvPr/>
        </p:nvCxnSpPr>
        <p:spPr>
          <a:xfrm>
            <a:off x="3741099" y="5296288"/>
            <a:ext cx="4945701" cy="3493578"/>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EE3DA07-E5EA-493A-901B-E8C9C6CC1CB7}"/>
              </a:ext>
            </a:extLst>
          </p:cNvPr>
          <p:cNvCxnSpPr>
            <a:cxnSpLocks/>
          </p:cNvCxnSpPr>
          <p:nvPr/>
        </p:nvCxnSpPr>
        <p:spPr>
          <a:xfrm>
            <a:off x="3741099" y="6542523"/>
            <a:ext cx="4945701" cy="2247343"/>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1FD107B-4AC3-440B-BB1F-78126B92E633}"/>
              </a:ext>
            </a:extLst>
          </p:cNvPr>
          <p:cNvCxnSpPr>
            <a:cxnSpLocks/>
          </p:cNvCxnSpPr>
          <p:nvPr/>
        </p:nvCxnSpPr>
        <p:spPr>
          <a:xfrm>
            <a:off x="3741099" y="7788755"/>
            <a:ext cx="4945701" cy="1001111"/>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graphicFrame>
        <p:nvGraphicFramePr>
          <p:cNvPr id="61" name="Table 61">
            <a:extLst>
              <a:ext uri="{FF2B5EF4-FFF2-40B4-BE49-F238E27FC236}">
                <a16:creationId xmlns:a16="http://schemas.microsoft.com/office/drawing/2014/main" id="{AE2568CB-F921-49E7-9618-C0ED8BC4B3E8}"/>
              </a:ext>
            </a:extLst>
          </p:cNvPr>
          <p:cNvGraphicFramePr>
            <a:graphicFrameLocks noGrp="1"/>
          </p:cNvGraphicFramePr>
          <p:nvPr/>
        </p:nvGraphicFramePr>
        <p:xfrm>
          <a:off x="16277435" y="3480237"/>
          <a:ext cx="1319347" cy="4876008"/>
        </p:xfrm>
        <a:graphic>
          <a:graphicData uri="http://schemas.openxmlformats.org/drawingml/2006/table">
            <a:tbl>
              <a:tblPr bandRow="1">
                <a:tableStyleId>{F5AB1C69-6EDB-4FF4-983F-18BD219EF322}</a:tableStyleId>
              </a:tblPr>
              <a:tblGrid>
                <a:gridCol w="1319347">
                  <a:extLst>
                    <a:ext uri="{9D8B030D-6E8A-4147-A177-3AD203B41FA5}">
                      <a16:colId xmlns:a16="http://schemas.microsoft.com/office/drawing/2014/main" val="918082948"/>
                    </a:ext>
                  </a:extLst>
                </a:gridCol>
              </a:tblGrid>
              <a:tr h="1219002">
                <a:tc>
                  <a:txBody>
                    <a:bodyPr/>
                    <a:lstStyle/>
                    <a:p>
                      <a:pPr algn="ctr"/>
                      <a:r>
                        <a:rPr lang="en-US" dirty="0"/>
                        <a:t>0</a:t>
                      </a:r>
                    </a:p>
                  </a:txBody>
                  <a:tcPr anchor="ctr"/>
                </a:tc>
                <a:extLst>
                  <a:ext uri="{0D108BD9-81ED-4DB2-BD59-A6C34878D82A}">
                    <a16:rowId xmlns:a16="http://schemas.microsoft.com/office/drawing/2014/main" val="210051594"/>
                  </a:ext>
                </a:extLst>
              </a:tr>
              <a:tr h="1219002">
                <a:tc>
                  <a:txBody>
                    <a:bodyPr/>
                    <a:lstStyle/>
                    <a:p>
                      <a:pPr algn="ctr"/>
                      <a:r>
                        <a:rPr lang="en-US" dirty="0"/>
                        <a:t>1</a:t>
                      </a:r>
                    </a:p>
                  </a:txBody>
                  <a:tcPr anchor="ctr"/>
                </a:tc>
                <a:extLst>
                  <a:ext uri="{0D108BD9-81ED-4DB2-BD59-A6C34878D82A}">
                    <a16:rowId xmlns:a16="http://schemas.microsoft.com/office/drawing/2014/main" val="1821464336"/>
                  </a:ext>
                </a:extLst>
              </a:tr>
              <a:tr h="1219002">
                <a:tc>
                  <a:txBody>
                    <a:bodyPr/>
                    <a:lstStyle/>
                    <a:p>
                      <a:pPr algn="ctr"/>
                      <a:r>
                        <a:rPr lang="en-US" dirty="0"/>
                        <a:t>0</a:t>
                      </a:r>
                    </a:p>
                  </a:txBody>
                  <a:tcPr anchor="ctr"/>
                </a:tc>
                <a:extLst>
                  <a:ext uri="{0D108BD9-81ED-4DB2-BD59-A6C34878D82A}">
                    <a16:rowId xmlns:a16="http://schemas.microsoft.com/office/drawing/2014/main" val="2905396906"/>
                  </a:ext>
                </a:extLst>
              </a:tr>
              <a:tr h="1219002">
                <a:tc>
                  <a:txBody>
                    <a:bodyPr/>
                    <a:lstStyle/>
                    <a:p>
                      <a:pPr algn="ctr"/>
                      <a:r>
                        <a:rPr lang="en-US" dirty="0"/>
                        <a:t>0</a:t>
                      </a:r>
                    </a:p>
                  </a:txBody>
                  <a:tcPr anchor="ctr"/>
                </a:tc>
                <a:extLst>
                  <a:ext uri="{0D108BD9-81ED-4DB2-BD59-A6C34878D82A}">
                    <a16:rowId xmlns:a16="http://schemas.microsoft.com/office/drawing/2014/main" val="3931459319"/>
                  </a:ext>
                </a:extLst>
              </a:tr>
            </a:tbl>
          </a:graphicData>
        </a:graphic>
      </p:graphicFrame>
      <p:sp>
        <p:nvSpPr>
          <p:cNvPr id="62" name="TextBox 61">
            <a:extLst>
              <a:ext uri="{FF2B5EF4-FFF2-40B4-BE49-F238E27FC236}">
                <a16:creationId xmlns:a16="http://schemas.microsoft.com/office/drawing/2014/main" id="{30C84C25-8988-43FF-8629-BED0F9140547}"/>
              </a:ext>
            </a:extLst>
          </p:cNvPr>
          <p:cNvSpPr txBox="1"/>
          <p:nvPr/>
        </p:nvSpPr>
        <p:spPr>
          <a:xfrm>
            <a:off x="16222055" y="2598086"/>
            <a:ext cx="1542858" cy="523220"/>
          </a:xfrm>
          <a:prstGeom prst="rect">
            <a:avLst/>
          </a:prstGeom>
          <a:noFill/>
        </p:spPr>
        <p:txBody>
          <a:bodyPr wrap="none" rtlCol="0">
            <a:spAutoFit/>
          </a:bodyPr>
          <a:lstStyle/>
          <a:p>
            <a:r>
              <a:rPr lang="en-US" sz="2800" b="1" dirty="0"/>
              <a:t>Expected</a:t>
            </a:r>
          </a:p>
        </p:txBody>
      </p:sp>
      <p:cxnSp>
        <p:nvCxnSpPr>
          <p:cNvPr id="66" name="Straight Arrow Connector 65">
            <a:extLst>
              <a:ext uri="{FF2B5EF4-FFF2-40B4-BE49-F238E27FC236}">
                <a16:creationId xmlns:a16="http://schemas.microsoft.com/office/drawing/2014/main" id="{D2E37A56-7C47-4A3F-B9D8-DC9F9D0B3387}"/>
              </a:ext>
            </a:extLst>
          </p:cNvPr>
          <p:cNvCxnSpPr>
            <a:cxnSpLocks/>
            <a:endCxn id="16" idx="2"/>
          </p:cNvCxnSpPr>
          <p:nvPr/>
        </p:nvCxnSpPr>
        <p:spPr>
          <a:xfrm>
            <a:off x="9631315" y="3316964"/>
            <a:ext cx="4972050" cy="740686"/>
          </a:xfrm>
          <a:prstGeom prst="straightConnector1">
            <a:avLst/>
          </a:prstGeom>
          <a:ln w="22225" cmpd="sng">
            <a:solidFill>
              <a:srgbClr val="00B050"/>
            </a:soli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2B776792-31C4-4D8C-BF7B-F9DFA62251F8}"/>
              </a:ext>
            </a:extLst>
          </p:cNvPr>
          <p:cNvCxnSpPr>
            <a:cxnSpLocks/>
            <a:endCxn id="16" idx="2"/>
          </p:cNvCxnSpPr>
          <p:nvPr/>
        </p:nvCxnSpPr>
        <p:spPr>
          <a:xfrm flipV="1">
            <a:off x="9601200" y="4057650"/>
            <a:ext cx="5002165" cy="3232576"/>
          </a:xfrm>
          <a:prstGeom prst="straightConnector1">
            <a:avLst/>
          </a:prstGeom>
          <a:ln w="22225" cmpd="sng">
            <a:solidFill>
              <a:srgbClr val="92D050"/>
            </a:soli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2FDCCAAE-0DAD-42C2-B0E3-F0BB010B6577}"/>
              </a:ext>
            </a:extLst>
          </p:cNvPr>
          <p:cNvCxnSpPr>
            <a:cxnSpLocks/>
            <a:endCxn id="16" idx="2"/>
          </p:cNvCxnSpPr>
          <p:nvPr/>
        </p:nvCxnSpPr>
        <p:spPr>
          <a:xfrm flipV="1">
            <a:off x="9615689" y="4057650"/>
            <a:ext cx="4987676" cy="583690"/>
          </a:xfrm>
          <a:prstGeom prst="straightConnector1">
            <a:avLst/>
          </a:prstGeom>
          <a:ln w="22225" cmpd="sng">
            <a:solidFill>
              <a:srgbClr val="FF0000"/>
            </a:soli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5F98B32-1BB7-452D-8C7A-AA13FDE08302}"/>
              </a:ext>
            </a:extLst>
          </p:cNvPr>
          <p:cNvCxnSpPr>
            <a:cxnSpLocks/>
            <a:endCxn id="16" idx="2"/>
          </p:cNvCxnSpPr>
          <p:nvPr/>
        </p:nvCxnSpPr>
        <p:spPr>
          <a:xfrm flipV="1">
            <a:off x="9615689" y="4057650"/>
            <a:ext cx="4987676" cy="1908134"/>
          </a:xfrm>
          <a:prstGeom prst="straightConnector1">
            <a:avLst/>
          </a:prstGeom>
          <a:ln w="22225" cmpd="sng">
            <a:solidFill>
              <a:schemeClr val="accent1">
                <a:lumMod val="60000"/>
                <a:lumOff val="40000"/>
              </a:schemeClr>
            </a:soli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A699031-8FB8-462A-BDC9-E3A9E061DF1A}"/>
              </a:ext>
            </a:extLst>
          </p:cNvPr>
          <p:cNvCxnSpPr>
            <a:cxnSpLocks/>
            <a:endCxn id="16" idx="2"/>
          </p:cNvCxnSpPr>
          <p:nvPr/>
        </p:nvCxnSpPr>
        <p:spPr>
          <a:xfrm flipV="1">
            <a:off x="9601200" y="4057650"/>
            <a:ext cx="5002165" cy="4732216"/>
          </a:xfrm>
          <a:prstGeom prst="straightConnector1">
            <a:avLst/>
          </a:prstGeom>
          <a:ln w="22225" cmpd="sng">
            <a:solidFill>
              <a:schemeClr val="accent1">
                <a:lumMod val="20000"/>
                <a:lumOff val="80000"/>
              </a:schemeClr>
            </a:soli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C7ADE779-3F8B-4EAF-B2BA-CEAB41B67344}"/>
              </a:ext>
            </a:extLst>
          </p:cNvPr>
          <p:cNvCxnSpPr>
            <a:cxnSpLocks/>
          </p:cNvCxnSpPr>
          <p:nvPr/>
        </p:nvCxnSpPr>
        <p:spPr>
          <a:xfrm flipV="1">
            <a:off x="12134850" y="3316897"/>
            <a:ext cx="0" cy="370376"/>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98F4D226-644E-4045-9CC3-89E731EEF082}"/>
              </a:ext>
            </a:extLst>
          </p:cNvPr>
          <p:cNvSpPr txBox="1"/>
          <p:nvPr/>
        </p:nvSpPr>
        <p:spPr>
          <a:xfrm>
            <a:off x="11449406" y="2709722"/>
            <a:ext cx="1553630" cy="523220"/>
          </a:xfrm>
          <a:prstGeom prst="rect">
            <a:avLst/>
          </a:prstGeom>
          <a:noFill/>
        </p:spPr>
        <p:txBody>
          <a:bodyPr wrap="none" rtlCol="0">
            <a:spAutoFit/>
          </a:bodyPr>
          <a:lstStyle/>
          <a:p>
            <a:r>
              <a:rPr lang="en-US" sz="2800" b="1" dirty="0"/>
              <a:t>W</a:t>
            </a:r>
            <a:r>
              <a:rPr lang="en-US" sz="2800" b="1" baseline="-25000" dirty="0"/>
              <a:t>1,1</a:t>
            </a:r>
            <a:r>
              <a:rPr lang="en-US" sz="2800" b="1" dirty="0"/>
              <a:t> * h</a:t>
            </a:r>
            <a:r>
              <a:rPr lang="en-US" sz="2800" b="1" baseline="-25000" dirty="0"/>
              <a:t>1</a:t>
            </a:r>
            <a:r>
              <a:rPr lang="en-US" sz="2800" b="1" dirty="0"/>
              <a:t> </a:t>
            </a:r>
          </a:p>
        </p:txBody>
      </p:sp>
      <p:cxnSp>
        <p:nvCxnSpPr>
          <p:cNvPr id="75" name="Straight Arrow Connector 74">
            <a:extLst>
              <a:ext uri="{FF2B5EF4-FFF2-40B4-BE49-F238E27FC236}">
                <a16:creationId xmlns:a16="http://schemas.microsoft.com/office/drawing/2014/main" id="{47A7B927-22D8-4617-8696-83342F9F00CB}"/>
              </a:ext>
            </a:extLst>
          </p:cNvPr>
          <p:cNvCxnSpPr>
            <a:cxnSpLocks/>
            <a:stCxn id="16" idx="3"/>
            <a:endCxn id="78" idx="0"/>
          </p:cNvCxnSpPr>
          <p:nvPr/>
        </p:nvCxnSpPr>
        <p:spPr>
          <a:xfrm flipH="1">
            <a:off x="13618619" y="4380939"/>
            <a:ext cx="1118657" cy="4196693"/>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A61A478D-579A-431D-ADF8-51A0C8C28743}"/>
                  </a:ext>
                </a:extLst>
              </p:cNvPr>
              <p:cNvSpPr txBox="1"/>
              <p:nvPr/>
            </p:nvSpPr>
            <p:spPr>
              <a:xfrm>
                <a:off x="12002888" y="8577632"/>
                <a:ext cx="3231462" cy="12666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𝒚</m:t>
                      </m:r>
                      <m:r>
                        <a:rPr lang="en-US" sz="2800" b="1" i="1" smtClean="0">
                          <a:latin typeface="Cambria Math" panose="02040503050406030204" pitchFamily="18" charset="0"/>
                        </a:rPr>
                        <m:t>=</m:t>
                      </m:r>
                      <m:r>
                        <a:rPr lang="en-US" sz="2800" b="1" i="1" smtClean="0">
                          <a:latin typeface="Cambria Math" panose="02040503050406030204" pitchFamily="18" charset="0"/>
                        </a:rPr>
                        <m:t>𝒃</m:t>
                      </m:r>
                      <m:r>
                        <a:rPr lang="en-US" sz="2800" b="1" i="1" smtClean="0">
                          <a:latin typeface="Cambria Math" panose="02040503050406030204" pitchFamily="18" charset="0"/>
                        </a:rPr>
                        <m:t>+</m:t>
                      </m:r>
                      <m:nary>
                        <m:naryPr>
                          <m:chr m:val="∑"/>
                          <m:ctrlPr>
                            <a:rPr lang="en-US" sz="2800" b="1" i="1" smtClean="0">
                              <a:latin typeface="Cambria Math" panose="02040503050406030204" pitchFamily="18" charset="0"/>
                            </a:rPr>
                          </m:ctrlPr>
                        </m:naryPr>
                        <m:sub>
                          <m:r>
                            <a:rPr lang="en-US" sz="2800" b="1" i="1" smtClean="0">
                              <a:latin typeface="Cambria Math" panose="02040503050406030204" pitchFamily="18" charset="0"/>
                            </a:rPr>
                            <m:t>𝒊</m:t>
                          </m:r>
                          <m:r>
                            <a:rPr lang="en-US" sz="2800" b="1" i="1" smtClean="0">
                              <a:latin typeface="Cambria Math" panose="02040503050406030204" pitchFamily="18" charset="0"/>
                            </a:rPr>
                            <m:t>=</m:t>
                          </m:r>
                          <m:r>
                            <a:rPr lang="en-US" sz="2800" b="1" i="0" smtClean="0">
                              <a:latin typeface="Cambria Math" panose="02040503050406030204" pitchFamily="18" charset="0"/>
                            </a:rPr>
                            <m:t>𝟏</m:t>
                          </m:r>
                        </m:sub>
                        <m:sup>
                          <m:r>
                            <a:rPr lang="en-US" sz="2800" b="1" i="0" smtClean="0">
                              <a:latin typeface="Cambria Math" panose="02040503050406030204" pitchFamily="18" charset="0"/>
                            </a:rPr>
                            <m:t>𝐧</m:t>
                          </m:r>
                        </m:sup>
                        <m:e>
                          <m:sSub>
                            <m:sSubPr>
                              <m:ctrlPr>
                                <a:rPr lang="en-US" sz="2800" b="1" i="1" smtClean="0">
                                  <a:latin typeface="Cambria Math" panose="02040503050406030204" pitchFamily="18" charset="0"/>
                                </a:rPr>
                              </m:ctrlPr>
                            </m:sSubPr>
                            <m:e>
                              <m:r>
                                <a:rPr lang="en-US" sz="2800" b="1" i="0" smtClean="0">
                                  <a:latin typeface="Cambria Math" panose="02040503050406030204" pitchFamily="18" charset="0"/>
                                </a:rPr>
                                <m:t>𝐖</m:t>
                              </m:r>
                            </m:e>
                            <m:sub>
                              <m:r>
                                <a:rPr lang="en-US" sz="2800" b="1" i="0" smtClean="0">
                                  <a:latin typeface="Cambria Math" panose="02040503050406030204" pitchFamily="18" charset="0"/>
                                </a:rPr>
                                <m:t>𝐢</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𝑨</m:t>
                              </m:r>
                            </m:e>
                            <m:sub>
                              <m:r>
                                <a:rPr lang="en-US" sz="2800" b="1" i="1" smtClean="0">
                                  <a:latin typeface="Cambria Math" panose="02040503050406030204" pitchFamily="18" charset="0"/>
                                </a:rPr>
                                <m:t>𝒊</m:t>
                              </m:r>
                            </m:sub>
                          </m:sSub>
                        </m:e>
                      </m:nary>
                    </m:oMath>
                  </m:oMathPara>
                </a14:m>
                <a:endParaRPr lang="en-US" sz="2800" b="1" dirty="0"/>
              </a:p>
            </p:txBody>
          </p:sp>
        </mc:Choice>
        <mc:Fallback xmlns="">
          <p:sp>
            <p:nvSpPr>
              <p:cNvPr id="78" name="TextBox 77">
                <a:extLst>
                  <a:ext uri="{FF2B5EF4-FFF2-40B4-BE49-F238E27FC236}">
                    <a16:creationId xmlns:a16="http://schemas.microsoft.com/office/drawing/2014/main" id="{A61A478D-579A-431D-ADF8-51A0C8C28743}"/>
                  </a:ext>
                </a:extLst>
              </p:cNvPr>
              <p:cNvSpPr txBox="1">
                <a:spLocks noRot="1" noChangeAspect="1" noMove="1" noResize="1" noEditPoints="1" noAdjustHandles="1" noChangeArrowheads="1" noChangeShapeType="1" noTextEdit="1"/>
              </p:cNvSpPr>
              <p:nvPr/>
            </p:nvSpPr>
            <p:spPr>
              <a:xfrm>
                <a:off x="12002888" y="8577632"/>
                <a:ext cx="3231462" cy="1266629"/>
              </a:xfrm>
              <a:prstGeom prst="rect">
                <a:avLst/>
              </a:prstGeom>
              <a:blipFill>
                <a:blip r:embed="rId3"/>
                <a:stretch>
                  <a:fillRect/>
                </a:stretch>
              </a:blipFill>
            </p:spPr>
            <p:txBody>
              <a:bodyPr/>
              <a:lstStyle/>
              <a:p>
                <a:r>
                  <a:rPr lang="en-US">
                    <a:noFill/>
                  </a:rPr>
                  <a:t> </a:t>
                </a:r>
              </a:p>
            </p:txBody>
          </p:sp>
        </mc:Fallback>
      </mc:AlternateContent>
      <p:sp>
        <p:nvSpPr>
          <p:cNvPr id="80" name="TextBox 79">
            <a:extLst>
              <a:ext uri="{FF2B5EF4-FFF2-40B4-BE49-F238E27FC236}">
                <a16:creationId xmlns:a16="http://schemas.microsoft.com/office/drawing/2014/main" id="{E2B85070-DFAD-49B9-9524-A637966AA8E7}"/>
              </a:ext>
            </a:extLst>
          </p:cNvPr>
          <p:cNvSpPr txBox="1"/>
          <p:nvPr/>
        </p:nvSpPr>
        <p:spPr>
          <a:xfrm>
            <a:off x="8068655" y="2334990"/>
            <a:ext cx="2538580" cy="523220"/>
          </a:xfrm>
          <a:prstGeom prst="rect">
            <a:avLst/>
          </a:prstGeom>
          <a:noFill/>
        </p:spPr>
        <p:txBody>
          <a:bodyPr wrap="none" rtlCol="0">
            <a:spAutoFit/>
          </a:bodyPr>
          <a:lstStyle/>
          <a:p>
            <a:r>
              <a:rPr lang="en-US" sz="2800" b="1" dirty="0"/>
              <a:t>hidden layer (h)</a:t>
            </a:r>
          </a:p>
        </p:txBody>
      </p:sp>
      <p:sp>
        <p:nvSpPr>
          <p:cNvPr id="15" name="Rectangle 14">
            <a:extLst>
              <a:ext uri="{FF2B5EF4-FFF2-40B4-BE49-F238E27FC236}">
                <a16:creationId xmlns:a16="http://schemas.microsoft.com/office/drawing/2014/main" id="{11572A44-9CBC-4437-AEC1-B5F97EC7EF8C}"/>
              </a:ext>
            </a:extLst>
          </p:cNvPr>
          <p:cNvSpPr/>
          <p:nvPr/>
        </p:nvSpPr>
        <p:spPr>
          <a:xfrm>
            <a:off x="1132114" y="2364377"/>
            <a:ext cx="8235968" cy="6882689"/>
          </a:xfrm>
          <a:prstGeom prst="rect">
            <a:avLst/>
          </a:prstGeom>
          <a:gradFill>
            <a:gsLst>
              <a:gs pos="100000">
                <a:schemeClr val="bg1">
                  <a:alpha val="0"/>
                </a:schemeClr>
              </a:gs>
              <a:gs pos="85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Backpropagation – a simplified example</a:t>
            </a:r>
          </a:p>
          <a:p>
            <a:pPr marL="571500" indent="-571500">
              <a:buFont typeface="Arial" panose="020B0604020202020204" pitchFamily="34" charset="0"/>
              <a:buChar char="•"/>
            </a:pPr>
            <a:r>
              <a:rPr lang="en-US" dirty="0"/>
              <a:t>Green: positive value</a:t>
            </a:r>
          </a:p>
          <a:p>
            <a:pPr marL="571500" indent="-571500">
              <a:buFont typeface="Arial" panose="020B0604020202020204" pitchFamily="34" charset="0"/>
              <a:buChar char="•"/>
            </a:pPr>
            <a:r>
              <a:rPr lang="en-US" dirty="0"/>
              <a:t>Red: negative value</a:t>
            </a:r>
          </a:p>
          <a:p>
            <a:endParaRPr lang="en-US" sz="1100" dirty="0"/>
          </a:p>
          <a:p>
            <a:r>
              <a:rPr lang="en-US" dirty="0"/>
              <a:t>Decrease output by:</a:t>
            </a:r>
          </a:p>
          <a:p>
            <a:pPr marL="742950" indent="-742950">
              <a:buFont typeface="+mj-lt"/>
              <a:buAutoNum type="arabicPeriod"/>
            </a:pPr>
            <a:r>
              <a:rPr lang="en-US" dirty="0"/>
              <a:t>Lowering bias</a:t>
            </a:r>
          </a:p>
          <a:p>
            <a:pPr marL="742950" indent="-742950">
              <a:buFont typeface="+mj-lt"/>
              <a:buAutoNum type="arabicPeriod"/>
            </a:pPr>
            <a:r>
              <a:rPr lang="en-US" dirty="0"/>
              <a:t>Decrease green values</a:t>
            </a:r>
          </a:p>
          <a:p>
            <a:pPr marL="1428750" lvl="1" indent="-742950">
              <a:buFont typeface="Arial" panose="020B0604020202020204" pitchFamily="34" charset="0"/>
              <a:buChar char="•"/>
            </a:pPr>
            <a:r>
              <a:rPr lang="en-US" dirty="0"/>
              <a:t>Decrease weights</a:t>
            </a:r>
          </a:p>
          <a:p>
            <a:pPr marL="1428750" lvl="1" indent="-742950">
              <a:buFont typeface="Arial" panose="020B0604020202020204" pitchFamily="34" charset="0"/>
              <a:buChar char="•"/>
            </a:pPr>
            <a:r>
              <a:rPr lang="en-US" dirty="0"/>
              <a:t>Decrease h-values </a:t>
            </a:r>
            <a:br>
              <a:rPr lang="en-US" dirty="0"/>
            </a:br>
            <a:r>
              <a:rPr lang="en-US" dirty="0"/>
              <a:t>(output previous layer)</a:t>
            </a:r>
          </a:p>
          <a:p>
            <a:pPr marL="742950" indent="-742950">
              <a:buFont typeface="+mj-lt"/>
              <a:buAutoNum type="arabicPeriod"/>
            </a:pPr>
            <a:r>
              <a:rPr lang="en-US" dirty="0"/>
              <a:t>Increase red values</a:t>
            </a:r>
          </a:p>
          <a:p>
            <a:pPr marL="1428750" lvl="1" indent="-742950">
              <a:buFont typeface="Arial" panose="020B0604020202020204" pitchFamily="34" charset="0"/>
              <a:buChar char="•"/>
            </a:pPr>
            <a:r>
              <a:rPr lang="en-US" dirty="0"/>
              <a:t>Increase weights</a:t>
            </a:r>
          </a:p>
          <a:p>
            <a:pPr marL="1428750" lvl="1" indent="-742950">
              <a:buFont typeface="Arial" panose="020B0604020202020204" pitchFamily="34" charset="0"/>
              <a:buChar char="•"/>
            </a:pPr>
            <a:r>
              <a:rPr lang="en-US" dirty="0"/>
              <a:t>Increase h-values </a:t>
            </a:r>
            <a:br>
              <a:rPr lang="en-US" dirty="0"/>
            </a:br>
            <a:r>
              <a:rPr lang="en-US" dirty="0"/>
              <a:t>(output previous layer)</a:t>
            </a:r>
          </a:p>
          <a:p>
            <a:endParaRPr lang="en-US" b="1" dirty="0"/>
          </a:p>
          <a:p>
            <a:pPr marL="571500" indent="-571500">
              <a:buFont typeface="Arial" panose="020B0604020202020204" pitchFamily="34" charset="0"/>
              <a:buChar char="•"/>
            </a:pPr>
            <a:endParaRPr lang="en-US" dirty="0"/>
          </a:p>
        </p:txBody>
      </p:sp>
      <p:sp>
        <p:nvSpPr>
          <p:cNvPr id="64" name="Oval 63">
            <a:extLst>
              <a:ext uri="{FF2B5EF4-FFF2-40B4-BE49-F238E27FC236}">
                <a16:creationId xmlns:a16="http://schemas.microsoft.com/office/drawing/2014/main" id="{D8C76E9C-18C2-4D18-AE86-48FAFD99D981}"/>
              </a:ext>
            </a:extLst>
          </p:cNvPr>
          <p:cNvSpPr/>
          <p:nvPr/>
        </p:nvSpPr>
        <p:spPr>
          <a:xfrm>
            <a:off x="8686800" y="2859696"/>
            <a:ext cx="914400" cy="914400"/>
          </a:xfrm>
          <a:prstGeom prst="ellipse">
            <a:avLst/>
          </a:prstGeom>
          <a:noFill/>
          <a:ln w="76200">
            <a:solidFill>
              <a:srgbClr val="249C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h1</a:t>
            </a:r>
          </a:p>
        </p:txBody>
      </p:sp>
      <p:sp>
        <p:nvSpPr>
          <p:cNvPr id="65" name="Oval 64">
            <a:extLst>
              <a:ext uri="{FF2B5EF4-FFF2-40B4-BE49-F238E27FC236}">
                <a16:creationId xmlns:a16="http://schemas.microsoft.com/office/drawing/2014/main" id="{50BF0579-68DB-4AD9-B426-7C85C18DC216}"/>
              </a:ext>
            </a:extLst>
          </p:cNvPr>
          <p:cNvSpPr/>
          <p:nvPr/>
        </p:nvSpPr>
        <p:spPr>
          <a:xfrm>
            <a:off x="8686800" y="4184139"/>
            <a:ext cx="914400" cy="914400"/>
          </a:xfrm>
          <a:prstGeom prst="ellipse">
            <a:avLst/>
          </a:prstGeom>
          <a:noFill/>
          <a:ln w="76200">
            <a:solidFill>
              <a:srgbClr val="249C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h2</a:t>
            </a:r>
          </a:p>
        </p:txBody>
      </p:sp>
      <p:sp>
        <p:nvSpPr>
          <p:cNvPr id="71" name="Oval 70">
            <a:extLst>
              <a:ext uri="{FF2B5EF4-FFF2-40B4-BE49-F238E27FC236}">
                <a16:creationId xmlns:a16="http://schemas.microsoft.com/office/drawing/2014/main" id="{C5DCF293-879A-414C-8A5F-44FAB718FB13}"/>
              </a:ext>
            </a:extLst>
          </p:cNvPr>
          <p:cNvSpPr/>
          <p:nvPr/>
        </p:nvSpPr>
        <p:spPr>
          <a:xfrm>
            <a:off x="8686800" y="5508583"/>
            <a:ext cx="914400" cy="914400"/>
          </a:xfrm>
          <a:prstGeom prst="ellipse">
            <a:avLst/>
          </a:prstGeom>
          <a:noFill/>
          <a:ln w="76200">
            <a:solidFill>
              <a:srgbClr val="249C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h3</a:t>
            </a:r>
          </a:p>
        </p:txBody>
      </p:sp>
      <p:sp>
        <p:nvSpPr>
          <p:cNvPr id="72" name="Oval 71">
            <a:extLst>
              <a:ext uri="{FF2B5EF4-FFF2-40B4-BE49-F238E27FC236}">
                <a16:creationId xmlns:a16="http://schemas.microsoft.com/office/drawing/2014/main" id="{9C34BD37-29BA-4BA6-864E-9E5535F3A07F}"/>
              </a:ext>
            </a:extLst>
          </p:cNvPr>
          <p:cNvSpPr/>
          <p:nvPr/>
        </p:nvSpPr>
        <p:spPr>
          <a:xfrm>
            <a:off x="8686800" y="6833027"/>
            <a:ext cx="914400" cy="914400"/>
          </a:xfrm>
          <a:prstGeom prst="ellipse">
            <a:avLst/>
          </a:prstGeom>
          <a:noFill/>
          <a:ln w="76200">
            <a:solidFill>
              <a:srgbClr val="249C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h4</a:t>
            </a:r>
          </a:p>
        </p:txBody>
      </p:sp>
      <p:sp>
        <p:nvSpPr>
          <p:cNvPr id="73" name="Oval 72">
            <a:extLst>
              <a:ext uri="{FF2B5EF4-FFF2-40B4-BE49-F238E27FC236}">
                <a16:creationId xmlns:a16="http://schemas.microsoft.com/office/drawing/2014/main" id="{CD06E3F3-BAEF-46FE-9F58-F4EE791CC41D}"/>
              </a:ext>
            </a:extLst>
          </p:cNvPr>
          <p:cNvSpPr/>
          <p:nvPr/>
        </p:nvSpPr>
        <p:spPr>
          <a:xfrm>
            <a:off x="8686800" y="8332666"/>
            <a:ext cx="914400" cy="914400"/>
          </a:xfrm>
          <a:prstGeom prst="ellipse">
            <a:avLst/>
          </a:prstGeom>
          <a:noFill/>
          <a:ln w="76200">
            <a:solidFill>
              <a:srgbClr val="249C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h5</a:t>
            </a:r>
          </a:p>
        </p:txBody>
      </p:sp>
    </p:spTree>
    <p:extLst>
      <p:ext uri="{BB962C8B-B14F-4D97-AF65-F5344CB8AC3E}">
        <p14:creationId xmlns:p14="http://schemas.microsoft.com/office/powerpoint/2010/main" val="3785598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28</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Feedforward neural network</a:t>
            </a:r>
          </a:p>
        </p:txBody>
      </p:sp>
      <p:sp>
        <p:nvSpPr>
          <p:cNvPr id="5" name="Oval 4">
            <a:extLst>
              <a:ext uri="{FF2B5EF4-FFF2-40B4-BE49-F238E27FC236}">
                <a16:creationId xmlns:a16="http://schemas.microsoft.com/office/drawing/2014/main" id="{FAF6BC0D-ECE9-413F-B3B6-797B2D02187E}"/>
              </a:ext>
            </a:extLst>
          </p:cNvPr>
          <p:cNvSpPr/>
          <p:nvPr/>
        </p:nvSpPr>
        <p:spPr>
          <a:xfrm>
            <a:off x="2800350" y="3600450"/>
            <a:ext cx="914400" cy="914400"/>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5155D63-A7A1-4B75-B1E7-CEE79AB73390}"/>
              </a:ext>
            </a:extLst>
          </p:cNvPr>
          <p:cNvSpPr txBox="1"/>
          <p:nvPr/>
        </p:nvSpPr>
        <p:spPr>
          <a:xfrm>
            <a:off x="2357752" y="2601330"/>
            <a:ext cx="1799595" cy="523220"/>
          </a:xfrm>
          <a:prstGeom prst="rect">
            <a:avLst/>
          </a:prstGeom>
          <a:noFill/>
        </p:spPr>
        <p:txBody>
          <a:bodyPr wrap="none" rtlCol="0">
            <a:spAutoFit/>
          </a:bodyPr>
          <a:lstStyle/>
          <a:p>
            <a:r>
              <a:rPr lang="en-US" sz="2800" b="1" dirty="0"/>
              <a:t>Input layer</a:t>
            </a:r>
          </a:p>
        </p:txBody>
      </p:sp>
      <p:sp>
        <p:nvSpPr>
          <p:cNvPr id="7" name="Oval 6">
            <a:extLst>
              <a:ext uri="{FF2B5EF4-FFF2-40B4-BE49-F238E27FC236}">
                <a16:creationId xmlns:a16="http://schemas.microsoft.com/office/drawing/2014/main" id="{897E9E45-452E-4906-8E49-10DB99D19EFE}"/>
              </a:ext>
            </a:extLst>
          </p:cNvPr>
          <p:cNvSpPr/>
          <p:nvPr/>
        </p:nvSpPr>
        <p:spPr>
          <a:xfrm>
            <a:off x="2800350" y="4847136"/>
            <a:ext cx="914400" cy="914400"/>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747759D-F41B-4B74-AEF5-ED7D4AAF91C2}"/>
              </a:ext>
            </a:extLst>
          </p:cNvPr>
          <p:cNvSpPr/>
          <p:nvPr/>
        </p:nvSpPr>
        <p:spPr>
          <a:xfrm>
            <a:off x="2800350" y="6093369"/>
            <a:ext cx="914400" cy="914400"/>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46E5100-F0B4-4EE5-8779-793E13EBC9F1}"/>
              </a:ext>
            </a:extLst>
          </p:cNvPr>
          <p:cNvSpPr/>
          <p:nvPr/>
        </p:nvSpPr>
        <p:spPr>
          <a:xfrm>
            <a:off x="2800350" y="7339602"/>
            <a:ext cx="914400" cy="914400"/>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4CFACF1-C4C6-4FDA-AC96-AB2B0895ED0B}"/>
              </a:ext>
            </a:extLst>
          </p:cNvPr>
          <p:cNvSpPr/>
          <p:nvPr/>
        </p:nvSpPr>
        <p:spPr>
          <a:xfrm>
            <a:off x="14603365" y="3600450"/>
            <a:ext cx="914400" cy="914400"/>
          </a:xfrm>
          <a:prstGeom prst="ellipse">
            <a:avLst/>
          </a:prstGeom>
          <a:noFill/>
          <a:ln w="76200">
            <a:solidFill>
              <a:srgbClr val="099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0,8</a:t>
            </a:r>
          </a:p>
        </p:txBody>
      </p:sp>
      <p:sp>
        <p:nvSpPr>
          <p:cNvPr id="17" name="TextBox 16">
            <a:extLst>
              <a:ext uri="{FF2B5EF4-FFF2-40B4-BE49-F238E27FC236}">
                <a16:creationId xmlns:a16="http://schemas.microsoft.com/office/drawing/2014/main" id="{12705488-3950-49C5-9EC1-2903829DBD70}"/>
              </a:ext>
            </a:extLst>
          </p:cNvPr>
          <p:cNvSpPr txBox="1"/>
          <p:nvPr/>
        </p:nvSpPr>
        <p:spPr>
          <a:xfrm>
            <a:off x="13918434" y="2601330"/>
            <a:ext cx="2070503" cy="523220"/>
          </a:xfrm>
          <a:prstGeom prst="rect">
            <a:avLst/>
          </a:prstGeom>
          <a:noFill/>
        </p:spPr>
        <p:txBody>
          <a:bodyPr wrap="none" rtlCol="0">
            <a:spAutoFit/>
          </a:bodyPr>
          <a:lstStyle/>
          <a:p>
            <a:r>
              <a:rPr lang="en-US" sz="2800" b="1" dirty="0"/>
              <a:t>Output layer</a:t>
            </a:r>
          </a:p>
        </p:txBody>
      </p:sp>
      <p:sp>
        <p:nvSpPr>
          <p:cNvPr id="18" name="Oval 17">
            <a:extLst>
              <a:ext uri="{FF2B5EF4-FFF2-40B4-BE49-F238E27FC236}">
                <a16:creationId xmlns:a16="http://schemas.microsoft.com/office/drawing/2014/main" id="{F28E25FE-EBCE-40ED-A982-D30B27F01DFC}"/>
              </a:ext>
            </a:extLst>
          </p:cNvPr>
          <p:cNvSpPr/>
          <p:nvPr/>
        </p:nvSpPr>
        <p:spPr>
          <a:xfrm>
            <a:off x="14603365" y="4847136"/>
            <a:ext cx="914400" cy="914400"/>
          </a:xfrm>
          <a:prstGeom prst="ellipse">
            <a:avLst/>
          </a:prstGeom>
          <a:noFill/>
          <a:ln w="76200">
            <a:solidFill>
              <a:srgbClr val="099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0,4</a:t>
            </a:r>
          </a:p>
        </p:txBody>
      </p:sp>
      <p:sp>
        <p:nvSpPr>
          <p:cNvPr id="19" name="Oval 18">
            <a:extLst>
              <a:ext uri="{FF2B5EF4-FFF2-40B4-BE49-F238E27FC236}">
                <a16:creationId xmlns:a16="http://schemas.microsoft.com/office/drawing/2014/main" id="{626795F8-1C0A-4326-B22C-EF8081B3402B}"/>
              </a:ext>
            </a:extLst>
          </p:cNvPr>
          <p:cNvSpPr/>
          <p:nvPr/>
        </p:nvSpPr>
        <p:spPr>
          <a:xfrm>
            <a:off x="14603365" y="6093369"/>
            <a:ext cx="914400" cy="914400"/>
          </a:xfrm>
          <a:prstGeom prst="ellipse">
            <a:avLst/>
          </a:prstGeom>
          <a:noFill/>
          <a:ln w="76200">
            <a:solidFill>
              <a:srgbClr val="099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0,2</a:t>
            </a:r>
          </a:p>
        </p:txBody>
      </p:sp>
      <p:sp>
        <p:nvSpPr>
          <p:cNvPr id="20" name="Oval 19">
            <a:extLst>
              <a:ext uri="{FF2B5EF4-FFF2-40B4-BE49-F238E27FC236}">
                <a16:creationId xmlns:a16="http://schemas.microsoft.com/office/drawing/2014/main" id="{72E39476-9AD4-4A05-AB79-7288A0C17983}"/>
              </a:ext>
            </a:extLst>
          </p:cNvPr>
          <p:cNvSpPr/>
          <p:nvPr/>
        </p:nvSpPr>
        <p:spPr>
          <a:xfrm>
            <a:off x="14603365" y="7339602"/>
            <a:ext cx="914400" cy="914400"/>
          </a:xfrm>
          <a:prstGeom prst="ellipse">
            <a:avLst/>
          </a:prstGeom>
          <a:noFill/>
          <a:ln w="76200">
            <a:solidFill>
              <a:srgbClr val="099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a:t>
            </a:r>
          </a:p>
        </p:txBody>
      </p:sp>
      <p:cxnSp>
        <p:nvCxnSpPr>
          <p:cNvPr id="21" name="Straight Arrow Connector 20">
            <a:extLst>
              <a:ext uri="{FF2B5EF4-FFF2-40B4-BE49-F238E27FC236}">
                <a16:creationId xmlns:a16="http://schemas.microsoft.com/office/drawing/2014/main" id="{EB17A8B4-46BA-45A4-98A2-4B9D6121A212}"/>
              </a:ext>
            </a:extLst>
          </p:cNvPr>
          <p:cNvCxnSpPr>
            <a:cxnSpLocks/>
            <a:stCxn id="5" idx="6"/>
          </p:cNvCxnSpPr>
          <p:nvPr/>
        </p:nvCxnSpPr>
        <p:spPr>
          <a:xfrm flipV="1">
            <a:off x="3714750" y="3316896"/>
            <a:ext cx="4972050" cy="740754"/>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6B9E3A1-DB18-4483-82F8-20E98E2E947A}"/>
              </a:ext>
            </a:extLst>
          </p:cNvPr>
          <p:cNvCxnSpPr>
            <a:cxnSpLocks/>
            <a:stCxn id="7" idx="6"/>
          </p:cNvCxnSpPr>
          <p:nvPr/>
        </p:nvCxnSpPr>
        <p:spPr>
          <a:xfrm flipV="1">
            <a:off x="3714750" y="3316896"/>
            <a:ext cx="4972050" cy="1987440"/>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0242BDE-28B0-48D0-A48E-C547DA675556}"/>
              </a:ext>
            </a:extLst>
          </p:cNvPr>
          <p:cNvCxnSpPr>
            <a:cxnSpLocks/>
            <a:stCxn id="8" idx="6"/>
          </p:cNvCxnSpPr>
          <p:nvPr/>
        </p:nvCxnSpPr>
        <p:spPr>
          <a:xfrm flipV="1">
            <a:off x="3714750" y="3316896"/>
            <a:ext cx="4972050" cy="3233673"/>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2768BBE-C385-4EEE-A775-DB8D66812880}"/>
              </a:ext>
            </a:extLst>
          </p:cNvPr>
          <p:cNvCxnSpPr>
            <a:cxnSpLocks/>
            <a:stCxn id="9" idx="6"/>
          </p:cNvCxnSpPr>
          <p:nvPr/>
        </p:nvCxnSpPr>
        <p:spPr>
          <a:xfrm flipV="1">
            <a:off x="3714750" y="3316896"/>
            <a:ext cx="4972050" cy="4479906"/>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8622CE2-99AA-4150-B49F-1995F341491B}"/>
              </a:ext>
            </a:extLst>
          </p:cNvPr>
          <p:cNvCxnSpPr>
            <a:cxnSpLocks/>
          </p:cNvCxnSpPr>
          <p:nvPr/>
        </p:nvCxnSpPr>
        <p:spPr>
          <a:xfrm>
            <a:off x="3714750" y="4065697"/>
            <a:ext cx="4972050" cy="575642"/>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A7C209A-5910-46CA-B1C9-C13B009D3A7B}"/>
              </a:ext>
            </a:extLst>
          </p:cNvPr>
          <p:cNvCxnSpPr>
            <a:cxnSpLocks/>
          </p:cNvCxnSpPr>
          <p:nvPr/>
        </p:nvCxnSpPr>
        <p:spPr>
          <a:xfrm flipV="1">
            <a:off x="3714750" y="4641339"/>
            <a:ext cx="4972050" cy="671044"/>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7DC62A4-1786-4962-95F5-05EBC99DC11D}"/>
              </a:ext>
            </a:extLst>
          </p:cNvPr>
          <p:cNvCxnSpPr>
            <a:cxnSpLocks/>
          </p:cNvCxnSpPr>
          <p:nvPr/>
        </p:nvCxnSpPr>
        <p:spPr>
          <a:xfrm flipV="1">
            <a:off x="3714750" y="4641339"/>
            <a:ext cx="4972050" cy="1917278"/>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5ECC094-CC07-449D-8081-FBC2989DADA2}"/>
              </a:ext>
            </a:extLst>
          </p:cNvPr>
          <p:cNvCxnSpPr>
            <a:cxnSpLocks/>
          </p:cNvCxnSpPr>
          <p:nvPr/>
        </p:nvCxnSpPr>
        <p:spPr>
          <a:xfrm flipV="1">
            <a:off x="3714750" y="4641339"/>
            <a:ext cx="4972050" cy="3163510"/>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551A7DA-0611-431E-964C-A578D0288EE7}"/>
              </a:ext>
            </a:extLst>
          </p:cNvPr>
          <p:cNvCxnSpPr>
            <a:cxnSpLocks/>
          </p:cNvCxnSpPr>
          <p:nvPr/>
        </p:nvCxnSpPr>
        <p:spPr>
          <a:xfrm>
            <a:off x="3729807" y="4057650"/>
            <a:ext cx="4956993" cy="3232577"/>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5AB02E4-FA59-421E-825F-16E28FB14900}"/>
              </a:ext>
            </a:extLst>
          </p:cNvPr>
          <p:cNvCxnSpPr>
            <a:cxnSpLocks/>
          </p:cNvCxnSpPr>
          <p:nvPr/>
        </p:nvCxnSpPr>
        <p:spPr>
          <a:xfrm>
            <a:off x="3729807" y="5304336"/>
            <a:ext cx="4956993" cy="1985891"/>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9230B32-6D03-460A-963E-6D3FFC193497}"/>
              </a:ext>
            </a:extLst>
          </p:cNvPr>
          <p:cNvCxnSpPr>
            <a:cxnSpLocks/>
          </p:cNvCxnSpPr>
          <p:nvPr/>
        </p:nvCxnSpPr>
        <p:spPr>
          <a:xfrm>
            <a:off x="3729807" y="6550571"/>
            <a:ext cx="4956993" cy="739656"/>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B9C6DFA-1A2E-4A71-B065-88A56022B7DB}"/>
              </a:ext>
            </a:extLst>
          </p:cNvPr>
          <p:cNvCxnSpPr>
            <a:cxnSpLocks/>
          </p:cNvCxnSpPr>
          <p:nvPr/>
        </p:nvCxnSpPr>
        <p:spPr>
          <a:xfrm flipV="1">
            <a:off x="3729807" y="7290227"/>
            <a:ext cx="4956993" cy="506576"/>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8D8FF19-157C-4919-86CD-1AF4D7B96C0B}"/>
              </a:ext>
            </a:extLst>
          </p:cNvPr>
          <p:cNvCxnSpPr>
            <a:cxnSpLocks/>
          </p:cNvCxnSpPr>
          <p:nvPr/>
        </p:nvCxnSpPr>
        <p:spPr>
          <a:xfrm>
            <a:off x="3722278" y="4049602"/>
            <a:ext cx="4964522" cy="1916181"/>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9C44616-C6E3-4BC7-8709-2951B0A3AC96}"/>
              </a:ext>
            </a:extLst>
          </p:cNvPr>
          <p:cNvCxnSpPr>
            <a:cxnSpLocks/>
          </p:cNvCxnSpPr>
          <p:nvPr/>
        </p:nvCxnSpPr>
        <p:spPr>
          <a:xfrm>
            <a:off x="3722278" y="5296288"/>
            <a:ext cx="4964522" cy="669495"/>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9EB0FB1-31D6-4FDA-9D76-3241DFC72A9D}"/>
              </a:ext>
            </a:extLst>
          </p:cNvPr>
          <p:cNvCxnSpPr>
            <a:cxnSpLocks/>
          </p:cNvCxnSpPr>
          <p:nvPr/>
        </p:nvCxnSpPr>
        <p:spPr>
          <a:xfrm flipV="1">
            <a:off x="3722278" y="5965783"/>
            <a:ext cx="4964522" cy="576740"/>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64910CB-AAEA-490F-87F3-D573ED608619}"/>
              </a:ext>
            </a:extLst>
          </p:cNvPr>
          <p:cNvCxnSpPr>
            <a:cxnSpLocks/>
          </p:cNvCxnSpPr>
          <p:nvPr/>
        </p:nvCxnSpPr>
        <p:spPr>
          <a:xfrm flipV="1">
            <a:off x="3722278" y="5965783"/>
            <a:ext cx="4964522" cy="1822972"/>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164F18F-A384-4C36-A75D-CCE9982A1F47}"/>
              </a:ext>
            </a:extLst>
          </p:cNvPr>
          <p:cNvCxnSpPr>
            <a:cxnSpLocks/>
          </p:cNvCxnSpPr>
          <p:nvPr/>
        </p:nvCxnSpPr>
        <p:spPr>
          <a:xfrm>
            <a:off x="3741099" y="4049602"/>
            <a:ext cx="4945701" cy="4740264"/>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FC474D0-AEF8-4FB1-9998-9831D3F661B9}"/>
              </a:ext>
            </a:extLst>
          </p:cNvPr>
          <p:cNvCxnSpPr>
            <a:cxnSpLocks/>
          </p:cNvCxnSpPr>
          <p:nvPr/>
        </p:nvCxnSpPr>
        <p:spPr>
          <a:xfrm>
            <a:off x="3741099" y="5296288"/>
            <a:ext cx="4945701" cy="3493578"/>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EE3DA07-E5EA-493A-901B-E8C9C6CC1CB7}"/>
              </a:ext>
            </a:extLst>
          </p:cNvPr>
          <p:cNvCxnSpPr>
            <a:cxnSpLocks/>
          </p:cNvCxnSpPr>
          <p:nvPr/>
        </p:nvCxnSpPr>
        <p:spPr>
          <a:xfrm>
            <a:off x="3741099" y="6542523"/>
            <a:ext cx="4945701" cy="2247343"/>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1FD107B-4AC3-440B-BB1F-78126B92E633}"/>
              </a:ext>
            </a:extLst>
          </p:cNvPr>
          <p:cNvCxnSpPr>
            <a:cxnSpLocks/>
          </p:cNvCxnSpPr>
          <p:nvPr/>
        </p:nvCxnSpPr>
        <p:spPr>
          <a:xfrm>
            <a:off x="3741099" y="7788755"/>
            <a:ext cx="4945701" cy="1001111"/>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graphicFrame>
        <p:nvGraphicFramePr>
          <p:cNvPr id="61" name="Table 61">
            <a:extLst>
              <a:ext uri="{FF2B5EF4-FFF2-40B4-BE49-F238E27FC236}">
                <a16:creationId xmlns:a16="http://schemas.microsoft.com/office/drawing/2014/main" id="{AE2568CB-F921-49E7-9618-C0ED8BC4B3E8}"/>
              </a:ext>
            </a:extLst>
          </p:cNvPr>
          <p:cNvGraphicFramePr>
            <a:graphicFrameLocks noGrp="1"/>
          </p:cNvGraphicFramePr>
          <p:nvPr/>
        </p:nvGraphicFramePr>
        <p:xfrm>
          <a:off x="16277435" y="3480237"/>
          <a:ext cx="1319347" cy="4876008"/>
        </p:xfrm>
        <a:graphic>
          <a:graphicData uri="http://schemas.openxmlformats.org/drawingml/2006/table">
            <a:tbl>
              <a:tblPr bandRow="1">
                <a:tableStyleId>{F5AB1C69-6EDB-4FF4-983F-18BD219EF322}</a:tableStyleId>
              </a:tblPr>
              <a:tblGrid>
                <a:gridCol w="1319347">
                  <a:extLst>
                    <a:ext uri="{9D8B030D-6E8A-4147-A177-3AD203B41FA5}">
                      <a16:colId xmlns:a16="http://schemas.microsoft.com/office/drawing/2014/main" val="918082948"/>
                    </a:ext>
                  </a:extLst>
                </a:gridCol>
              </a:tblGrid>
              <a:tr h="1219002">
                <a:tc>
                  <a:txBody>
                    <a:bodyPr/>
                    <a:lstStyle/>
                    <a:p>
                      <a:pPr algn="ctr"/>
                      <a:r>
                        <a:rPr lang="en-US" dirty="0"/>
                        <a:t>0</a:t>
                      </a:r>
                    </a:p>
                  </a:txBody>
                  <a:tcPr anchor="ctr"/>
                </a:tc>
                <a:extLst>
                  <a:ext uri="{0D108BD9-81ED-4DB2-BD59-A6C34878D82A}">
                    <a16:rowId xmlns:a16="http://schemas.microsoft.com/office/drawing/2014/main" val="210051594"/>
                  </a:ext>
                </a:extLst>
              </a:tr>
              <a:tr h="1219002">
                <a:tc>
                  <a:txBody>
                    <a:bodyPr/>
                    <a:lstStyle/>
                    <a:p>
                      <a:pPr algn="ctr"/>
                      <a:r>
                        <a:rPr lang="en-US" dirty="0"/>
                        <a:t>1</a:t>
                      </a:r>
                    </a:p>
                  </a:txBody>
                  <a:tcPr anchor="ctr"/>
                </a:tc>
                <a:extLst>
                  <a:ext uri="{0D108BD9-81ED-4DB2-BD59-A6C34878D82A}">
                    <a16:rowId xmlns:a16="http://schemas.microsoft.com/office/drawing/2014/main" val="1821464336"/>
                  </a:ext>
                </a:extLst>
              </a:tr>
              <a:tr h="1219002">
                <a:tc>
                  <a:txBody>
                    <a:bodyPr/>
                    <a:lstStyle/>
                    <a:p>
                      <a:pPr algn="ctr"/>
                      <a:r>
                        <a:rPr lang="en-US" dirty="0"/>
                        <a:t>0</a:t>
                      </a:r>
                    </a:p>
                  </a:txBody>
                  <a:tcPr anchor="ctr"/>
                </a:tc>
                <a:extLst>
                  <a:ext uri="{0D108BD9-81ED-4DB2-BD59-A6C34878D82A}">
                    <a16:rowId xmlns:a16="http://schemas.microsoft.com/office/drawing/2014/main" val="2905396906"/>
                  </a:ext>
                </a:extLst>
              </a:tr>
              <a:tr h="1219002">
                <a:tc>
                  <a:txBody>
                    <a:bodyPr/>
                    <a:lstStyle/>
                    <a:p>
                      <a:pPr algn="ctr"/>
                      <a:r>
                        <a:rPr lang="en-US" dirty="0"/>
                        <a:t>0</a:t>
                      </a:r>
                    </a:p>
                  </a:txBody>
                  <a:tcPr anchor="ctr"/>
                </a:tc>
                <a:extLst>
                  <a:ext uri="{0D108BD9-81ED-4DB2-BD59-A6C34878D82A}">
                    <a16:rowId xmlns:a16="http://schemas.microsoft.com/office/drawing/2014/main" val="3931459319"/>
                  </a:ext>
                </a:extLst>
              </a:tr>
            </a:tbl>
          </a:graphicData>
        </a:graphic>
      </p:graphicFrame>
      <p:sp>
        <p:nvSpPr>
          <p:cNvPr id="62" name="TextBox 61">
            <a:extLst>
              <a:ext uri="{FF2B5EF4-FFF2-40B4-BE49-F238E27FC236}">
                <a16:creationId xmlns:a16="http://schemas.microsoft.com/office/drawing/2014/main" id="{30C84C25-8988-43FF-8629-BED0F9140547}"/>
              </a:ext>
            </a:extLst>
          </p:cNvPr>
          <p:cNvSpPr txBox="1"/>
          <p:nvPr/>
        </p:nvSpPr>
        <p:spPr>
          <a:xfrm>
            <a:off x="16222055" y="2598086"/>
            <a:ext cx="1542858" cy="523220"/>
          </a:xfrm>
          <a:prstGeom prst="rect">
            <a:avLst/>
          </a:prstGeom>
          <a:noFill/>
        </p:spPr>
        <p:txBody>
          <a:bodyPr wrap="none" rtlCol="0">
            <a:spAutoFit/>
          </a:bodyPr>
          <a:lstStyle/>
          <a:p>
            <a:r>
              <a:rPr lang="en-US" sz="2800" b="1" dirty="0"/>
              <a:t>Expected</a:t>
            </a:r>
          </a:p>
        </p:txBody>
      </p:sp>
      <p:cxnSp>
        <p:nvCxnSpPr>
          <p:cNvPr id="66" name="Straight Arrow Connector 65">
            <a:extLst>
              <a:ext uri="{FF2B5EF4-FFF2-40B4-BE49-F238E27FC236}">
                <a16:creationId xmlns:a16="http://schemas.microsoft.com/office/drawing/2014/main" id="{D2E37A56-7C47-4A3F-B9D8-DC9F9D0B3387}"/>
              </a:ext>
            </a:extLst>
          </p:cNvPr>
          <p:cNvCxnSpPr>
            <a:cxnSpLocks/>
            <a:endCxn id="16" idx="2"/>
          </p:cNvCxnSpPr>
          <p:nvPr/>
        </p:nvCxnSpPr>
        <p:spPr>
          <a:xfrm>
            <a:off x="9631315" y="3316964"/>
            <a:ext cx="4972050" cy="740686"/>
          </a:xfrm>
          <a:prstGeom prst="straightConnector1">
            <a:avLst/>
          </a:prstGeom>
          <a:ln w="22225" cmpd="sng">
            <a:solidFill>
              <a:srgbClr val="00B050"/>
            </a:soli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2B776792-31C4-4D8C-BF7B-F9DFA62251F8}"/>
              </a:ext>
            </a:extLst>
          </p:cNvPr>
          <p:cNvCxnSpPr>
            <a:cxnSpLocks/>
            <a:endCxn id="16" idx="2"/>
          </p:cNvCxnSpPr>
          <p:nvPr/>
        </p:nvCxnSpPr>
        <p:spPr>
          <a:xfrm flipV="1">
            <a:off x="9601200" y="4057650"/>
            <a:ext cx="5002165" cy="3232576"/>
          </a:xfrm>
          <a:prstGeom prst="straightConnector1">
            <a:avLst/>
          </a:prstGeom>
          <a:ln w="22225" cmpd="sng">
            <a:solidFill>
              <a:srgbClr val="92D050"/>
            </a:soli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2FDCCAAE-0DAD-42C2-B0E3-F0BB010B6577}"/>
              </a:ext>
            </a:extLst>
          </p:cNvPr>
          <p:cNvCxnSpPr>
            <a:cxnSpLocks/>
            <a:endCxn id="16" idx="2"/>
          </p:cNvCxnSpPr>
          <p:nvPr/>
        </p:nvCxnSpPr>
        <p:spPr>
          <a:xfrm flipV="1">
            <a:off x="9615689" y="4057650"/>
            <a:ext cx="4987676" cy="583690"/>
          </a:xfrm>
          <a:prstGeom prst="straightConnector1">
            <a:avLst/>
          </a:prstGeom>
          <a:ln w="22225" cmpd="sng">
            <a:solidFill>
              <a:srgbClr val="FF0000"/>
            </a:soli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5F98B32-1BB7-452D-8C7A-AA13FDE08302}"/>
              </a:ext>
            </a:extLst>
          </p:cNvPr>
          <p:cNvCxnSpPr>
            <a:cxnSpLocks/>
            <a:endCxn id="16" idx="2"/>
          </p:cNvCxnSpPr>
          <p:nvPr/>
        </p:nvCxnSpPr>
        <p:spPr>
          <a:xfrm flipV="1">
            <a:off x="9615689" y="4057650"/>
            <a:ext cx="4987676" cy="1908134"/>
          </a:xfrm>
          <a:prstGeom prst="straightConnector1">
            <a:avLst/>
          </a:prstGeom>
          <a:ln w="22225" cmpd="sng">
            <a:solidFill>
              <a:schemeClr val="accent1">
                <a:lumMod val="60000"/>
                <a:lumOff val="40000"/>
              </a:schemeClr>
            </a:soli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A699031-8FB8-462A-BDC9-E3A9E061DF1A}"/>
              </a:ext>
            </a:extLst>
          </p:cNvPr>
          <p:cNvCxnSpPr>
            <a:cxnSpLocks/>
            <a:endCxn id="16" idx="2"/>
          </p:cNvCxnSpPr>
          <p:nvPr/>
        </p:nvCxnSpPr>
        <p:spPr>
          <a:xfrm flipV="1">
            <a:off x="9601200" y="4057650"/>
            <a:ext cx="5002165" cy="4732216"/>
          </a:xfrm>
          <a:prstGeom prst="straightConnector1">
            <a:avLst/>
          </a:prstGeom>
          <a:ln w="22225" cmpd="sng">
            <a:solidFill>
              <a:schemeClr val="accent1">
                <a:lumMod val="20000"/>
                <a:lumOff val="80000"/>
              </a:schemeClr>
            </a:soli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C7ADE779-3F8B-4EAF-B2BA-CEAB41B67344}"/>
              </a:ext>
            </a:extLst>
          </p:cNvPr>
          <p:cNvCxnSpPr>
            <a:cxnSpLocks/>
          </p:cNvCxnSpPr>
          <p:nvPr/>
        </p:nvCxnSpPr>
        <p:spPr>
          <a:xfrm flipV="1">
            <a:off x="12134850" y="3316897"/>
            <a:ext cx="0" cy="370376"/>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98F4D226-644E-4045-9CC3-89E731EEF082}"/>
              </a:ext>
            </a:extLst>
          </p:cNvPr>
          <p:cNvSpPr txBox="1"/>
          <p:nvPr/>
        </p:nvSpPr>
        <p:spPr>
          <a:xfrm>
            <a:off x="11449406" y="2709722"/>
            <a:ext cx="1553630" cy="523220"/>
          </a:xfrm>
          <a:prstGeom prst="rect">
            <a:avLst/>
          </a:prstGeom>
          <a:noFill/>
        </p:spPr>
        <p:txBody>
          <a:bodyPr wrap="none" rtlCol="0">
            <a:spAutoFit/>
          </a:bodyPr>
          <a:lstStyle/>
          <a:p>
            <a:r>
              <a:rPr lang="en-US" sz="2800" b="1" dirty="0"/>
              <a:t>W</a:t>
            </a:r>
            <a:r>
              <a:rPr lang="en-US" sz="2800" b="1" baseline="-25000" dirty="0"/>
              <a:t>1,1</a:t>
            </a:r>
            <a:r>
              <a:rPr lang="en-US" sz="2800" b="1" dirty="0"/>
              <a:t> * h</a:t>
            </a:r>
            <a:r>
              <a:rPr lang="en-US" sz="2800" b="1" baseline="-25000" dirty="0"/>
              <a:t>1</a:t>
            </a:r>
            <a:r>
              <a:rPr lang="en-US" sz="2800" b="1" dirty="0"/>
              <a:t> </a:t>
            </a:r>
          </a:p>
        </p:txBody>
      </p:sp>
      <p:cxnSp>
        <p:nvCxnSpPr>
          <p:cNvPr id="75" name="Straight Arrow Connector 74">
            <a:extLst>
              <a:ext uri="{FF2B5EF4-FFF2-40B4-BE49-F238E27FC236}">
                <a16:creationId xmlns:a16="http://schemas.microsoft.com/office/drawing/2014/main" id="{47A7B927-22D8-4617-8696-83342F9F00CB}"/>
              </a:ext>
            </a:extLst>
          </p:cNvPr>
          <p:cNvCxnSpPr>
            <a:cxnSpLocks/>
            <a:stCxn id="16" idx="3"/>
            <a:endCxn id="78" idx="0"/>
          </p:cNvCxnSpPr>
          <p:nvPr/>
        </p:nvCxnSpPr>
        <p:spPr>
          <a:xfrm flipH="1">
            <a:off x="13618619" y="4380939"/>
            <a:ext cx="1118657" cy="4196693"/>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A61A478D-579A-431D-ADF8-51A0C8C28743}"/>
                  </a:ext>
                </a:extLst>
              </p:cNvPr>
              <p:cNvSpPr txBox="1"/>
              <p:nvPr/>
            </p:nvSpPr>
            <p:spPr>
              <a:xfrm>
                <a:off x="12002888" y="8577632"/>
                <a:ext cx="3231462" cy="12666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𝒚</m:t>
                      </m:r>
                      <m:r>
                        <a:rPr lang="en-US" sz="2800" b="1" i="1" smtClean="0">
                          <a:latin typeface="Cambria Math" panose="02040503050406030204" pitchFamily="18" charset="0"/>
                        </a:rPr>
                        <m:t>=</m:t>
                      </m:r>
                      <m:r>
                        <a:rPr lang="en-US" sz="2800" b="1" i="1" smtClean="0">
                          <a:latin typeface="Cambria Math" panose="02040503050406030204" pitchFamily="18" charset="0"/>
                        </a:rPr>
                        <m:t>𝒃</m:t>
                      </m:r>
                      <m:r>
                        <a:rPr lang="en-US" sz="2800" b="1" i="1" smtClean="0">
                          <a:latin typeface="Cambria Math" panose="02040503050406030204" pitchFamily="18" charset="0"/>
                        </a:rPr>
                        <m:t>+</m:t>
                      </m:r>
                      <m:nary>
                        <m:naryPr>
                          <m:chr m:val="∑"/>
                          <m:ctrlPr>
                            <a:rPr lang="en-US" sz="2800" b="1" i="1" smtClean="0">
                              <a:latin typeface="Cambria Math" panose="02040503050406030204" pitchFamily="18" charset="0"/>
                            </a:rPr>
                          </m:ctrlPr>
                        </m:naryPr>
                        <m:sub>
                          <m:r>
                            <a:rPr lang="en-US" sz="2800" b="1" i="1" smtClean="0">
                              <a:latin typeface="Cambria Math" panose="02040503050406030204" pitchFamily="18" charset="0"/>
                            </a:rPr>
                            <m:t>𝒊</m:t>
                          </m:r>
                          <m:r>
                            <a:rPr lang="en-US" sz="2800" b="1" i="1" smtClean="0">
                              <a:latin typeface="Cambria Math" panose="02040503050406030204" pitchFamily="18" charset="0"/>
                            </a:rPr>
                            <m:t>=</m:t>
                          </m:r>
                          <m:r>
                            <a:rPr lang="en-US" sz="2800" b="1" i="0" smtClean="0">
                              <a:latin typeface="Cambria Math" panose="02040503050406030204" pitchFamily="18" charset="0"/>
                            </a:rPr>
                            <m:t>𝟏</m:t>
                          </m:r>
                        </m:sub>
                        <m:sup>
                          <m:r>
                            <a:rPr lang="en-US" sz="2800" b="1" i="0" smtClean="0">
                              <a:latin typeface="Cambria Math" panose="02040503050406030204" pitchFamily="18" charset="0"/>
                            </a:rPr>
                            <m:t>𝐧</m:t>
                          </m:r>
                        </m:sup>
                        <m:e>
                          <m:sSub>
                            <m:sSubPr>
                              <m:ctrlPr>
                                <a:rPr lang="en-US" sz="2800" b="1" i="1" smtClean="0">
                                  <a:latin typeface="Cambria Math" panose="02040503050406030204" pitchFamily="18" charset="0"/>
                                </a:rPr>
                              </m:ctrlPr>
                            </m:sSubPr>
                            <m:e>
                              <m:r>
                                <a:rPr lang="en-US" sz="2800" b="1" i="0" smtClean="0">
                                  <a:latin typeface="Cambria Math" panose="02040503050406030204" pitchFamily="18" charset="0"/>
                                </a:rPr>
                                <m:t>𝐖</m:t>
                              </m:r>
                            </m:e>
                            <m:sub>
                              <m:r>
                                <a:rPr lang="en-US" sz="2800" b="1" i="0" smtClean="0">
                                  <a:latin typeface="Cambria Math" panose="02040503050406030204" pitchFamily="18" charset="0"/>
                                </a:rPr>
                                <m:t>𝐢</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𝑨</m:t>
                              </m:r>
                            </m:e>
                            <m:sub>
                              <m:r>
                                <a:rPr lang="en-US" sz="2800" b="1" i="1" smtClean="0">
                                  <a:latin typeface="Cambria Math" panose="02040503050406030204" pitchFamily="18" charset="0"/>
                                </a:rPr>
                                <m:t>𝒊</m:t>
                              </m:r>
                            </m:sub>
                          </m:sSub>
                        </m:e>
                      </m:nary>
                    </m:oMath>
                  </m:oMathPara>
                </a14:m>
                <a:endParaRPr lang="en-US" sz="2800" b="1" dirty="0"/>
              </a:p>
            </p:txBody>
          </p:sp>
        </mc:Choice>
        <mc:Fallback xmlns="">
          <p:sp>
            <p:nvSpPr>
              <p:cNvPr id="78" name="TextBox 77">
                <a:extLst>
                  <a:ext uri="{FF2B5EF4-FFF2-40B4-BE49-F238E27FC236}">
                    <a16:creationId xmlns:a16="http://schemas.microsoft.com/office/drawing/2014/main" id="{A61A478D-579A-431D-ADF8-51A0C8C28743}"/>
                  </a:ext>
                </a:extLst>
              </p:cNvPr>
              <p:cNvSpPr txBox="1">
                <a:spLocks noRot="1" noChangeAspect="1" noMove="1" noResize="1" noEditPoints="1" noAdjustHandles="1" noChangeArrowheads="1" noChangeShapeType="1" noTextEdit="1"/>
              </p:cNvSpPr>
              <p:nvPr/>
            </p:nvSpPr>
            <p:spPr>
              <a:xfrm>
                <a:off x="12002888" y="8577632"/>
                <a:ext cx="3231462" cy="1266629"/>
              </a:xfrm>
              <a:prstGeom prst="rect">
                <a:avLst/>
              </a:prstGeom>
              <a:blipFill>
                <a:blip r:embed="rId3"/>
                <a:stretch>
                  <a:fillRect/>
                </a:stretch>
              </a:blipFill>
            </p:spPr>
            <p:txBody>
              <a:bodyPr/>
              <a:lstStyle/>
              <a:p>
                <a:r>
                  <a:rPr lang="en-US">
                    <a:noFill/>
                  </a:rPr>
                  <a:t> </a:t>
                </a:r>
              </a:p>
            </p:txBody>
          </p:sp>
        </mc:Fallback>
      </mc:AlternateContent>
      <p:sp>
        <p:nvSpPr>
          <p:cNvPr id="80" name="TextBox 79">
            <a:extLst>
              <a:ext uri="{FF2B5EF4-FFF2-40B4-BE49-F238E27FC236}">
                <a16:creationId xmlns:a16="http://schemas.microsoft.com/office/drawing/2014/main" id="{E2B85070-DFAD-49B9-9524-A637966AA8E7}"/>
              </a:ext>
            </a:extLst>
          </p:cNvPr>
          <p:cNvSpPr txBox="1"/>
          <p:nvPr/>
        </p:nvSpPr>
        <p:spPr>
          <a:xfrm>
            <a:off x="8068655" y="2334990"/>
            <a:ext cx="2538580" cy="523220"/>
          </a:xfrm>
          <a:prstGeom prst="rect">
            <a:avLst/>
          </a:prstGeom>
          <a:noFill/>
        </p:spPr>
        <p:txBody>
          <a:bodyPr wrap="none" rtlCol="0">
            <a:spAutoFit/>
          </a:bodyPr>
          <a:lstStyle/>
          <a:p>
            <a:r>
              <a:rPr lang="en-US" sz="2800" b="1" dirty="0"/>
              <a:t>hidden layer (h)</a:t>
            </a:r>
          </a:p>
        </p:txBody>
      </p:sp>
      <p:sp>
        <p:nvSpPr>
          <p:cNvPr id="15" name="Rectangle 14">
            <a:extLst>
              <a:ext uri="{FF2B5EF4-FFF2-40B4-BE49-F238E27FC236}">
                <a16:creationId xmlns:a16="http://schemas.microsoft.com/office/drawing/2014/main" id="{11572A44-9CBC-4437-AEC1-B5F97EC7EF8C}"/>
              </a:ext>
            </a:extLst>
          </p:cNvPr>
          <p:cNvSpPr/>
          <p:nvPr/>
        </p:nvSpPr>
        <p:spPr>
          <a:xfrm>
            <a:off x="1132114" y="2364377"/>
            <a:ext cx="8235968" cy="6882689"/>
          </a:xfrm>
          <a:prstGeom prst="rect">
            <a:avLst/>
          </a:prstGeom>
          <a:gradFill>
            <a:gsLst>
              <a:gs pos="100000">
                <a:schemeClr val="bg1">
                  <a:alpha val="0"/>
                </a:schemeClr>
              </a:gs>
              <a:gs pos="85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Backpropagation – a simplified example</a:t>
            </a:r>
          </a:p>
          <a:p>
            <a:pPr marL="742950" indent="-742950">
              <a:buFont typeface="+mj-lt"/>
              <a:buAutoNum type="arabicPeriod"/>
            </a:pPr>
            <a:r>
              <a:rPr lang="en-US" dirty="0"/>
              <a:t>Changing bias</a:t>
            </a:r>
          </a:p>
          <a:p>
            <a:pPr marL="1428750" lvl="1" indent="-742950">
              <a:buFont typeface="Arial" panose="020B0604020202020204" pitchFamily="34" charset="0"/>
              <a:buChar char="•"/>
            </a:pPr>
            <a:r>
              <a:rPr lang="en-US" dirty="0"/>
              <a:t>Raise or lower</a:t>
            </a:r>
          </a:p>
          <a:p>
            <a:pPr marL="742950" indent="-742950">
              <a:buFont typeface="+mj-lt"/>
              <a:buAutoNum type="arabicPeriod"/>
            </a:pPr>
            <a:r>
              <a:rPr lang="en-US" dirty="0"/>
              <a:t>Changing weights</a:t>
            </a:r>
          </a:p>
          <a:p>
            <a:pPr marL="1428750" lvl="1" indent="-742950">
              <a:buFont typeface="Arial" panose="020B0604020202020204" pitchFamily="34" charset="0"/>
              <a:buChar char="•"/>
            </a:pPr>
            <a:r>
              <a:rPr lang="en-US" dirty="0"/>
              <a:t>Raise or lower</a:t>
            </a:r>
          </a:p>
          <a:p>
            <a:pPr marL="742950" indent="-742950">
              <a:buFont typeface="+mj-lt"/>
              <a:buAutoNum type="arabicPeriod"/>
            </a:pPr>
            <a:r>
              <a:rPr lang="en-US" dirty="0"/>
              <a:t>Changing h-values</a:t>
            </a:r>
          </a:p>
          <a:p>
            <a:pPr marL="1428750" lvl="1" indent="-742950">
              <a:buFont typeface="Arial" panose="020B0604020202020204" pitchFamily="34" charset="0"/>
              <a:buChar char="•"/>
            </a:pPr>
            <a:r>
              <a:rPr lang="en-US" dirty="0"/>
              <a:t>Can’t be done </a:t>
            </a:r>
            <a:r>
              <a:rPr lang="en-US" b="1" dirty="0"/>
              <a:t>directly</a:t>
            </a:r>
            <a:endParaRPr lang="en-US" dirty="0"/>
          </a:p>
          <a:p>
            <a:pPr marL="1428750" lvl="1" indent="-742950">
              <a:buFont typeface="Arial" panose="020B0604020202020204" pitchFamily="34" charset="0"/>
              <a:buChar char="•"/>
            </a:pPr>
            <a:r>
              <a:rPr lang="en-US" dirty="0"/>
              <a:t>h-value is output from</a:t>
            </a:r>
            <a:br>
              <a:rPr lang="en-US" dirty="0"/>
            </a:br>
            <a:r>
              <a:rPr lang="en-US" dirty="0"/>
              <a:t>previous layer</a:t>
            </a:r>
          </a:p>
          <a:p>
            <a:pPr marL="571500" indent="-571500">
              <a:buFont typeface="Arial" panose="020B0604020202020204" pitchFamily="34" charset="0"/>
              <a:buChar char="•"/>
            </a:pPr>
            <a:endParaRPr lang="en-US" dirty="0"/>
          </a:p>
        </p:txBody>
      </p:sp>
      <p:sp>
        <p:nvSpPr>
          <p:cNvPr id="53" name="Oval 52">
            <a:extLst>
              <a:ext uri="{FF2B5EF4-FFF2-40B4-BE49-F238E27FC236}">
                <a16:creationId xmlns:a16="http://schemas.microsoft.com/office/drawing/2014/main" id="{B183804F-126F-4C5C-9F6B-A2D55E451658}"/>
              </a:ext>
            </a:extLst>
          </p:cNvPr>
          <p:cNvSpPr/>
          <p:nvPr/>
        </p:nvSpPr>
        <p:spPr>
          <a:xfrm>
            <a:off x="8686800" y="2859696"/>
            <a:ext cx="914400" cy="914400"/>
          </a:xfrm>
          <a:prstGeom prst="ellipse">
            <a:avLst/>
          </a:prstGeom>
          <a:noFill/>
          <a:ln w="76200">
            <a:solidFill>
              <a:srgbClr val="249C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h1</a:t>
            </a:r>
          </a:p>
        </p:txBody>
      </p:sp>
      <p:sp>
        <p:nvSpPr>
          <p:cNvPr id="54" name="Oval 53">
            <a:extLst>
              <a:ext uri="{FF2B5EF4-FFF2-40B4-BE49-F238E27FC236}">
                <a16:creationId xmlns:a16="http://schemas.microsoft.com/office/drawing/2014/main" id="{FE493C92-FE50-4708-A45C-494128D2A7E4}"/>
              </a:ext>
            </a:extLst>
          </p:cNvPr>
          <p:cNvSpPr/>
          <p:nvPr/>
        </p:nvSpPr>
        <p:spPr>
          <a:xfrm>
            <a:off x="8686800" y="4184139"/>
            <a:ext cx="914400" cy="914400"/>
          </a:xfrm>
          <a:prstGeom prst="ellipse">
            <a:avLst/>
          </a:prstGeom>
          <a:noFill/>
          <a:ln w="76200">
            <a:solidFill>
              <a:srgbClr val="249C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h2</a:t>
            </a:r>
          </a:p>
        </p:txBody>
      </p:sp>
      <p:sp>
        <p:nvSpPr>
          <p:cNvPr id="55" name="Oval 54">
            <a:extLst>
              <a:ext uri="{FF2B5EF4-FFF2-40B4-BE49-F238E27FC236}">
                <a16:creationId xmlns:a16="http://schemas.microsoft.com/office/drawing/2014/main" id="{F503F16F-7CB2-4C16-9451-FBA641C8D9C2}"/>
              </a:ext>
            </a:extLst>
          </p:cNvPr>
          <p:cNvSpPr/>
          <p:nvPr/>
        </p:nvSpPr>
        <p:spPr>
          <a:xfrm>
            <a:off x="8686800" y="5508583"/>
            <a:ext cx="914400" cy="914400"/>
          </a:xfrm>
          <a:prstGeom prst="ellipse">
            <a:avLst/>
          </a:prstGeom>
          <a:noFill/>
          <a:ln w="76200">
            <a:solidFill>
              <a:srgbClr val="249C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h3</a:t>
            </a:r>
          </a:p>
        </p:txBody>
      </p:sp>
      <p:sp>
        <p:nvSpPr>
          <p:cNvPr id="56" name="Oval 55">
            <a:extLst>
              <a:ext uri="{FF2B5EF4-FFF2-40B4-BE49-F238E27FC236}">
                <a16:creationId xmlns:a16="http://schemas.microsoft.com/office/drawing/2014/main" id="{5A5A87D7-7B9D-4FFC-B461-D0D20396FB9A}"/>
              </a:ext>
            </a:extLst>
          </p:cNvPr>
          <p:cNvSpPr/>
          <p:nvPr/>
        </p:nvSpPr>
        <p:spPr>
          <a:xfrm>
            <a:off x="8686800" y="6833027"/>
            <a:ext cx="914400" cy="914400"/>
          </a:xfrm>
          <a:prstGeom prst="ellipse">
            <a:avLst/>
          </a:prstGeom>
          <a:noFill/>
          <a:ln w="76200">
            <a:solidFill>
              <a:srgbClr val="249C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h4</a:t>
            </a:r>
          </a:p>
        </p:txBody>
      </p:sp>
      <p:sp>
        <p:nvSpPr>
          <p:cNvPr id="57" name="Oval 56">
            <a:extLst>
              <a:ext uri="{FF2B5EF4-FFF2-40B4-BE49-F238E27FC236}">
                <a16:creationId xmlns:a16="http://schemas.microsoft.com/office/drawing/2014/main" id="{77D2221D-6EF8-46B7-8F34-16DEECB5874A}"/>
              </a:ext>
            </a:extLst>
          </p:cNvPr>
          <p:cNvSpPr/>
          <p:nvPr/>
        </p:nvSpPr>
        <p:spPr>
          <a:xfrm>
            <a:off x="8686800" y="8332666"/>
            <a:ext cx="914400" cy="914400"/>
          </a:xfrm>
          <a:prstGeom prst="ellipse">
            <a:avLst/>
          </a:prstGeom>
          <a:noFill/>
          <a:ln w="76200">
            <a:solidFill>
              <a:srgbClr val="249C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h5</a:t>
            </a:r>
          </a:p>
        </p:txBody>
      </p:sp>
    </p:spTree>
    <p:extLst>
      <p:ext uri="{BB962C8B-B14F-4D97-AF65-F5344CB8AC3E}">
        <p14:creationId xmlns:p14="http://schemas.microsoft.com/office/powerpoint/2010/main" val="1084899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29</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Feedforward neural network</a:t>
            </a:r>
          </a:p>
        </p:txBody>
      </p:sp>
      <p:sp>
        <p:nvSpPr>
          <p:cNvPr id="5" name="Oval 4">
            <a:extLst>
              <a:ext uri="{FF2B5EF4-FFF2-40B4-BE49-F238E27FC236}">
                <a16:creationId xmlns:a16="http://schemas.microsoft.com/office/drawing/2014/main" id="{FAF6BC0D-ECE9-413F-B3B6-797B2D02187E}"/>
              </a:ext>
            </a:extLst>
          </p:cNvPr>
          <p:cNvSpPr/>
          <p:nvPr/>
        </p:nvSpPr>
        <p:spPr>
          <a:xfrm>
            <a:off x="2800350" y="3600450"/>
            <a:ext cx="914400" cy="914400"/>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5155D63-A7A1-4B75-B1E7-CEE79AB73390}"/>
              </a:ext>
            </a:extLst>
          </p:cNvPr>
          <p:cNvSpPr txBox="1"/>
          <p:nvPr/>
        </p:nvSpPr>
        <p:spPr>
          <a:xfrm>
            <a:off x="2357752" y="2601330"/>
            <a:ext cx="1799595" cy="523220"/>
          </a:xfrm>
          <a:prstGeom prst="rect">
            <a:avLst/>
          </a:prstGeom>
          <a:noFill/>
        </p:spPr>
        <p:txBody>
          <a:bodyPr wrap="none" rtlCol="0">
            <a:spAutoFit/>
          </a:bodyPr>
          <a:lstStyle/>
          <a:p>
            <a:r>
              <a:rPr lang="en-US" sz="2800" b="1" dirty="0"/>
              <a:t>Input layer</a:t>
            </a:r>
          </a:p>
        </p:txBody>
      </p:sp>
      <p:sp>
        <p:nvSpPr>
          <p:cNvPr id="7" name="Oval 6">
            <a:extLst>
              <a:ext uri="{FF2B5EF4-FFF2-40B4-BE49-F238E27FC236}">
                <a16:creationId xmlns:a16="http://schemas.microsoft.com/office/drawing/2014/main" id="{897E9E45-452E-4906-8E49-10DB99D19EFE}"/>
              </a:ext>
            </a:extLst>
          </p:cNvPr>
          <p:cNvSpPr/>
          <p:nvPr/>
        </p:nvSpPr>
        <p:spPr>
          <a:xfrm>
            <a:off x="2800350" y="4847136"/>
            <a:ext cx="914400" cy="914400"/>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747759D-F41B-4B74-AEF5-ED7D4AAF91C2}"/>
              </a:ext>
            </a:extLst>
          </p:cNvPr>
          <p:cNvSpPr/>
          <p:nvPr/>
        </p:nvSpPr>
        <p:spPr>
          <a:xfrm>
            <a:off x="2800350" y="6093369"/>
            <a:ext cx="914400" cy="914400"/>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46E5100-F0B4-4EE5-8779-793E13EBC9F1}"/>
              </a:ext>
            </a:extLst>
          </p:cNvPr>
          <p:cNvSpPr/>
          <p:nvPr/>
        </p:nvSpPr>
        <p:spPr>
          <a:xfrm>
            <a:off x="2800350" y="7339602"/>
            <a:ext cx="914400" cy="914400"/>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4CFACF1-C4C6-4FDA-AC96-AB2B0895ED0B}"/>
              </a:ext>
            </a:extLst>
          </p:cNvPr>
          <p:cNvSpPr/>
          <p:nvPr/>
        </p:nvSpPr>
        <p:spPr>
          <a:xfrm>
            <a:off x="14603365" y="3600450"/>
            <a:ext cx="914400" cy="914400"/>
          </a:xfrm>
          <a:prstGeom prst="ellipse">
            <a:avLst/>
          </a:prstGeom>
          <a:noFill/>
          <a:ln w="76200">
            <a:solidFill>
              <a:srgbClr val="099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0,8</a:t>
            </a:r>
          </a:p>
        </p:txBody>
      </p:sp>
      <p:sp>
        <p:nvSpPr>
          <p:cNvPr id="17" name="TextBox 16">
            <a:extLst>
              <a:ext uri="{FF2B5EF4-FFF2-40B4-BE49-F238E27FC236}">
                <a16:creationId xmlns:a16="http://schemas.microsoft.com/office/drawing/2014/main" id="{12705488-3950-49C5-9EC1-2903829DBD70}"/>
              </a:ext>
            </a:extLst>
          </p:cNvPr>
          <p:cNvSpPr txBox="1"/>
          <p:nvPr/>
        </p:nvSpPr>
        <p:spPr>
          <a:xfrm>
            <a:off x="13918434" y="2601330"/>
            <a:ext cx="2070503" cy="523220"/>
          </a:xfrm>
          <a:prstGeom prst="rect">
            <a:avLst/>
          </a:prstGeom>
          <a:noFill/>
        </p:spPr>
        <p:txBody>
          <a:bodyPr wrap="none" rtlCol="0">
            <a:spAutoFit/>
          </a:bodyPr>
          <a:lstStyle/>
          <a:p>
            <a:r>
              <a:rPr lang="en-US" sz="2800" b="1" dirty="0"/>
              <a:t>Output layer</a:t>
            </a:r>
          </a:p>
        </p:txBody>
      </p:sp>
      <p:sp>
        <p:nvSpPr>
          <p:cNvPr id="18" name="Oval 17">
            <a:extLst>
              <a:ext uri="{FF2B5EF4-FFF2-40B4-BE49-F238E27FC236}">
                <a16:creationId xmlns:a16="http://schemas.microsoft.com/office/drawing/2014/main" id="{F28E25FE-EBCE-40ED-A982-D30B27F01DFC}"/>
              </a:ext>
            </a:extLst>
          </p:cNvPr>
          <p:cNvSpPr/>
          <p:nvPr/>
        </p:nvSpPr>
        <p:spPr>
          <a:xfrm>
            <a:off x="14603365" y="4847136"/>
            <a:ext cx="914400" cy="914400"/>
          </a:xfrm>
          <a:prstGeom prst="ellipse">
            <a:avLst/>
          </a:prstGeom>
          <a:noFill/>
          <a:ln w="76200">
            <a:solidFill>
              <a:srgbClr val="099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0,4</a:t>
            </a:r>
          </a:p>
        </p:txBody>
      </p:sp>
      <p:sp>
        <p:nvSpPr>
          <p:cNvPr id="19" name="Oval 18">
            <a:extLst>
              <a:ext uri="{FF2B5EF4-FFF2-40B4-BE49-F238E27FC236}">
                <a16:creationId xmlns:a16="http://schemas.microsoft.com/office/drawing/2014/main" id="{626795F8-1C0A-4326-B22C-EF8081B3402B}"/>
              </a:ext>
            </a:extLst>
          </p:cNvPr>
          <p:cNvSpPr/>
          <p:nvPr/>
        </p:nvSpPr>
        <p:spPr>
          <a:xfrm>
            <a:off x="14603365" y="6093369"/>
            <a:ext cx="914400" cy="914400"/>
          </a:xfrm>
          <a:prstGeom prst="ellipse">
            <a:avLst/>
          </a:prstGeom>
          <a:noFill/>
          <a:ln w="76200">
            <a:solidFill>
              <a:srgbClr val="099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0,2</a:t>
            </a:r>
          </a:p>
        </p:txBody>
      </p:sp>
      <p:sp>
        <p:nvSpPr>
          <p:cNvPr id="20" name="Oval 19">
            <a:extLst>
              <a:ext uri="{FF2B5EF4-FFF2-40B4-BE49-F238E27FC236}">
                <a16:creationId xmlns:a16="http://schemas.microsoft.com/office/drawing/2014/main" id="{72E39476-9AD4-4A05-AB79-7288A0C17983}"/>
              </a:ext>
            </a:extLst>
          </p:cNvPr>
          <p:cNvSpPr/>
          <p:nvPr/>
        </p:nvSpPr>
        <p:spPr>
          <a:xfrm>
            <a:off x="14603365" y="7339602"/>
            <a:ext cx="914400" cy="914400"/>
          </a:xfrm>
          <a:prstGeom prst="ellipse">
            <a:avLst/>
          </a:prstGeom>
          <a:noFill/>
          <a:ln w="76200">
            <a:solidFill>
              <a:srgbClr val="099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a:t>
            </a:r>
          </a:p>
        </p:txBody>
      </p:sp>
      <p:cxnSp>
        <p:nvCxnSpPr>
          <p:cNvPr id="21" name="Straight Arrow Connector 20">
            <a:extLst>
              <a:ext uri="{FF2B5EF4-FFF2-40B4-BE49-F238E27FC236}">
                <a16:creationId xmlns:a16="http://schemas.microsoft.com/office/drawing/2014/main" id="{EB17A8B4-46BA-45A4-98A2-4B9D6121A212}"/>
              </a:ext>
            </a:extLst>
          </p:cNvPr>
          <p:cNvCxnSpPr>
            <a:cxnSpLocks/>
            <a:stCxn id="5" idx="6"/>
          </p:cNvCxnSpPr>
          <p:nvPr/>
        </p:nvCxnSpPr>
        <p:spPr>
          <a:xfrm flipV="1">
            <a:off x="3714750" y="3316896"/>
            <a:ext cx="4972050" cy="740754"/>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6B9E3A1-DB18-4483-82F8-20E98E2E947A}"/>
              </a:ext>
            </a:extLst>
          </p:cNvPr>
          <p:cNvCxnSpPr>
            <a:cxnSpLocks/>
            <a:stCxn id="7" idx="6"/>
          </p:cNvCxnSpPr>
          <p:nvPr/>
        </p:nvCxnSpPr>
        <p:spPr>
          <a:xfrm flipV="1">
            <a:off x="3714750" y="3316896"/>
            <a:ext cx="4972050" cy="1987440"/>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0242BDE-28B0-48D0-A48E-C547DA675556}"/>
              </a:ext>
            </a:extLst>
          </p:cNvPr>
          <p:cNvCxnSpPr>
            <a:cxnSpLocks/>
            <a:stCxn id="8" idx="6"/>
          </p:cNvCxnSpPr>
          <p:nvPr/>
        </p:nvCxnSpPr>
        <p:spPr>
          <a:xfrm flipV="1">
            <a:off x="3714750" y="3316896"/>
            <a:ext cx="4972050" cy="3233673"/>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2768BBE-C385-4EEE-A775-DB8D66812880}"/>
              </a:ext>
            </a:extLst>
          </p:cNvPr>
          <p:cNvCxnSpPr>
            <a:cxnSpLocks/>
            <a:stCxn id="9" idx="6"/>
          </p:cNvCxnSpPr>
          <p:nvPr/>
        </p:nvCxnSpPr>
        <p:spPr>
          <a:xfrm flipV="1">
            <a:off x="3714750" y="3316896"/>
            <a:ext cx="4972050" cy="4479906"/>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8622CE2-99AA-4150-B49F-1995F341491B}"/>
              </a:ext>
            </a:extLst>
          </p:cNvPr>
          <p:cNvCxnSpPr>
            <a:cxnSpLocks/>
          </p:cNvCxnSpPr>
          <p:nvPr/>
        </p:nvCxnSpPr>
        <p:spPr>
          <a:xfrm>
            <a:off x="3714750" y="4065697"/>
            <a:ext cx="4972050" cy="575642"/>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A7C209A-5910-46CA-B1C9-C13B009D3A7B}"/>
              </a:ext>
            </a:extLst>
          </p:cNvPr>
          <p:cNvCxnSpPr>
            <a:cxnSpLocks/>
          </p:cNvCxnSpPr>
          <p:nvPr/>
        </p:nvCxnSpPr>
        <p:spPr>
          <a:xfrm flipV="1">
            <a:off x="3714750" y="4641339"/>
            <a:ext cx="4972050" cy="671044"/>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7DC62A4-1786-4962-95F5-05EBC99DC11D}"/>
              </a:ext>
            </a:extLst>
          </p:cNvPr>
          <p:cNvCxnSpPr>
            <a:cxnSpLocks/>
          </p:cNvCxnSpPr>
          <p:nvPr/>
        </p:nvCxnSpPr>
        <p:spPr>
          <a:xfrm flipV="1">
            <a:off x="3714750" y="4641339"/>
            <a:ext cx="4972050" cy="1917278"/>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5ECC094-CC07-449D-8081-FBC2989DADA2}"/>
              </a:ext>
            </a:extLst>
          </p:cNvPr>
          <p:cNvCxnSpPr>
            <a:cxnSpLocks/>
          </p:cNvCxnSpPr>
          <p:nvPr/>
        </p:nvCxnSpPr>
        <p:spPr>
          <a:xfrm flipV="1">
            <a:off x="3714750" y="4641339"/>
            <a:ext cx="4972050" cy="3163510"/>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551A7DA-0611-431E-964C-A578D0288EE7}"/>
              </a:ext>
            </a:extLst>
          </p:cNvPr>
          <p:cNvCxnSpPr>
            <a:cxnSpLocks/>
          </p:cNvCxnSpPr>
          <p:nvPr/>
        </p:nvCxnSpPr>
        <p:spPr>
          <a:xfrm>
            <a:off x="3729807" y="4057650"/>
            <a:ext cx="4956993" cy="3232577"/>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5AB02E4-FA59-421E-825F-16E28FB14900}"/>
              </a:ext>
            </a:extLst>
          </p:cNvPr>
          <p:cNvCxnSpPr>
            <a:cxnSpLocks/>
          </p:cNvCxnSpPr>
          <p:nvPr/>
        </p:nvCxnSpPr>
        <p:spPr>
          <a:xfrm>
            <a:off x="3729807" y="5304336"/>
            <a:ext cx="4956993" cy="1985891"/>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9230B32-6D03-460A-963E-6D3FFC193497}"/>
              </a:ext>
            </a:extLst>
          </p:cNvPr>
          <p:cNvCxnSpPr>
            <a:cxnSpLocks/>
          </p:cNvCxnSpPr>
          <p:nvPr/>
        </p:nvCxnSpPr>
        <p:spPr>
          <a:xfrm>
            <a:off x="3729807" y="6550571"/>
            <a:ext cx="4956993" cy="739656"/>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B9C6DFA-1A2E-4A71-B065-88A56022B7DB}"/>
              </a:ext>
            </a:extLst>
          </p:cNvPr>
          <p:cNvCxnSpPr>
            <a:cxnSpLocks/>
          </p:cNvCxnSpPr>
          <p:nvPr/>
        </p:nvCxnSpPr>
        <p:spPr>
          <a:xfrm flipV="1">
            <a:off x="3729807" y="7290227"/>
            <a:ext cx="4956993" cy="506576"/>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8D8FF19-157C-4919-86CD-1AF4D7B96C0B}"/>
              </a:ext>
            </a:extLst>
          </p:cNvPr>
          <p:cNvCxnSpPr>
            <a:cxnSpLocks/>
          </p:cNvCxnSpPr>
          <p:nvPr/>
        </p:nvCxnSpPr>
        <p:spPr>
          <a:xfrm>
            <a:off x="3722278" y="4049602"/>
            <a:ext cx="4964522" cy="1916181"/>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9C44616-C6E3-4BC7-8709-2951B0A3AC96}"/>
              </a:ext>
            </a:extLst>
          </p:cNvPr>
          <p:cNvCxnSpPr>
            <a:cxnSpLocks/>
          </p:cNvCxnSpPr>
          <p:nvPr/>
        </p:nvCxnSpPr>
        <p:spPr>
          <a:xfrm>
            <a:off x="3722278" y="5296288"/>
            <a:ext cx="4964522" cy="669495"/>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9EB0FB1-31D6-4FDA-9D76-3241DFC72A9D}"/>
              </a:ext>
            </a:extLst>
          </p:cNvPr>
          <p:cNvCxnSpPr>
            <a:cxnSpLocks/>
          </p:cNvCxnSpPr>
          <p:nvPr/>
        </p:nvCxnSpPr>
        <p:spPr>
          <a:xfrm flipV="1">
            <a:off x="3722278" y="5965783"/>
            <a:ext cx="4964522" cy="576740"/>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64910CB-AAEA-490F-87F3-D573ED608619}"/>
              </a:ext>
            </a:extLst>
          </p:cNvPr>
          <p:cNvCxnSpPr>
            <a:cxnSpLocks/>
          </p:cNvCxnSpPr>
          <p:nvPr/>
        </p:nvCxnSpPr>
        <p:spPr>
          <a:xfrm flipV="1">
            <a:off x="3722278" y="5965783"/>
            <a:ext cx="4964522" cy="1822972"/>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164F18F-A384-4C36-A75D-CCE9982A1F47}"/>
              </a:ext>
            </a:extLst>
          </p:cNvPr>
          <p:cNvCxnSpPr>
            <a:cxnSpLocks/>
          </p:cNvCxnSpPr>
          <p:nvPr/>
        </p:nvCxnSpPr>
        <p:spPr>
          <a:xfrm>
            <a:off x="3741099" y="4049602"/>
            <a:ext cx="4945701" cy="4740264"/>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FC474D0-AEF8-4FB1-9998-9831D3F661B9}"/>
              </a:ext>
            </a:extLst>
          </p:cNvPr>
          <p:cNvCxnSpPr>
            <a:cxnSpLocks/>
          </p:cNvCxnSpPr>
          <p:nvPr/>
        </p:nvCxnSpPr>
        <p:spPr>
          <a:xfrm>
            <a:off x="3741099" y="5296288"/>
            <a:ext cx="4945701" cy="3493578"/>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EE3DA07-E5EA-493A-901B-E8C9C6CC1CB7}"/>
              </a:ext>
            </a:extLst>
          </p:cNvPr>
          <p:cNvCxnSpPr>
            <a:cxnSpLocks/>
          </p:cNvCxnSpPr>
          <p:nvPr/>
        </p:nvCxnSpPr>
        <p:spPr>
          <a:xfrm>
            <a:off x="3741099" y="6542523"/>
            <a:ext cx="4945701" cy="2247343"/>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1FD107B-4AC3-440B-BB1F-78126B92E633}"/>
              </a:ext>
            </a:extLst>
          </p:cNvPr>
          <p:cNvCxnSpPr>
            <a:cxnSpLocks/>
          </p:cNvCxnSpPr>
          <p:nvPr/>
        </p:nvCxnSpPr>
        <p:spPr>
          <a:xfrm>
            <a:off x="3741099" y="7788755"/>
            <a:ext cx="4945701" cy="1001111"/>
          </a:xfrm>
          <a:prstGeom prst="straightConnector1">
            <a:avLst/>
          </a:prstGeom>
          <a:ln w="22225" cmpd="sng">
            <a:gradFill>
              <a:gsLst>
                <a:gs pos="0">
                  <a:srgbClr val="0070C0"/>
                </a:gs>
                <a:gs pos="100000">
                  <a:srgbClr val="249C88"/>
                </a:gs>
              </a:gsLst>
              <a:lin ang="5400000" scaled="1"/>
            </a:gradFill>
            <a:round/>
            <a:headEnd w="lg" len="med"/>
            <a:tailEnd type="triangle" w="sm" len="lg"/>
          </a:ln>
        </p:spPr>
        <p:style>
          <a:lnRef idx="1">
            <a:schemeClr val="accent1"/>
          </a:lnRef>
          <a:fillRef idx="0">
            <a:schemeClr val="accent1"/>
          </a:fillRef>
          <a:effectRef idx="0">
            <a:schemeClr val="accent1"/>
          </a:effectRef>
          <a:fontRef idx="minor">
            <a:schemeClr val="tx1"/>
          </a:fontRef>
        </p:style>
      </p:cxnSp>
      <p:graphicFrame>
        <p:nvGraphicFramePr>
          <p:cNvPr id="61" name="Table 61">
            <a:extLst>
              <a:ext uri="{FF2B5EF4-FFF2-40B4-BE49-F238E27FC236}">
                <a16:creationId xmlns:a16="http://schemas.microsoft.com/office/drawing/2014/main" id="{AE2568CB-F921-49E7-9618-C0ED8BC4B3E8}"/>
              </a:ext>
            </a:extLst>
          </p:cNvPr>
          <p:cNvGraphicFramePr>
            <a:graphicFrameLocks noGrp="1"/>
          </p:cNvGraphicFramePr>
          <p:nvPr/>
        </p:nvGraphicFramePr>
        <p:xfrm>
          <a:off x="16277435" y="3480237"/>
          <a:ext cx="1319347" cy="4876008"/>
        </p:xfrm>
        <a:graphic>
          <a:graphicData uri="http://schemas.openxmlformats.org/drawingml/2006/table">
            <a:tbl>
              <a:tblPr bandRow="1">
                <a:tableStyleId>{F5AB1C69-6EDB-4FF4-983F-18BD219EF322}</a:tableStyleId>
              </a:tblPr>
              <a:tblGrid>
                <a:gridCol w="1319347">
                  <a:extLst>
                    <a:ext uri="{9D8B030D-6E8A-4147-A177-3AD203B41FA5}">
                      <a16:colId xmlns:a16="http://schemas.microsoft.com/office/drawing/2014/main" val="918082948"/>
                    </a:ext>
                  </a:extLst>
                </a:gridCol>
              </a:tblGrid>
              <a:tr h="1219002">
                <a:tc>
                  <a:txBody>
                    <a:bodyPr/>
                    <a:lstStyle/>
                    <a:p>
                      <a:pPr algn="ctr"/>
                      <a:r>
                        <a:rPr lang="en-US" dirty="0"/>
                        <a:t>0</a:t>
                      </a:r>
                    </a:p>
                  </a:txBody>
                  <a:tcPr anchor="ctr"/>
                </a:tc>
                <a:extLst>
                  <a:ext uri="{0D108BD9-81ED-4DB2-BD59-A6C34878D82A}">
                    <a16:rowId xmlns:a16="http://schemas.microsoft.com/office/drawing/2014/main" val="210051594"/>
                  </a:ext>
                </a:extLst>
              </a:tr>
              <a:tr h="1219002">
                <a:tc>
                  <a:txBody>
                    <a:bodyPr/>
                    <a:lstStyle/>
                    <a:p>
                      <a:pPr algn="ctr"/>
                      <a:r>
                        <a:rPr lang="en-US" dirty="0"/>
                        <a:t>1</a:t>
                      </a:r>
                    </a:p>
                  </a:txBody>
                  <a:tcPr anchor="ctr"/>
                </a:tc>
                <a:extLst>
                  <a:ext uri="{0D108BD9-81ED-4DB2-BD59-A6C34878D82A}">
                    <a16:rowId xmlns:a16="http://schemas.microsoft.com/office/drawing/2014/main" val="1821464336"/>
                  </a:ext>
                </a:extLst>
              </a:tr>
              <a:tr h="1219002">
                <a:tc>
                  <a:txBody>
                    <a:bodyPr/>
                    <a:lstStyle/>
                    <a:p>
                      <a:pPr algn="ctr"/>
                      <a:r>
                        <a:rPr lang="en-US" dirty="0"/>
                        <a:t>0</a:t>
                      </a:r>
                    </a:p>
                  </a:txBody>
                  <a:tcPr anchor="ctr"/>
                </a:tc>
                <a:extLst>
                  <a:ext uri="{0D108BD9-81ED-4DB2-BD59-A6C34878D82A}">
                    <a16:rowId xmlns:a16="http://schemas.microsoft.com/office/drawing/2014/main" val="2905396906"/>
                  </a:ext>
                </a:extLst>
              </a:tr>
              <a:tr h="1219002">
                <a:tc>
                  <a:txBody>
                    <a:bodyPr/>
                    <a:lstStyle/>
                    <a:p>
                      <a:pPr algn="ctr"/>
                      <a:r>
                        <a:rPr lang="en-US" dirty="0"/>
                        <a:t>0</a:t>
                      </a:r>
                    </a:p>
                  </a:txBody>
                  <a:tcPr anchor="ctr"/>
                </a:tc>
                <a:extLst>
                  <a:ext uri="{0D108BD9-81ED-4DB2-BD59-A6C34878D82A}">
                    <a16:rowId xmlns:a16="http://schemas.microsoft.com/office/drawing/2014/main" val="3931459319"/>
                  </a:ext>
                </a:extLst>
              </a:tr>
            </a:tbl>
          </a:graphicData>
        </a:graphic>
      </p:graphicFrame>
      <p:sp>
        <p:nvSpPr>
          <p:cNvPr id="62" name="TextBox 61">
            <a:extLst>
              <a:ext uri="{FF2B5EF4-FFF2-40B4-BE49-F238E27FC236}">
                <a16:creationId xmlns:a16="http://schemas.microsoft.com/office/drawing/2014/main" id="{30C84C25-8988-43FF-8629-BED0F9140547}"/>
              </a:ext>
            </a:extLst>
          </p:cNvPr>
          <p:cNvSpPr txBox="1"/>
          <p:nvPr/>
        </p:nvSpPr>
        <p:spPr>
          <a:xfrm>
            <a:off x="16222055" y="2598086"/>
            <a:ext cx="1542858" cy="523220"/>
          </a:xfrm>
          <a:prstGeom prst="rect">
            <a:avLst/>
          </a:prstGeom>
          <a:noFill/>
        </p:spPr>
        <p:txBody>
          <a:bodyPr wrap="none" rtlCol="0">
            <a:spAutoFit/>
          </a:bodyPr>
          <a:lstStyle/>
          <a:p>
            <a:r>
              <a:rPr lang="en-US" sz="2800" b="1" dirty="0"/>
              <a:t>Expected</a:t>
            </a:r>
          </a:p>
        </p:txBody>
      </p:sp>
      <p:cxnSp>
        <p:nvCxnSpPr>
          <p:cNvPr id="66" name="Straight Arrow Connector 65">
            <a:extLst>
              <a:ext uri="{FF2B5EF4-FFF2-40B4-BE49-F238E27FC236}">
                <a16:creationId xmlns:a16="http://schemas.microsoft.com/office/drawing/2014/main" id="{D2E37A56-7C47-4A3F-B9D8-DC9F9D0B3387}"/>
              </a:ext>
            </a:extLst>
          </p:cNvPr>
          <p:cNvCxnSpPr>
            <a:cxnSpLocks/>
            <a:endCxn id="16" idx="2"/>
          </p:cNvCxnSpPr>
          <p:nvPr/>
        </p:nvCxnSpPr>
        <p:spPr>
          <a:xfrm>
            <a:off x="9631315" y="3316964"/>
            <a:ext cx="4972050" cy="740686"/>
          </a:xfrm>
          <a:prstGeom prst="straightConnector1">
            <a:avLst/>
          </a:prstGeom>
          <a:ln w="22225" cmpd="sng">
            <a:solidFill>
              <a:srgbClr val="00B050"/>
            </a:soli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2B776792-31C4-4D8C-BF7B-F9DFA62251F8}"/>
              </a:ext>
            </a:extLst>
          </p:cNvPr>
          <p:cNvCxnSpPr>
            <a:cxnSpLocks/>
            <a:endCxn id="16" idx="2"/>
          </p:cNvCxnSpPr>
          <p:nvPr/>
        </p:nvCxnSpPr>
        <p:spPr>
          <a:xfrm flipV="1">
            <a:off x="9601200" y="4057650"/>
            <a:ext cx="5002165" cy="3232576"/>
          </a:xfrm>
          <a:prstGeom prst="straightConnector1">
            <a:avLst/>
          </a:prstGeom>
          <a:ln w="22225" cmpd="sng">
            <a:solidFill>
              <a:srgbClr val="92D050"/>
            </a:soli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2FDCCAAE-0DAD-42C2-B0E3-F0BB010B6577}"/>
              </a:ext>
            </a:extLst>
          </p:cNvPr>
          <p:cNvCxnSpPr>
            <a:cxnSpLocks/>
            <a:endCxn id="16" idx="2"/>
          </p:cNvCxnSpPr>
          <p:nvPr/>
        </p:nvCxnSpPr>
        <p:spPr>
          <a:xfrm flipV="1">
            <a:off x="9615689" y="4057650"/>
            <a:ext cx="4987676" cy="583690"/>
          </a:xfrm>
          <a:prstGeom prst="straightConnector1">
            <a:avLst/>
          </a:prstGeom>
          <a:ln w="22225" cmpd="sng">
            <a:solidFill>
              <a:srgbClr val="FF0000"/>
            </a:soli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5F98B32-1BB7-452D-8C7A-AA13FDE08302}"/>
              </a:ext>
            </a:extLst>
          </p:cNvPr>
          <p:cNvCxnSpPr>
            <a:cxnSpLocks/>
            <a:endCxn id="16" idx="2"/>
          </p:cNvCxnSpPr>
          <p:nvPr/>
        </p:nvCxnSpPr>
        <p:spPr>
          <a:xfrm flipV="1">
            <a:off x="9615689" y="4057650"/>
            <a:ext cx="4987676" cy="1908134"/>
          </a:xfrm>
          <a:prstGeom prst="straightConnector1">
            <a:avLst/>
          </a:prstGeom>
          <a:ln w="22225" cmpd="sng">
            <a:solidFill>
              <a:schemeClr val="accent1">
                <a:lumMod val="60000"/>
                <a:lumOff val="40000"/>
              </a:schemeClr>
            </a:soli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A699031-8FB8-462A-BDC9-E3A9E061DF1A}"/>
              </a:ext>
            </a:extLst>
          </p:cNvPr>
          <p:cNvCxnSpPr>
            <a:cxnSpLocks/>
            <a:endCxn id="16" idx="2"/>
          </p:cNvCxnSpPr>
          <p:nvPr/>
        </p:nvCxnSpPr>
        <p:spPr>
          <a:xfrm flipV="1">
            <a:off x="9601200" y="4057650"/>
            <a:ext cx="5002165" cy="4732216"/>
          </a:xfrm>
          <a:prstGeom prst="straightConnector1">
            <a:avLst/>
          </a:prstGeom>
          <a:ln w="22225" cmpd="sng">
            <a:solidFill>
              <a:schemeClr val="accent1">
                <a:lumMod val="20000"/>
                <a:lumOff val="80000"/>
              </a:schemeClr>
            </a:solidFill>
            <a:round/>
            <a:headEnd w="lg" len="med"/>
            <a:tailEnd type="triangle" w="sm"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C7ADE779-3F8B-4EAF-B2BA-CEAB41B67344}"/>
              </a:ext>
            </a:extLst>
          </p:cNvPr>
          <p:cNvCxnSpPr>
            <a:cxnSpLocks/>
          </p:cNvCxnSpPr>
          <p:nvPr/>
        </p:nvCxnSpPr>
        <p:spPr>
          <a:xfrm flipV="1">
            <a:off x="12134850" y="3316897"/>
            <a:ext cx="0" cy="370376"/>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98F4D226-644E-4045-9CC3-89E731EEF082}"/>
              </a:ext>
            </a:extLst>
          </p:cNvPr>
          <p:cNvSpPr txBox="1"/>
          <p:nvPr/>
        </p:nvSpPr>
        <p:spPr>
          <a:xfrm>
            <a:off x="11449406" y="2709722"/>
            <a:ext cx="1553630" cy="523220"/>
          </a:xfrm>
          <a:prstGeom prst="rect">
            <a:avLst/>
          </a:prstGeom>
          <a:noFill/>
        </p:spPr>
        <p:txBody>
          <a:bodyPr wrap="none" rtlCol="0">
            <a:spAutoFit/>
          </a:bodyPr>
          <a:lstStyle/>
          <a:p>
            <a:r>
              <a:rPr lang="en-US" sz="2800" b="1" dirty="0"/>
              <a:t>W</a:t>
            </a:r>
            <a:r>
              <a:rPr lang="en-US" sz="2800" b="1" baseline="-25000" dirty="0"/>
              <a:t>1,1</a:t>
            </a:r>
            <a:r>
              <a:rPr lang="en-US" sz="2800" b="1" dirty="0"/>
              <a:t> * h</a:t>
            </a:r>
            <a:r>
              <a:rPr lang="en-US" sz="2800" b="1" baseline="-25000" dirty="0"/>
              <a:t>1</a:t>
            </a:r>
            <a:r>
              <a:rPr lang="en-US" sz="2800" b="1" dirty="0"/>
              <a:t> </a:t>
            </a:r>
          </a:p>
        </p:txBody>
      </p:sp>
      <p:cxnSp>
        <p:nvCxnSpPr>
          <p:cNvPr id="75" name="Straight Arrow Connector 74">
            <a:extLst>
              <a:ext uri="{FF2B5EF4-FFF2-40B4-BE49-F238E27FC236}">
                <a16:creationId xmlns:a16="http://schemas.microsoft.com/office/drawing/2014/main" id="{47A7B927-22D8-4617-8696-83342F9F00CB}"/>
              </a:ext>
            </a:extLst>
          </p:cNvPr>
          <p:cNvCxnSpPr>
            <a:cxnSpLocks/>
            <a:stCxn id="16" idx="3"/>
            <a:endCxn id="78" idx="0"/>
          </p:cNvCxnSpPr>
          <p:nvPr/>
        </p:nvCxnSpPr>
        <p:spPr>
          <a:xfrm flipH="1">
            <a:off x="13618619" y="4380939"/>
            <a:ext cx="1118657" cy="4196693"/>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A61A478D-579A-431D-ADF8-51A0C8C28743}"/>
                  </a:ext>
                </a:extLst>
              </p:cNvPr>
              <p:cNvSpPr txBox="1"/>
              <p:nvPr/>
            </p:nvSpPr>
            <p:spPr>
              <a:xfrm>
                <a:off x="12002888" y="8577632"/>
                <a:ext cx="3231462" cy="12666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𝒚</m:t>
                      </m:r>
                      <m:r>
                        <a:rPr lang="en-US" sz="2800" b="1" i="1" smtClean="0">
                          <a:latin typeface="Cambria Math" panose="02040503050406030204" pitchFamily="18" charset="0"/>
                        </a:rPr>
                        <m:t>=</m:t>
                      </m:r>
                      <m:r>
                        <a:rPr lang="en-US" sz="2800" b="1" i="1" smtClean="0">
                          <a:latin typeface="Cambria Math" panose="02040503050406030204" pitchFamily="18" charset="0"/>
                        </a:rPr>
                        <m:t>𝒃</m:t>
                      </m:r>
                      <m:r>
                        <a:rPr lang="en-US" sz="2800" b="1" i="1" smtClean="0">
                          <a:latin typeface="Cambria Math" panose="02040503050406030204" pitchFamily="18" charset="0"/>
                        </a:rPr>
                        <m:t>+</m:t>
                      </m:r>
                      <m:nary>
                        <m:naryPr>
                          <m:chr m:val="∑"/>
                          <m:ctrlPr>
                            <a:rPr lang="en-US" sz="2800" b="1" i="1" smtClean="0">
                              <a:latin typeface="Cambria Math" panose="02040503050406030204" pitchFamily="18" charset="0"/>
                            </a:rPr>
                          </m:ctrlPr>
                        </m:naryPr>
                        <m:sub>
                          <m:r>
                            <a:rPr lang="en-US" sz="2800" b="1" i="1" smtClean="0">
                              <a:latin typeface="Cambria Math" panose="02040503050406030204" pitchFamily="18" charset="0"/>
                            </a:rPr>
                            <m:t>𝒊</m:t>
                          </m:r>
                          <m:r>
                            <a:rPr lang="en-US" sz="2800" b="1" i="1" smtClean="0">
                              <a:latin typeface="Cambria Math" panose="02040503050406030204" pitchFamily="18" charset="0"/>
                            </a:rPr>
                            <m:t>=</m:t>
                          </m:r>
                          <m:r>
                            <a:rPr lang="en-US" sz="2800" b="1" i="0" smtClean="0">
                              <a:latin typeface="Cambria Math" panose="02040503050406030204" pitchFamily="18" charset="0"/>
                            </a:rPr>
                            <m:t>𝟏</m:t>
                          </m:r>
                        </m:sub>
                        <m:sup>
                          <m:r>
                            <a:rPr lang="en-US" sz="2800" b="1" i="0" smtClean="0">
                              <a:latin typeface="Cambria Math" panose="02040503050406030204" pitchFamily="18" charset="0"/>
                            </a:rPr>
                            <m:t>𝐧</m:t>
                          </m:r>
                        </m:sup>
                        <m:e>
                          <m:sSub>
                            <m:sSubPr>
                              <m:ctrlPr>
                                <a:rPr lang="en-US" sz="2800" b="1" i="1" smtClean="0">
                                  <a:latin typeface="Cambria Math" panose="02040503050406030204" pitchFamily="18" charset="0"/>
                                </a:rPr>
                              </m:ctrlPr>
                            </m:sSubPr>
                            <m:e>
                              <m:r>
                                <a:rPr lang="en-US" sz="2800" b="1" i="0" smtClean="0">
                                  <a:latin typeface="Cambria Math" panose="02040503050406030204" pitchFamily="18" charset="0"/>
                                </a:rPr>
                                <m:t>𝐖</m:t>
                              </m:r>
                            </m:e>
                            <m:sub>
                              <m:r>
                                <a:rPr lang="en-US" sz="2800" b="1" i="0" smtClean="0">
                                  <a:latin typeface="Cambria Math" panose="02040503050406030204" pitchFamily="18" charset="0"/>
                                </a:rPr>
                                <m:t>𝐢</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𝑨</m:t>
                              </m:r>
                            </m:e>
                            <m:sub>
                              <m:r>
                                <a:rPr lang="en-US" sz="2800" b="1" i="1" smtClean="0">
                                  <a:latin typeface="Cambria Math" panose="02040503050406030204" pitchFamily="18" charset="0"/>
                                </a:rPr>
                                <m:t>𝒊</m:t>
                              </m:r>
                            </m:sub>
                          </m:sSub>
                        </m:e>
                      </m:nary>
                    </m:oMath>
                  </m:oMathPara>
                </a14:m>
                <a:endParaRPr lang="en-US" sz="2800" b="1" dirty="0"/>
              </a:p>
            </p:txBody>
          </p:sp>
        </mc:Choice>
        <mc:Fallback xmlns="">
          <p:sp>
            <p:nvSpPr>
              <p:cNvPr id="78" name="TextBox 77">
                <a:extLst>
                  <a:ext uri="{FF2B5EF4-FFF2-40B4-BE49-F238E27FC236}">
                    <a16:creationId xmlns:a16="http://schemas.microsoft.com/office/drawing/2014/main" id="{A61A478D-579A-431D-ADF8-51A0C8C28743}"/>
                  </a:ext>
                </a:extLst>
              </p:cNvPr>
              <p:cNvSpPr txBox="1">
                <a:spLocks noRot="1" noChangeAspect="1" noMove="1" noResize="1" noEditPoints="1" noAdjustHandles="1" noChangeArrowheads="1" noChangeShapeType="1" noTextEdit="1"/>
              </p:cNvSpPr>
              <p:nvPr/>
            </p:nvSpPr>
            <p:spPr>
              <a:xfrm>
                <a:off x="12002888" y="8577632"/>
                <a:ext cx="3231462" cy="1266629"/>
              </a:xfrm>
              <a:prstGeom prst="rect">
                <a:avLst/>
              </a:prstGeom>
              <a:blipFill>
                <a:blip r:embed="rId3"/>
                <a:stretch>
                  <a:fillRect/>
                </a:stretch>
              </a:blipFill>
            </p:spPr>
            <p:txBody>
              <a:bodyPr/>
              <a:lstStyle/>
              <a:p>
                <a:r>
                  <a:rPr lang="en-US">
                    <a:noFill/>
                  </a:rPr>
                  <a:t> </a:t>
                </a:r>
              </a:p>
            </p:txBody>
          </p:sp>
        </mc:Fallback>
      </mc:AlternateContent>
      <p:sp>
        <p:nvSpPr>
          <p:cNvPr id="80" name="TextBox 79">
            <a:extLst>
              <a:ext uri="{FF2B5EF4-FFF2-40B4-BE49-F238E27FC236}">
                <a16:creationId xmlns:a16="http://schemas.microsoft.com/office/drawing/2014/main" id="{E2B85070-DFAD-49B9-9524-A637966AA8E7}"/>
              </a:ext>
            </a:extLst>
          </p:cNvPr>
          <p:cNvSpPr txBox="1"/>
          <p:nvPr/>
        </p:nvSpPr>
        <p:spPr>
          <a:xfrm>
            <a:off x="8068655" y="2334990"/>
            <a:ext cx="2538580" cy="523220"/>
          </a:xfrm>
          <a:prstGeom prst="rect">
            <a:avLst/>
          </a:prstGeom>
          <a:noFill/>
        </p:spPr>
        <p:txBody>
          <a:bodyPr wrap="none" rtlCol="0">
            <a:spAutoFit/>
          </a:bodyPr>
          <a:lstStyle/>
          <a:p>
            <a:r>
              <a:rPr lang="en-US" sz="2800" b="1" dirty="0"/>
              <a:t>hidden layer (h)</a:t>
            </a:r>
          </a:p>
        </p:txBody>
      </p:sp>
      <p:sp>
        <p:nvSpPr>
          <p:cNvPr id="53" name="Oval 52">
            <a:extLst>
              <a:ext uri="{FF2B5EF4-FFF2-40B4-BE49-F238E27FC236}">
                <a16:creationId xmlns:a16="http://schemas.microsoft.com/office/drawing/2014/main" id="{DFDC3DAE-BD08-41F7-BF0F-75A45ED3B294}"/>
              </a:ext>
            </a:extLst>
          </p:cNvPr>
          <p:cNvSpPr/>
          <p:nvPr/>
        </p:nvSpPr>
        <p:spPr>
          <a:xfrm>
            <a:off x="8686800" y="2859696"/>
            <a:ext cx="914400" cy="914400"/>
          </a:xfrm>
          <a:prstGeom prst="ellipse">
            <a:avLst/>
          </a:prstGeom>
          <a:noFill/>
          <a:ln w="76200">
            <a:solidFill>
              <a:srgbClr val="249C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h1</a:t>
            </a:r>
          </a:p>
        </p:txBody>
      </p:sp>
      <p:sp>
        <p:nvSpPr>
          <p:cNvPr id="54" name="Oval 53">
            <a:extLst>
              <a:ext uri="{FF2B5EF4-FFF2-40B4-BE49-F238E27FC236}">
                <a16:creationId xmlns:a16="http://schemas.microsoft.com/office/drawing/2014/main" id="{4378FB64-DD62-45BE-91E6-AA53587C296F}"/>
              </a:ext>
            </a:extLst>
          </p:cNvPr>
          <p:cNvSpPr/>
          <p:nvPr/>
        </p:nvSpPr>
        <p:spPr>
          <a:xfrm>
            <a:off x="8686800" y="4184139"/>
            <a:ext cx="914400" cy="914400"/>
          </a:xfrm>
          <a:prstGeom prst="ellipse">
            <a:avLst/>
          </a:prstGeom>
          <a:noFill/>
          <a:ln w="76200">
            <a:solidFill>
              <a:srgbClr val="249C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h2</a:t>
            </a:r>
          </a:p>
        </p:txBody>
      </p:sp>
      <p:sp>
        <p:nvSpPr>
          <p:cNvPr id="55" name="Oval 54">
            <a:extLst>
              <a:ext uri="{FF2B5EF4-FFF2-40B4-BE49-F238E27FC236}">
                <a16:creationId xmlns:a16="http://schemas.microsoft.com/office/drawing/2014/main" id="{A4493424-E9A8-4281-AA9E-3B43FD65B4B1}"/>
              </a:ext>
            </a:extLst>
          </p:cNvPr>
          <p:cNvSpPr/>
          <p:nvPr/>
        </p:nvSpPr>
        <p:spPr>
          <a:xfrm>
            <a:off x="8686800" y="5508583"/>
            <a:ext cx="914400" cy="914400"/>
          </a:xfrm>
          <a:prstGeom prst="ellipse">
            <a:avLst/>
          </a:prstGeom>
          <a:noFill/>
          <a:ln w="76200">
            <a:solidFill>
              <a:srgbClr val="249C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h3</a:t>
            </a:r>
          </a:p>
        </p:txBody>
      </p:sp>
      <p:sp>
        <p:nvSpPr>
          <p:cNvPr id="56" name="Oval 55">
            <a:extLst>
              <a:ext uri="{FF2B5EF4-FFF2-40B4-BE49-F238E27FC236}">
                <a16:creationId xmlns:a16="http://schemas.microsoft.com/office/drawing/2014/main" id="{65F20725-85DC-4455-8560-59A96D3D654C}"/>
              </a:ext>
            </a:extLst>
          </p:cNvPr>
          <p:cNvSpPr/>
          <p:nvPr/>
        </p:nvSpPr>
        <p:spPr>
          <a:xfrm>
            <a:off x="8686800" y="6833027"/>
            <a:ext cx="914400" cy="914400"/>
          </a:xfrm>
          <a:prstGeom prst="ellipse">
            <a:avLst/>
          </a:prstGeom>
          <a:noFill/>
          <a:ln w="76200">
            <a:solidFill>
              <a:srgbClr val="249C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h4</a:t>
            </a:r>
          </a:p>
        </p:txBody>
      </p:sp>
      <p:sp>
        <p:nvSpPr>
          <p:cNvPr id="57" name="Oval 56">
            <a:extLst>
              <a:ext uri="{FF2B5EF4-FFF2-40B4-BE49-F238E27FC236}">
                <a16:creationId xmlns:a16="http://schemas.microsoft.com/office/drawing/2014/main" id="{02CAA2FC-566B-471A-8B27-A00E9476CCC9}"/>
              </a:ext>
            </a:extLst>
          </p:cNvPr>
          <p:cNvSpPr/>
          <p:nvPr/>
        </p:nvSpPr>
        <p:spPr>
          <a:xfrm>
            <a:off x="8686800" y="8332666"/>
            <a:ext cx="914400" cy="914400"/>
          </a:xfrm>
          <a:prstGeom prst="ellipse">
            <a:avLst/>
          </a:prstGeom>
          <a:noFill/>
          <a:ln w="76200">
            <a:solidFill>
              <a:srgbClr val="249C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h5</a:t>
            </a:r>
          </a:p>
        </p:txBody>
      </p:sp>
      <p:sp>
        <p:nvSpPr>
          <p:cNvPr id="15" name="Rectangle 14">
            <a:extLst>
              <a:ext uri="{FF2B5EF4-FFF2-40B4-BE49-F238E27FC236}">
                <a16:creationId xmlns:a16="http://schemas.microsoft.com/office/drawing/2014/main" id="{11572A44-9CBC-4437-AEC1-B5F97EC7EF8C}"/>
              </a:ext>
            </a:extLst>
          </p:cNvPr>
          <p:cNvSpPr/>
          <p:nvPr/>
        </p:nvSpPr>
        <p:spPr>
          <a:xfrm>
            <a:off x="1132114" y="2364377"/>
            <a:ext cx="8235968" cy="6882689"/>
          </a:xfrm>
          <a:prstGeom prst="rect">
            <a:avLst/>
          </a:prstGeom>
          <a:gradFill>
            <a:gsLst>
              <a:gs pos="100000">
                <a:schemeClr val="bg1">
                  <a:alpha val="0"/>
                </a:schemeClr>
              </a:gs>
              <a:gs pos="85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Backpropagation – a simplified example</a:t>
            </a:r>
          </a:p>
          <a:p>
            <a:r>
              <a:rPr lang="en-US" dirty="0"/>
              <a:t>Changing h-values = updating</a:t>
            </a:r>
            <a:br>
              <a:rPr lang="en-US" dirty="0"/>
            </a:br>
            <a:r>
              <a:rPr lang="en-US" dirty="0"/>
              <a:t>the weights and values that </a:t>
            </a:r>
            <a:br>
              <a:rPr lang="en-US" dirty="0"/>
            </a:br>
            <a:r>
              <a:rPr lang="en-US" dirty="0"/>
              <a:t>create this value</a:t>
            </a:r>
          </a:p>
        </p:txBody>
      </p:sp>
    </p:spTree>
    <p:extLst>
      <p:ext uri="{BB962C8B-B14F-4D97-AF65-F5344CB8AC3E}">
        <p14:creationId xmlns:p14="http://schemas.microsoft.com/office/powerpoint/2010/main" val="1438738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 0 L 0.33811 0.00602 L 0.33811 0.00602 L 0.33811 0.00602 L 0.33811 0.00602 " pathEditMode="relative" ptsTypes="AAAAA">
                                      <p:cBhvr>
                                        <p:cTn id="14" dur="2000" fill="hold"/>
                                        <p:tgtEl>
                                          <p:spTgt spid="75"/>
                                        </p:tgtEl>
                                        <p:attrNameLst>
                                          <p:attrName>ppt_x</p:attrName>
                                          <p:attrName>ppt_y</p:attrName>
                                        </p:attrNameLst>
                                      </p:cBhvr>
                                    </p:animMotion>
                                  </p:childTnLst>
                                </p:cTn>
                              </p:par>
                              <p:par>
                                <p:cTn id="15" presetID="0" presetClass="path" presetSubtype="0" accel="50000" decel="50000" fill="hold" grpId="1" nodeType="withEffect">
                                  <p:stCondLst>
                                    <p:cond delay="0"/>
                                  </p:stCondLst>
                                  <p:childTnLst>
                                    <p:animMotion origin="layout" path="M 0 0 L 0.33811 0.00602 L 0.33811 0.00602 L 0.33811 0.00602 L 0.33811 0.00602 " pathEditMode="relative" ptsTypes="AAAAA">
                                      <p:cBhvr>
                                        <p:cTn id="16" dur="2000" fill="hold"/>
                                        <p:tgtEl>
                                          <p:spTgt spid="78"/>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 0 L 0.33811 0.00602 L 0.33811 0.00602 L 0.33811 0.00602 L 0.33811 0.00602 " pathEditMode="relative" ptsTypes="AAAAA">
                                      <p:cBhvr>
                                        <p:cTn id="18" dur="2000" fill="hold"/>
                                        <p:tgtEl>
                                          <p:spTgt spid="5"/>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 L 0.33811 0.00602 L 0.33811 0.00602 L 0.33811 0.00602 L 0.33811 0.00602 " pathEditMode="relative" ptsTypes="AAAAA">
                                      <p:cBhvr>
                                        <p:cTn id="20" dur="2000" fill="hold"/>
                                        <p:tgtEl>
                                          <p:spTgt spid="6"/>
                                        </p:tgtEl>
                                        <p:attrNameLst>
                                          <p:attrName>ppt_x</p:attrName>
                                          <p:attrName>ppt_y</p:attrName>
                                        </p:attrNameLst>
                                      </p:cBhvr>
                                    </p:animMotion>
                                  </p:childTnLst>
                                </p:cTn>
                              </p:par>
                              <p:par>
                                <p:cTn id="21" presetID="0" presetClass="path" presetSubtype="0" accel="50000" decel="50000" fill="hold" grpId="0" nodeType="withEffect">
                                  <p:stCondLst>
                                    <p:cond delay="0"/>
                                  </p:stCondLst>
                                  <p:childTnLst>
                                    <p:animMotion origin="layout" path="M 0 0 L 0.33811 0.00602 L 0.33811 0.00602 L 0.33811 0.00602 L 0.33811 0.00602 " pathEditMode="relative" ptsTypes="AAAAA">
                                      <p:cBhvr>
                                        <p:cTn id="22" dur="2000" fill="hold"/>
                                        <p:tgtEl>
                                          <p:spTgt spid="7"/>
                                        </p:tgtEl>
                                        <p:attrNameLst>
                                          <p:attrName>ppt_x</p:attrName>
                                          <p:attrName>ppt_y</p:attrName>
                                        </p:attrNameLst>
                                      </p:cBhvr>
                                    </p:animMotion>
                                  </p:childTnLst>
                                </p:cTn>
                              </p:par>
                              <p:par>
                                <p:cTn id="23" presetID="0" presetClass="path" presetSubtype="0" accel="50000" decel="50000" fill="hold" grpId="0" nodeType="withEffect">
                                  <p:stCondLst>
                                    <p:cond delay="0"/>
                                  </p:stCondLst>
                                  <p:childTnLst>
                                    <p:animMotion origin="layout" path="M 0 0 L 0.33811 0.00602 L 0.33811 0.00602 L 0.33811 0.00602 L 0.33811 0.00602 " pathEditMode="relative" ptsTypes="AAAAA">
                                      <p:cBhvr>
                                        <p:cTn id="24" dur="2000" fill="hold"/>
                                        <p:tgtEl>
                                          <p:spTgt spid="8"/>
                                        </p:tgtEl>
                                        <p:attrNameLst>
                                          <p:attrName>ppt_x</p:attrName>
                                          <p:attrName>ppt_y</p:attrName>
                                        </p:attrNameLst>
                                      </p:cBhvr>
                                    </p:animMotion>
                                  </p:childTnLst>
                                </p:cTn>
                              </p:par>
                              <p:par>
                                <p:cTn id="25" presetID="0" presetClass="path" presetSubtype="0" accel="50000" decel="50000" fill="hold" grpId="0" nodeType="withEffect">
                                  <p:stCondLst>
                                    <p:cond delay="0"/>
                                  </p:stCondLst>
                                  <p:childTnLst>
                                    <p:animMotion origin="layout" path="M 0 0 L 0.33811 0.00602 L 0.33811 0.00602 L 0.33811 0.00602 L 0.33811 0.00602 " pathEditMode="relative" ptsTypes="AAAAA">
                                      <p:cBhvr>
                                        <p:cTn id="26" dur="2000" fill="hold"/>
                                        <p:tgtEl>
                                          <p:spTgt spid="9"/>
                                        </p:tgtEl>
                                        <p:attrNameLst>
                                          <p:attrName>ppt_x</p:attrName>
                                          <p:attrName>ppt_y</p:attrName>
                                        </p:attrNameLst>
                                      </p:cBhvr>
                                    </p:animMotion>
                                  </p:childTnLst>
                                </p:cTn>
                              </p:par>
                              <p:par>
                                <p:cTn id="27" presetID="0" presetClass="path" presetSubtype="0" accel="50000" decel="50000" fill="hold" grpId="0" nodeType="withEffect">
                                  <p:stCondLst>
                                    <p:cond delay="0"/>
                                  </p:stCondLst>
                                  <p:childTnLst>
                                    <p:animMotion origin="layout" path="M 0 0 L 0.33811 0.00602 L 0.33811 0.00602 L 0.33811 0.00602 L 0.33811 0.00602 " pathEditMode="relative" ptsTypes="AAAAA">
                                      <p:cBhvr>
                                        <p:cTn id="28" dur="2000" fill="hold"/>
                                        <p:tgtEl>
                                          <p:spTgt spid="16"/>
                                        </p:tgtEl>
                                        <p:attrNameLst>
                                          <p:attrName>ppt_x</p:attrName>
                                          <p:attrName>ppt_y</p:attrName>
                                        </p:attrNameLst>
                                      </p:cBhvr>
                                    </p:animMotion>
                                  </p:childTnLst>
                                </p:cTn>
                              </p:par>
                              <p:par>
                                <p:cTn id="29" presetID="0" presetClass="path" presetSubtype="0" accel="50000" decel="50000" fill="hold" grpId="0" nodeType="withEffect">
                                  <p:stCondLst>
                                    <p:cond delay="0"/>
                                  </p:stCondLst>
                                  <p:childTnLst>
                                    <p:animMotion origin="layout" path="M 0 0 L 0.33811 0.00602 L 0.33811 0.00602 L 0.33811 0.00602 L 0.33811 0.00602 " pathEditMode="relative" ptsTypes="AAAAA">
                                      <p:cBhvr>
                                        <p:cTn id="30" dur="2000" fill="hold"/>
                                        <p:tgtEl>
                                          <p:spTgt spid="17"/>
                                        </p:tgtEl>
                                        <p:attrNameLst>
                                          <p:attrName>ppt_x</p:attrName>
                                          <p:attrName>ppt_y</p:attrName>
                                        </p:attrNameLst>
                                      </p:cBhvr>
                                    </p:animMotion>
                                  </p:childTnLst>
                                </p:cTn>
                              </p:par>
                              <p:par>
                                <p:cTn id="31" presetID="0" presetClass="path" presetSubtype="0" accel="50000" decel="50000" fill="hold" grpId="0" nodeType="withEffect">
                                  <p:stCondLst>
                                    <p:cond delay="0"/>
                                  </p:stCondLst>
                                  <p:childTnLst>
                                    <p:animMotion origin="layout" path="M 0 0 L 0.33811 0.00602 L 0.33811 0.00602 L 0.33811 0.00602 L 0.33811 0.00602 " pathEditMode="relative" ptsTypes="AAAAA">
                                      <p:cBhvr>
                                        <p:cTn id="32" dur="2000" fill="hold"/>
                                        <p:tgtEl>
                                          <p:spTgt spid="18"/>
                                        </p:tgtEl>
                                        <p:attrNameLst>
                                          <p:attrName>ppt_x</p:attrName>
                                          <p:attrName>ppt_y</p:attrName>
                                        </p:attrNameLst>
                                      </p:cBhvr>
                                    </p:animMotion>
                                  </p:childTnLst>
                                </p:cTn>
                              </p:par>
                              <p:par>
                                <p:cTn id="33" presetID="0" presetClass="path" presetSubtype="0" accel="50000" decel="50000" fill="hold" grpId="0" nodeType="withEffect">
                                  <p:stCondLst>
                                    <p:cond delay="0"/>
                                  </p:stCondLst>
                                  <p:childTnLst>
                                    <p:animMotion origin="layout" path="M 0 0 L 0.33811 0.00602 L 0.33811 0.00602 L 0.33811 0.00602 L 0.33811 0.00602 " pathEditMode="relative" ptsTypes="AAAAA">
                                      <p:cBhvr>
                                        <p:cTn id="34" dur="2000" fill="hold"/>
                                        <p:tgtEl>
                                          <p:spTgt spid="19"/>
                                        </p:tgtEl>
                                        <p:attrNameLst>
                                          <p:attrName>ppt_x</p:attrName>
                                          <p:attrName>ppt_y</p:attrName>
                                        </p:attrNameLst>
                                      </p:cBhvr>
                                    </p:animMotion>
                                  </p:childTnLst>
                                </p:cTn>
                              </p:par>
                              <p:par>
                                <p:cTn id="35" presetID="0" presetClass="path" presetSubtype="0" accel="50000" decel="50000" fill="hold" grpId="0" nodeType="withEffect">
                                  <p:stCondLst>
                                    <p:cond delay="0"/>
                                  </p:stCondLst>
                                  <p:childTnLst>
                                    <p:animMotion origin="layout" path="M 0 0 L 0.33811 0.00602 L 0.33811 0.00602 L 0.33811 0.00602 L 0.33811 0.00602 " pathEditMode="relative" ptsTypes="AAAAA">
                                      <p:cBhvr>
                                        <p:cTn id="36" dur="2000" fill="hold"/>
                                        <p:tgtEl>
                                          <p:spTgt spid="20"/>
                                        </p:tgtEl>
                                        <p:attrNameLst>
                                          <p:attrName>ppt_x</p:attrName>
                                          <p:attrName>ppt_y</p:attrName>
                                        </p:attrNameLst>
                                      </p:cBhvr>
                                    </p:animMotion>
                                  </p:childTnLst>
                                </p:cTn>
                              </p:par>
                              <p:par>
                                <p:cTn id="37" presetID="0" presetClass="path" presetSubtype="0" accel="50000" decel="50000" fill="hold" nodeType="withEffect">
                                  <p:stCondLst>
                                    <p:cond delay="0"/>
                                  </p:stCondLst>
                                  <p:childTnLst>
                                    <p:animMotion origin="layout" path="M 0 0 L 0.33811 0.00602 L 0.33811 0.00602 L 0.33811 0.00602 L 0.33811 0.00602 " pathEditMode="relative" ptsTypes="AAAAA">
                                      <p:cBhvr>
                                        <p:cTn id="38" dur="2000" fill="hold"/>
                                        <p:tgtEl>
                                          <p:spTgt spid="21"/>
                                        </p:tgtEl>
                                        <p:attrNameLst>
                                          <p:attrName>ppt_x</p:attrName>
                                          <p:attrName>ppt_y</p:attrName>
                                        </p:attrNameLst>
                                      </p:cBhvr>
                                    </p:animMotion>
                                  </p:childTnLst>
                                </p:cTn>
                              </p:par>
                              <p:par>
                                <p:cTn id="39" presetID="0" presetClass="path" presetSubtype="0" accel="50000" decel="50000" fill="hold" nodeType="withEffect">
                                  <p:stCondLst>
                                    <p:cond delay="0"/>
                                  </p:stCondLst>
                                  <p:childTnLst>
                                    <p:animMotion origin="layout" path="M 0 0 L 0.33811 0.00602 L 0.33811 0.00602 L 0.33811 0.00602 L 0.33811 0.00602 " pathEditMode="relative" ptsTypes="AAAAA">
                                      <p:cBhvr>
                                        <p:cTn id="40" dur="2000" fill="hold"/>
                                        <p:tgtEl>
                                          <p:spTgt spid="22"/>
                                        </p:tgtEl>
                                        <p:attrNameLst>
                                          <p:attrName>ppt_x</p:attrName>
                                          <p:attrName>ppt_y</p:attrName>
                                        </p:attrNameLst>
                                      </p:cBhvr>
                                    </p:animMotion>
                                  </p:childTnLst>
                                </p:cTn>
                              </p:par>
                              <p:par>
                                <p:cTn id="41" presetID="0" presetClass="path" presetSubtype="0" accel="50000" decel="50000" fill="hold" nodeType="withEffect">
                                  <p:stCondLst>
                                    <p:cond delay="0"/>
                                  </p:stCondLst>
                                  <p:childTnLst>
                                    <p:animMotion origin="layout" path="M 0 0 L 0.33811 0.00602 L 0.33811 0.00602 L 0.33811 0.00602 L 0.33811 0.00602 " pathEditMode="relative" ptsTypes="AAAAA">
                                      <p:cBhvr>
                                        <p:cTn id="42" dur="2000" fill="hold"/>
                                        <p:tgtEl>
                                          <p:spTgt spid="23"/>
                                        </p:tgtEl>
                                        <p:attrNameLst>
                                          <p:attrName>ppt_x</p:attrName>
                                          <p:attrName>ppt_y</p:attrName>
                                        </p:attrNameLst>
                                      </p:cBhvr>
                                    </p:animMotion>
                                  </p:childTnLst>
                                </p:cTn>
                              </p:par>
                              <p:par>
                                <p:cTn id="43" presetID="0" presetClass="path" presetSubtype="0" accel="50000" decel="50000" fill="hold" nodeType="withEffect">
                                  <p:stCondLst>
                                    <p:cond delay="0"/>
                                  </p:stCondLst>
                                  <p:childTnLst>
                                    <p:animMotion origin="layout" path="M 0 0 L 0.33811 0.00602 L 0.33811 0.00602 L 0.33811 0.00602 L 0.33811 0.00602 " pathEditMode="relative" ptsTypes="AAAAA">
                                      <p:cBhvr>
                                        <p:cTn id="44" dur="2000" fill="hold"/>
                                        <p:tgtEl>
                                          <p:spTgt spid="24"/>
                                        </p:tgtEl>
                                        <p:attrNameLst>
                                          <p:attrName>ppt_x</p:attrName>
                                          <p:attrName>ppt_y</p:attrName>
                                        </p:attrNameLst>
                                      </p:cBhvr>
                                    </p:animMotion>
                                  </p:childTnLst>
                                </p:cTn>
                              </p:par>
                              <p:par>
                                <p:cTn id="45" presetID="0" presetClass="path" presetSubtype="0" accel="50000" decel="50000" fill="hold" nodeType="withEffect">
                                  <p:stCondLst>
                                    <p:cond delay="0"/>
                                  </p:stCondLst>
                                  <p:childTnLst>
                                    <p:animMotion origin="layout" path="M 0 0 L 0.33811 0.00602 L 0.33811 0.00602 L 0.33811 0.00602 L 0.33811 0.00602 " pathEditMode="relative" ptsTypes="AAAAA">
                                      <p:cBhvr>
                                        <p:cTn id="46" dur="2000" fill="hold"/>
                                        <p:tgtEl>
                                          <p:spTgt spid="25"/>
                                        </p:tgtEl>
                                        <p:attrNameLst>
                                          <p:attrName>ppt_x</p:attrName>
                                          <p:attrName>ppt_y</p:attrName>
                                        </p:attrNameLst>
                                      </p:cBhvr>
                                    </p:animMotion>
                                  </p:childTnLst>
                                </p:cTn>
                              </p:par>
                              <p:par>
                                <p:cTn id="47" presetID="0" presetClass="path" presetSubtype="0" accel="50000" decel="50000" fill="hold" nodeType="withEffect">
                                  <p:stCondLst>
                                    <p:cond delay="0"/>
                                  </p:stCondLst>
                                  <p:childTnLst>
                                    <p:animMotion origin="layout" path="M 0 0 L 0.33811 0.00602 L 0.33811 0.00602 L 0.33811 0.00602 L 0.33811 0.00602 " pathEditMode="relative" ptsTypes="AAAAA">
                                      <p:cBhvr>
                                        <p:cTn id="48" dur="2000" fill="hold"/>
                                        <p:tgtEl>
                                          <p:spTgt spid="26"/>
                                        </p:tgtEl>
                                        <p:attrNameLst>
                                          <p:attrName>ppt_x</p:attrName>
                                          <p:attrName>ppt_y</p:attrName>
                                        </p:attrNameLst>
                                      </p:cBhvr>
                                    </p:animMotion>
                                  </p:childTnLst>
                                </p:cTn>
                              </p:par>
                              <p:par>
                                <p:cTn id="49" presetID="0" presetClass="path" presetSubtype="0" accel="50000" decel="50000" fill="hold" nodeType="withEffect">
                                  <p:stCondLst>
                                    <p:cond delay="0"/>
                                  </p:stCondLst>
                                  <p:childTnLst>
                                    <p:animMotion origin="layout" path="M 0 0 L 0.33811 0.00602 L 0.33811 0.00602 L 0.33811 0.00602 L 0.33811 0.00602 " pathEditMode="relative" ptsTypes="AAAAA">
                                      <p:cBhvr>
                                        <p:cTn id="50" dur="2000" fill="hold"/>
                                        <p:tgtEl>
                                          <p:spTgt spid="27"/>
                                        </p:tgtEl>
                                        <p:attrNameLst>
                                          <p:attrName>ppt_x</p:attrName>
                                          <p:attrName>ppt_y</p:attrName>
                                        </p:attrNameLst>
                                      </p:cBhvr>
                                    </p:animMotion>
                                  </p:childTnLst>
                                </p:cTn>
                              </p:par>
                              <p:par>
                                <p:cTn id="51" presetID="0" presetClass="path" presetSubtype="0" accel="50000" decel="50000" fill="hold" nodeType="withEffect">
                                  <p:stCondLst>
                                    <p:cond delay="0"/>
                                  </p:stCondLst>
                                  <p:childTnLst>
                                    <p:animMotion origin="layout" path="M 0 0 L 0.33811 0.00602 L 0.33811 0.00602 L 0.33811 0.00602 L 0.33811 0.00602 " pathEditMode="relative" ptsTypes="AAAAA">
                                      <p:cBhvr>
                                        <p:cTn id="52" dur="2000" fill="hold"/>
                                        <p:tgtEl>
                                          <p:spTgt spid="28"/>
                                        </p:tgtEl>
                                        <p:attrNameLst>
                                          <p:attrName>ppt_x</p:attrName>
                                          <p:attrName>ppt_y</p:attrName>
                                        </p:attrNameLst>
                                      </p:cBhvr>
                                    </p:animMotion>
                                  </p:childTnLst>
                                </p:cTn>
                              </p:par>
                              <p:par>
                                <p:cTn id="53" presetID="0" presetClass="path" presetSubtype="0" accel="50000" decel="50000" fill="hold" nodeType="withEffect">
                                  <p:stCondLst>
                                    <p:cond delay="0"/>
                                  </p:stCondLst>
                                  <p:childTnLst>
                                    <p:animMotion origin="layout" path="M 0 0 L 0.33811 0.00602 L 0.33811 0.00602 L 0.33811 0.00602 L 0.33811 0.00602 " pathEditMode="relative" ptsTypes="AAAAA">
                                      <p:cBhvr>
                                        <p:cTn id="54" dur="2000" fill="hold"/>
                                        <p:tgtEl>
                                          <p:spTgt spid="29"/>
                                        </p:tgtEl>
                                        <p:attrNameLst>
                                          <p:attrName>ppt_x</p:attrName>
                                          <p:attrName>ppt_y</p:attrName>
                                        </p:attrNameLst>
                                      </p:cBhvr>
                                    </p:animMotion>
                                  </p:childTnLst>
                                </p:cTn>
                              </p:par>
                              <p:par>
                                <p:cTn id="55" presetID="0" presetClass="path" presetSubtype="0" accel="50000" decel="50000" fill="hold" nodeType="withEffect">
                                  <p:stCondLst>
                                    <p:cond delay="0"/>
                                  </p:stCondLst>
                                  <p:childTnLst>
                                    <p:animMotion origin="layout" path="M 0 0 L 0.33811 0.00602 L 0.33811 0.00602 L 0.33811 0.00602 L 0.33811 0.00602 " pathEditMode="relative" ptsTypes="AAAAA">
                                      <p:cBhvr>
                                        <p:cTn id="56" dur="2000" fill="hold"/>
                                        <p:tgtEl>
                                          <p:spTgt spid="30"/>
                                        </p:tgtEl>
                                        <p:attrNameLst>
                                          <p:attrName>ppt_x</p:attrName>
                                          <p:attrName>ppt_y</p:attrName>
                                        </p:attrNameLst>
                                      </p:cBhvr>
                                    </p:animMotion>
                                  </p:childTnLst>
                                </p:cTn>
                              </p:par>
                              <p:par>
                                <p:cTn id="57" presetID="0" presetClass="path" presetSubtype="0" accel="50000" decel="50000" fill="hold" nodeType="withEffect">
                                  <p:stCondLst>
                                    <p:cond delay="0"/>
                                  </p:stCondLst>
                                  <p:childTnLst>
                                    <p:animMotion origin="layout" path="M 0 0 L 0.33811 0.00602 L 0.33811 0.00602 L 0.33811 0.00602 L 0.33811 0.00602 " pathEditMode="relative" ptsTypes="AAAAA">
                                      <p:cBhvr>
                                        <p:cTn id="58" dur="2000" fill="hold"/>
                                        <p:tgtEl>
                                          <p:spTgt spid="31"/>
                                        </p:tgtEl>
                                        <p:attrNameLst>
                                          <p:attrName>ppt_x</p:attrName>
                                          <p:attrName>ppt_y</p:attrName>
                                        </p:attrNameLst>
                                      </p:cBhvr>
                                    </p:animMotion>
                                  </p:childTnLst>
                                </p:cTn>
                              </p:par>
                              <p:par>
                                <p:cTn id="59" presetID="0" presetClass="path" presetSubtype="0" accel="50000" decel="50000" fill="hold" nodeType="withEffect">
                                  <p:stCondLst>
                                    <p:cond delay="0"/>
                                  </p:stCondLst>
                                  <p:childTnLst>
                                    <p:animMotion origin="layout" path="M 0 0 L 0.33811 0.00602 L 0.33811 0.00602 L 0.33811 0.00602 L 0.33811 0.00602 " pathEditMode="relative" ptsTypes="AAAAA">
                                      <p:cBhvr>
                                        <p:cTn id="60" dur="2000" fill="hold"/>
                                        <p:tgtEl>
                                          <p:spTgt spid="32"/>
                                        </p:tgtEl>
                                        <p:attrNameLst>
                                          <p:attrName>ppt_x</p:attrName>
                                          <p:attrName>ppt_y</p:attrName>
                                        </p:attrNameLst>
                                      </p:cBhvr>
                                    </p:animMotion>
                                  </p:childTnLst>
                                </p:cTn>
                              </p:par>
                              <p:par>
                                <p:cTn id="61" presetID="0" presetClass="path" presetSubtype="0" accel="50000" decel="50000" fill="hold" nodeType="withEffect">
                                  <p:stCondLst>
                                    <p:cond delay="0"/>
                                  </p:stCondLst>
                                  <p:childTnLst>
                                    <p:animMotion origin="layout" path="M 0 0 L 0.33811 0.00602 L 0.33811 0.00602 L 0.33811 0.00602 L 0.33811 0.00602 " pathEditMode="relative" ptsTypes="AAAAA">
                                      <p:cBhvr>
                                        <p:cTn id="62" dur="2000" fill="hold"/>
                                        <p:tgtEl>
                                          <p:spTgt spid="33"/>
                                        </p:tgtEl>
                                        <p:attrNameLst>
                                          <p:attrName>ppt_x</p:attrName>
                                          <p:attrName>ppt_y</p:attrName>
                                        </p:attrNameLst>
                                      </p:cBhvr>
                                    </p:animMotion>
                                  </p:childTnLst>
                                </p:cTn>
                              </p:par>
                              <p:par>
                                <p:cTn id="63" presetID="0" presetClass="path" presetSubtype="0" accel="50000" decel="50000" fill="hold" nodeType="withEffect">
                                  <p:stCondLst>
                                    <p:cond delay="0"/>
                                  </p:stCondLst>
                                  <p:childTnLst>
                                    <p:animMotion origin="layout" path="M 0 0 L 0.33811 0.00602 L 0.33811 0.00602 L 0.33811 0.00602 L 0.33811 0.00602 " pathEditMode="relative" ptsTypes="AAAAA">
                                      <p:cBhvr>
                                        <p:cTn id="64" dur="2000" fill="hold"/>
                                        <p:tgtEl>
                                          <p:spTgt spid="34"/>
                                        </p:tgtEl>
                                        <p:attrNameLst>
                                          <p:attrName>ppt_x</p:attrName>
                                          <p:attrName>ppt_y</p:attrName>
                                        </p:attrNameLst>
                                      </p:cBhvr>
                                    </p:animMotion>
                                  </p:childTnLst>
                                </p:cTn>
                              </p:par>
                              <p:par>
                                <p:cTn id="65" presetID="0" presetClass="path" presetSubtype="0" accel="50000" decel="50000" fill="hold" nodeType="withEffect">
                                  <p:stCondLst>
                                    <p:cond delay="0"/>
                                  </p:stCondLst>
                                  <p:childTnLst>
                                    <p:animMotion origin="layout" path="M 0 0 L 0.33811 0.00602 L 0.33811 0.00602 L 0.33811 0.00602 L 0.33811 0.00602 " pathEditMode="relative" ptsTypes="AAAAA">
                                      <p:cBhvr>
                                        <p:cTn id="66" dur="2000" fill="hold"/>
                                        <p:tgtEl>
                                          <p:spTgt spid="35"/>
                                        </p:tgtEl>
                                        <p:attrNameLst>
                                          <p:attrName>ppt_x</p:attrName>
                                          <p:attrName>ppt_y</p:attrName>
                                        </p:attrNameLst>
                                      </p:cBhvr>
                                    </p:animMotion>
                                  </p:childTnLst>
                                </p:cTn>
                              </p:par>
                              <p:par>
                                <p:cTn id="67" presetID="0" presetClass="path" presetSubtype="0" accel="50000" decel="50000" fill="hold" nodeType="withEffect">
                                  <p:stCondLst>
                                    <p:cond delay="0"/>
                                  </p:stCondLst>
                                  <p:childTnLst>
                                    <p:animMotion origin="layout" path="M 0 0 L 0.33811 0.00602 L 0.33811 0.00602 L 0.33811 0.00602 L 0.33811 0.00602 " pathEditMode="relative" ptsTypes="AAAAA">
                                      <p:cBhvr>
                                        <p:cTn id="68" dur="2000" fill="hold"/>
                                        <p:tgtEl>
                                          <p:spTgt spid="36"/>
                                        </p:tgtEl>
                                        <p:attrNameLst>
                                          <p:attrName>ppt_x</p:attrName>
                                          <p:attrName>ppt_y</p:attrName>
                                        </p:attrNameLst>
                                      </p:cBhvr>
                                    </p:animMotion>
                                  </p:childTnLst>
                                </p:cTn>
                              </p:par>
                              <p:par>
                                <p:cTn id="69" presetID="0" presetClass="path" presetSubtype="0" accel="50000" decel="50000" fill="hold" nodeType="withEffect">
                                  <p:stCondLst>
                                    <p:cond delay="0"/>
                                  </p:stCondLst>
                                  <p:childTnLst>
                                    <p:animMotion origin="layout" path="M 0 0 L 0.33811 0.00602 L 0.33811 0.00602 L 0.33811 0.00602 L 0.33811 0.00602 " pathEditMode="relative" ptsTypes="AAAAA">
                                      <p:cBhvr>
                                        <p:cTn id="70" dur="2000" fill="hold"/>
                                        <p:tgtEl>
                                          <p:spTgt spid="37"/>
                                        </p:tgtEl>
                                        <p:attrNameLst>
                                          <p:attrName>ppt_x</p:attrName>
                                          <p:attrName>ppt_y</p:attrName>
                                        </p:attrNameLst>
                                      </p:cBhvr>
                                    </p:animMotion>
                                  </p:childTnLst>
                                </p:cTn>
                              </p:par>
                              <p:par>
                                <p:cTn id="71" presetID="0" presetClass="path" presetSubtype="0" accel="50000" decel="50000" fill="hold" nodeType="withEffect">
                                  <p:stCondLst>
                                    <p:cond delay="0"/>
                                  </p:stCondLst>
                                  <p:childTnLst>
                                    <p:animMotion origin="layout" path="M 0 0 L 0.33811 0.00602 L 0.33811 0.00602 L 0.33811 0.00602 L 0.33811 0.00602 " pathEditMode="relative" ptsTypes="AAAAA">
                                      <p:cBhvr>
                                        <p:cTn id="72" dur="2000" fill="hold"/>
                                        <p:tgtEl>
                                          <p:spTgt spid="38"/>
                                        </p:tgtEl>
                                        <p:attrNameLst>
                                          <p:attrName>ppt_x</p:attrName>
                                          <p:attrName>ppt_y</p:attrName>
                                        </p:attrNameLst>
                                      </p:cBhvr>
                                    </p:animMotion>
                                  </p:childTnLst>
                                </p:cTn>
                              </p:par>
                              <p:par>
                                <p:cTn id="73" presetID="0" presetClass="path" presetSubtype="0" accel="50000" decel="50000" fill="hold" nodeType="withEffect">
                                  <p:stCondLst>
                                    <p:cond delay="0"/>
                                  </p:stCondLst>
                                  <p:childTnLst>
                                    <p:animMotion origin="layout" path="M 0 0 L 0.33811 0.00602 L 0.33811 0.00602 L 0.33811 0.00602 L 0.33811 0.00602 " pathEditMode="relative" ptsTypes="AAAAA">
                                      <p:cBhvr>
                                        <p:cTn id="74" dur="2000" fill="hold"/>
                                        <p:tgtEl>
                                          <p:spTgt spid="39"/>
                                        </p:tgtEl>
                                        <p:attrNameLst>
                                          <p:attrName>ppt_x</p:attrName>
                                          <p:attrName>ppt_y</p:attrName>
                                        </p:attrNameLst>
                                      </p:cBhvr>
                                    </p:animMotion>
                                  </p:childTnLst>
                                </p:cTn>
                              </p:par>
                              <p:par>
                                <p:cTn id="75" presetID="0" presetClass="path" presetSubtype="0" accel="50000" decel="50000" fill="hold" nodeType="withEffect">
                                  <p:stCondLst>
                                    <p:cond delay="0"/>
                                  </p:stCondLst>
                                  <p:childTnLst>
                                    <p:animMotion origin="layout" path="M 0 0 L 0.33811 0.00602 L 0.33811 0.00602 L 0.33811 0.00602 L 0.33811 0.00602 " pathEditMode="relative" ptsTypes="AAAAA">
                                      <p:cBhvr>
                                        <p:cTn id="76" dur="2000" fill="hold"/>
                                        <p:tgtEl>
                                          <p:spTgt spid="40"/>
                                        </p:tgtEl>
                                        <p:attrNameLst>
                                          <p:attrName>ppt_x</p:attrName>
                                          <p:attrName>ppt_y</p:attrName>
                                        </p:attrNameLst>
                                      </p:cBhvr>
                                    </p:animMotion>
                                  </p:childTnLst>
                                </p:cTn>
                              </p:par>
                              <p:par>
                                <p:cTn id="77" presetID="0" presetClass="path" presetSubtype="0" accel="50000" decel="50000" fill="hold" nodeType="withEffect">
                                  <p:stCondLst>
                                    <p:cond delay="0"/>
                                  </p:stCondLst>
                                  <p:childTnLst>
                                    <p:animMotion origin="layout" path="M 0 0 L 0.33811 0.00602 L 0.33811 0.00602 L 0.33811 0.00602 L 0.33811 0.00602 " pathEditMode="relative" ptsTypes="AAAAA">
                                      <p:cBhvr>
                                        <p:cTn id="78" dur="2000" fill="hold"/>
                                        <p:tgtEl>
                                          <p:spTgt spid="61"/>
                                        </p:tgtEl>
                                        <p:attrNameLst>
                                          <p:attrName>ppt_x</p:attrName>
                                          <p:attrName>ppt_y</p:attrName>
                                        </p:attrNameLst>
                                      </p:cBhvr>
                                    </p:animMotion>
                                  </p:childTnLst>
                                </p:cTn>
                              </p:par>
                              <p:par>
                                <p:cTn id="79" presetID="0" presetClass="path" presetSubtype="0" accel="50000" decel="50000" fill="hold" grpId="0" nodeType="withEffect">
                                  <p:stCondLst>
                                    <p:cond delay="0"/>
                                  </p:stCondLst>
                                  <p:childTnLst>
                                    <p:animMotion origin="layout" path="M 0 0 L 0.33811 0.00602 L 0.33811 0.00602 L 0.33811 0.00602 L 0.33811 0.00602 " pathEditMode="relative" ptsTypes="AAAAA">
                                      <p:cBhvr>
                                        <p:cTn id="80" dur="2000" fill="hold"/>
                                        <p:tgtEl>
                                          <p:spTgt spid="62"/>
                                        </p:tgtEl>
                                        <p:attrNameLst>
                                          <p:attrName>ppt_x</p:attrName>
                                          <p:attrName>ppt_y</p:attrName>
                                        </p:attrNameLst>
                                      </p:cBhvr>
                                    </p:animMotion>
                                  </p:childTnLst>
                                </p:cTn>
                              </p:par>
                              <p:par>
                                <p:cTn id="81" presetID="0" presetClass="path" presetSubtype="0" accel="50000" decel="50000" fill="hold" nodeType="withEffect">
                                  <p:stCondLst>
                                    <p:cond delay="0"/>
                                  </p:stCondLst>
                                  <p:childTnLst>
                                    <p:animMotion origin="layout" path="M 0 0 L 0.33811 0.00602 L 0.33811 0.00602 L 0.33811 0.00602 L 0.33811 0.00602 " pathEditMode="relative" ptsTypes="AAAAA">
                                      <p:cBhvr>
                                        <p:cTn id="82" dur="2000" fill="hold"/>
                                        <p:tgtEl>
                                          <p:spTgt spid="66"/>
                                        </p:tgtEl>
                                        <p:attrNameLst>
                                          <p:attrName>ppt_x</p:attrName>
                                          <p:attrName>ppt_y</p:attrName>
                                        </p:attrNameLst>
                                      </p:cBhvr>
                                    </p:animMotion>
                                  </p:childTnLst>
                                </p:cTn>
                              </p:par>
                              <p:par>
                                <p:cTn id="83" presetID="0" presetClass="path" presetSubtype="0" accel="50000" decel="50000" fill="hold" nodeType="withEffect">
                                  <p:stCondLst>
                                    <p:cond delay="0"/>
                                  </p:stCondLst>
                                  <p:childTnLst>
                                    <p:animMotion origin="layout" path="M 0 0 L 0.33811 0.00602 L 0.33811 0.00602 L 0.33811 0.00602 L 0.33811 0.00602 " pathEditMode="relative" ptsTypes="AAAAA">
                                      <p:cBhvr>
                                        <p:cTn id="84" dur="2000" fill="hold"/>
                                        <p:tgtEl>
                                          <p:spTgt spid="67"/>
                                        </p:tgtEl>
                                        <p:attrNameLst>
                                          <p:attrName>ppt_x</p:attrName>
                                          <p:attrName>ppt_y</p:attrName>
                                        </p:attrNameLst>
                                      </p:cBhvr>
                                    </p:animMotion>
                                  </p:childTnLst>
                                </p:cTn>
                              </p:par>
                              <p:par>
                                <p:cTn id="85" presetID="0" presetClass="path" presetSubtype="0" accel="50000" decel="50000" fill="hold" nodeType="withEffect">
                                  <p:stCondLst>
                                    <p:cond delay="0"/>
                                  </p:stCondLst>
                                  <p:childTnLst>
                                    <p:animMotion origin="layout" path="M 0 0 L 0.33811 0.00602 L 0.33811 0.00602 L 0.33811 0.00602 L 0.33811 0.00602 " pathEditMode="relative" ptsTypes="AAAAA">
                                      <p:cBhvr>
                                        <p:cTn id="86" dur="2000" fill="hold"/>
                                        <p:tgtEl>
                                          <p:spTgt spid="68"/>
                                        </p:tgtEl>
                                        <p:attrNameLst>
                                          <p:attrName>ppt_x</p:attrName>
                                          <p:attrName>ppt_y</p:attrName>
                                        </p:attrNameLst>
                                      </p:cBhvr>
                                    </p:animMotion>
                                  </p:childTnLst>
                                </p:cTn>
                              </p:par>
                              <p:par>
                                <p:cTn id="87" presetID="0" presetClass="path" presetSubtype="0" accel="50000" decel="50000" fill="hold" nodeType="withEffect">
                                  <p:stCondLst>
                                    <p:cond delay="0"/>
                                  </p:stCondLst>
                                  <p:childTnLst>
                                    <p:animMotion origin="layout" path="M 0 0 L 0.33811 0.00602 L 0.33811 0.00602 L 0.33811 0.00602 L 0.33811 0.00602 " pathEditMode="relative" ptsTypes="AAAAA">
                                      <p:cBhvr>
                                        <p:cTn id="88" dur="2000" fill="hold"/>
                                        <p:tgtEl>
                                          <p:spTgt spid="69"/>
                                        </p:tgtEl>
                                        <p:attrNameLst>
                                          <p:attrName>ppt_x</p:attrName>
                                          <p:attrName>ppt_y</p:attrName>
                                        </p:attrNameLst>
                                      </p:cBhvr>
                                    </p:animMotion>
                                  </p:childTnLst>
                                </p:cTn>
                              </p:par>
                              <p:par>
                                <p:cTn id="89" presetID="0" presetClass="path" presetSubtype="0" accel="50000" decel="50000" fill="hold" nodeType="withEffect">
                                  <p:stCondLst>
                                    <p:cond delay="0"/>
                                  </p:stCondLst>
                                  <p:childTnLst>
                                    <p:animMotion origin="layout" path="M 0 0 L 0.33811 0.00602 L 0.33811 0.00602 L 0.33811 0.00602 L 0.33811 0.00602 " pathEditMode="relative" ptsTypes="AAAAA">
                                      <p:cBhvr>
                                        <p:cTn id="90" dur="2000" fill="hold"/>
                                        <p:tgtEl>
                                          <p:spTgt spid="70"/>
                                        </p:tgtEl>
                                        <p:attrNameLst>
                                          <p:attrName>ppt_x</p:attrName>
                                          <p:attrName>ppt_y</p:attrName>
                                        </p:attrNameLst>
                                      </p:cBhvr>
                                    </p:animMotion>
                                  </p:childTnLst>
                                </p:cTn>
                              </p:par>
                              <p:par>
                                <p:cTn id="91" presetID="0" presetClass="path" presetSubtype="0" accel="50000" decel="50000" fill="hold" nodeType="withEffect">
                                  <p:stCondLst>
                                    <p:cond delay="0"/>
                                  </p:stCondLst>
                                  <p:childTnLst>
                                    <p:animMotion origin="layout" path="M 0 0 L 0.33811 0.00602 L 0.33811 0.00602 L 0.33811 0.00602 L 0.33811 0.00602 " pathEditMode="relative" ptsTypes="AAAAA">
                                      <p:cBhvr>
                                        <p:cTn id="92" dur="2000" fill="hold"/>
                                        <p:tgtEl>
                                          <p:spTgt spid="63"/>
                                        </p:tgtEl>
                                        <p:attrNameLst>
                                          <p:attrName>ppt_x</p:attrName>
                                          <p:attrName>ppt_y</p:attrName>
                                        </p:attrNameLst>
                                      </p:cBhvr>
                                    </p:animMotion>
                                  </p:childTnLst>
                                </p:cTn>
                              </p:par>
                              <p:par>
                                <p:cTn id="93" presetID="0" presetClass="path" presetSubtype="0" accel="50000" decel="50000" fill="hold" grpId="0" nodeType="withEffect">
                                  <p:stCondLst>
                                    <p:cond delay="0"/>
                                  </p:stCondLst>
                                  <p:childTnLst>
                                    <p:animMotion origin="layout" path="M 0 0 L 0.33811 0.00602 L 0.33811 0.00602 L 0.33811 0.00602 L 0.33811 0.00602 " pathEditMode="relative" ptsTypes="AAAAA">
                                      <p:cBhvr>
                                        <p:cTn id="94" dur="2000" fill="hold"/>
                                        <p:tgtEl>
                                          <p:spTgt spid="74"/>
                                        </p:tgtEl>
                                        <p:attrNameLst>
                                          <p:attrName>ppt_x</p:attrName>
                                          <p:attrName>ppt_y</p:attrName>
                                        </p:attrNameLst>
                                      </p:cBhvr>
                                    </p:animMotion>
                                  </p:childTnLst>
                                </p:cTn>
                              </p:par>
                              <p:par>
                                <p:cTn id="95" presetID="0" presetClass="path" presetSubtype="0" accel="50000" decel="50000" fill="hold" grpId="0" nodeType="withEffect">
                                  <p:stCondLst>
                                    <p:cond delay="0"/>
                                  </p:stCondLst>
                                  <p:childTnLst>
                                    <p:animMotion origin="layout" path="M 0 0 L 0.33811 0.00602 L 0.33811 0.00602 L 0.33811 0.00602 L 0.33811 0.00602 " pathEditMode="relative" ptsTypes="AAAAA">
                                      <p:cBhvr>
                                        <p:cTn id="96" dur="2000" fill="hold"/>
                                        <p:tgtEl>
                                          <p:spTgt spid="80"/>
                                        </p:tgtEl>
                                        <p:attrNameLst>
                                          <p:attrName>ppt_x</p:attrName>
                                          <p:attrName>ppt_y</p:attrName>
                                        </p:attrNameLst>
                                      </p:cBhvr>
                                    </p:animMotion>
                                  </p:childTnLst>
                                </p:cTn>
                              </p:par>
                              <p:par>
                                <p:cTn id="97" presetID="0" presetClass="path" presetSubtype="0" accel="50000" decel="50000" fill="hold" grpId="0" nodeType="withEffect">
                                  <p:stCondLst>
                                    <p:cond delay="0"/>
                                  </p:stCondLst>
                                  <p:childTnLst>
                                    <p:animMotion origin="layout" path="M 0 0 L 0.33811 0.00602 L 0.33811 0.00602 L 0.33811 0.00602 L 0.33811 0.00602 " pathEditMode="relative" ptsTypes="AAAAA">
                                      <p:cBhvr>
                                        <p:cTn id="98" dur="2000" fill="hold"/>
                                        <p:tgtEl>
                                          <p:spTgt spid="53"/>
                                        </p:tgtEl>
                                        <p:attrNameLst>
                                          <p:attrName>ppt_x</p:attrName>
                                          <p:attrName>ppt_y</p:attrName>
                                        </p:attrNameLst>
                                      </p:cBhvr>
                                    </p:animMotion>
                                  </p:childTnLst>
                                </p:cTn>
                              </p:par>
                              <p:par>
                                <p:cTn id="99" presetID="0" presetClass="path" presetSubtype="0" accel="50000" decel="50000" fill="hold" grpId="0" nodeType="withEffect">
                                  <p:stCondLst>
                                    <p:cond delay="0"/>
                                  </p:stCondLst>
                                  <p:childTnLst>
                                    <p:animMotion origin="layout" path="M 0 0 L 0.33811 0.00602 L 0.33811 0.00602 L 0.33811 0.00602 L 0.33811 0.00602 " pathEditMode="relative" ptsTypes="AAAAA">
                                      <p:cBhvr>
                                        <p:cTn id="100" dur="2000" fill="hold"/>
                                        <p:tgtEl>
                                          <p:spTgt spid="54"/>
                                        </p:tgtEl>
                                        <p:attrNameLst>
                                          <p:attrName>ppt_x</p:attrName>
                                          <p:attrName>ppt_y</p:attrName>
                                        </p:attrNameLst>
                                      </p:cBhvr>
                                    </p:animMotion>
                                  </p:childTnLst>
                                </p:cTn>
                              </p:par>
                              <p:par>
                                <p:cTn id="101" presetID="0" presetClass="path" presetSubtype="0" accel="50000" decel="50000" fill="hold" grpId="0" nodeType="withEffect">
                                  <p:stCondLst>
                                    <p:cond delay="0"/>
                                  </p:stCondLst>
                                  <p:childTnLst>
                                    <p:animMotion origin="layout" path="M 0 0 L 0.33811 0.00602 L 0.33811 0.00602 L 0.33811 0.00602 L 0.33811 0.00602 " pathEditMode="relative" ptsTypes="AAAAA">
                                      <p:cBhvr>
                                        <p:cTn id="102" dur="2000" fill="hold"/>
                                        <p:tgtEl>
                                          <p:spTgt spid="55"/>
                                        </p:tgtEl>
                                        <p:attrNameLst>
                                          <p:attrName>ppt_x</p:attrName>
                                          <p:attrName>ppt_y</p:attrName>
                                        </p:attrNameLst>
                                      </p:cBhvr>
                                    </p:animMotion>
                                  </p:childTnLst>
                                </p:cTn>
                              </p:par>
                              <p:par>
                                <p:cTn id="103" presetID="0" presetClass="path" presetSubtype="0" accel="50000" decel="50000" fill="hold" grpId="0" nodeType="withEffect">
                                  <p:stCondLst>
                                    <p:cond delay="0"/>
                                  </p:stCondLst>
                                  <p:childTnLst>
                                    <p:animMotion origin="layout" path="M 0 0 L 0.33811 0.00602 L 0.33811 0.00602 L 0.33811 0.00602 L 0.33811 0.00602 " pathEditMode="relative" ptsTypes="AAAAA">
                                      <p:cBhvr>
                                        <p:cTn id="104" dur="2000" fill="hold"/>
                                        <p:tgtEl>
                                          <p:spTgt spid="56"/>
                                        </p:tgtEl>
                                        <p:attrNameLst>
                                          <p:attrName>ppt_x</p:attrName>
                                          <p:attrName>ppt_y</p:attrName>
                                        </p:attrNameLst>
                                      </p:cBhvr>
                                    </p:animMotion>
                                  </p:childTnLst>
                                </p:cTn>
                              </p:par>
                              <p:par>
                                <p:cTn id="105" presetID="0" presetClass="path" presetSubtype="0" accel="50000" decel="50000" fill="hold" grpId="0" nodeType="withEffect">
                                  <p:stCondLst>
                                    <p:cond delay="0"/>
                                  </p:stCondLst>
                                  <p:childTnLst>
                                    <p:animMotion origin="layout" path="M 0 0 L 0.33811 0.00602 L 0.33811 0.00602 L 0.33811 0.00602 L 0.33811 0.00602 " pathEditMode="relative" ptsTypes="AAAAA">
                                      <p:cBhvr>
                                        <p:cTn id="106" dur="2000" fill="hold"/>
                                        <p:tgtEl>
                                          <p:spTgt spid="57"/>
                                        </p:tgtEl>
                                        <p:attrNameLst>
                                          <p:attrName>ppt_x</p:attrName>
                                          <p:attrName>ppt_y</p:attrName>
                                        </p:attrNameLst>
                                      </p:cBhvr>
                                    </p:animMotion>
                                  </p:childTnLst>
                                </p:cTn>
                              </p:par>
                            </p:childTnLst>
                          </p:cTn>
                        </p:par>
                      </p:childTnLst>
                    </p:cTn>
                  </p:par>
                  <p:par>
                    <p:cTn id="107" fill="hold">
                      <p:stCondLst>
                        <p:cond delay="indefinite"/>
                      </p:stCondLst>
                      <p:childTnLst>
                        <p:par>
                          <p:cTn id="108" fill="hold">
                            <p:stCondLst>
                              <p:cond delay="0"/>
                            </p:stCondLst>
                            <p:childTnLst>
                              <p:par>
                                <p:cTn id="109" presetID="10" presetClass="exit" presetSubtype="0" fill="hold" nodeType="clickEffect">
                                  <p:stCondLst>
                                    <p:cond delay="0"/>
                                  </p:stCondLst>
                                  <p:childTnLst>
                                    <p:animEffect transition="out" filter="fade">
                                      <p:cBhvr>
                                        <p:cTn id="110" dur="500"/>
                                        <p:tgtEl>
                                          <p:spTgt spid="25"/>
                                        </p:tgtEl>
                                      </p:cBhvr>
                                    </p:animEffect>
                                    <p:set>
                                      <p:cBhvr>
                                        <p:cTn id="111" dur="1" fill="hold">
                                          <p:stCondLst>
                                            <p:cond delay="499"/>
                                          </p:stCondLst>
                                        </p:cTn>
                                        <p:tgtEl>
                                          <p:spTgt spid="25"/>
                                        </p:tgtEl>
                                        <p:attrNameLst>
                                          <p:attrName>style.visibility</p:attrName>
                                        </p:attrNameLst>
                                      </p:cBhvr>
                                      <p:to>
                                        <p:strVal val="hidden"/>
                                      </p:to>
                                    </p:set>
                                  </p:childTnLst>
                                </p:cTn>
                              </p:par>
                              <p:par>
                                <p:cTn id="112" presetID="10" presetClass="exit" presetSubtype="0" fill="hold" nodeType="withEffect">
                                  <p:stCondLst>
                                    <p:cond delay="0"/>
                                  </p:stCondLst>
                                  <p:childTnLst>
                                    <p:animEffect transition="out" filter="fade">
                                      <p:cBhvr>
                                        <p:cTn id="113" dur="500"/>
                                        <p:tgtEl>
                                          <p:spTgt spid="26"/>
                                        </p:tgtEl>
                                      </p:cBhvr>
                                    </p:animEffect>
                                    <p:set>
                                      <p:cBhvr>
                                        <p:cTn id="114" dur="1" fill="hold">
                                          <p:stCondLst>
                                            <p:cond delay="499"/>
                                          </p:stCondLst>
                                        </p:cTn>
                                        <p:tgtEl>
                                          <p:spTgt spid="26"/>
                                        </p:tgtEl>
                                        <p:attrNameLst>
                                          <p:attrName>style.visibility</p:attrName>
                                        </p:attrNameLst>
                                      </p:cBhvr>
                                      <p:to>
                                        <p:strVal val="hidden"/>
                                      </p:to>
                                    </p:set>
                                  </p:childTnLst>
                                </p:cTn>
                              </p:par>
                              <p:par>
                                <p:cTn id="115" presetID="10" presetClass="exit" presetSubtype="0" fill="hold" nodeType="withEffect">
                                  <p:stCondLst>
                                    <p:cond delay="0"/>
                                  </p:stCondLst>
                                  <p:childTnLst>
                                    <p:animEffect transition="out" filter="fade">
                                      <p:cBhvr>
                                        <p:cTn id="116" dur="500"/>
                                        <p:tgtEl>
                                          <p:spTgt spid="27"/>
                                        </p:tgtEl>
                                      </p:cBhvr>
                                    </p:animEffect>
                                    <p:set>
                                      <p:cBhvr>
                                        <p:cTn id="117" dur="1" fill="hold">
                                          <p:stCondLst>
                                            <p:cond delay="499"/>
                                          </p:stCondLst>
                                        </p:cTn>
                                        <p:tgtEl>
                                          <p:spTgt spid="27"/>
                                        </p:tgtEl>
                                        <p:attrNameLst>
                                          <p:attrName>style.visibility</p:attrName>
                                        </p:attrNameLst>
                                      </p:cBhvr>
                                      <p:to>
                                        <p:strVal val="hidden"/>
                                      </p:to>
                                    </p:set>
                                  </p:childTnLst>
                                </p:cTn>
                              </p:par>
                              <p:par>
                                <p:cTn id="118" presetID="10" presetClass="exit" presetSubtype="0" fill="hold" nodeType="withEffect">
                                  <p:stCondLst>
                                    <p:cond delay="0"/>
                                  </p:stCondLst>
                                  <p:childTnLst>
                                    <p:animEffect transition="out" filter="fade">
                                      <p:cBhvr>
                                        <p:cTn id="119" dur="500"/>
                                        <p:tgtEl>
                                          <p:spTgt spid="28"/>
                                        </p:tgtEl>
                                      </p:cBhvr>
                                    </p:animEffect>
                                    <p:set>
                                      <p:cBhvr>
                                        <p:cTn id="120" dur="1" fill="hold">
                                          <p:stCondLst>
                                            <p:cond delay="499"/>
                                          </p:stCondLst>
                                        </p:cTn>
                                        <p:tgtEl>
                                          <p:spTgt spid="28"/>
                                        </p:tgtEl>
                                        <p:attrNameLst>
                                          <p:attrName>style.visibility</p:attrName>
                                        </p:attrNameLst>
                                      </p:cBhvr>
                                      <p:to>
                                        <p:strVal val="hidden"/>
                                      </p:to>
                                    </p:set>
                                  </p:childTnLst>
                                </p:cTn>
                              </p:par>
                              <p:par>
                                <p:cTn id="121" presetID="10" presetClass="exit" presetSubtype="0" fill="hold" nodeType="withEffect">
                                  <p:stCondLst>
                                    <p:cond delay="0"/>
                                  </p:stCondLst>
                                  <p:childTnLst>
                                    <p:animEffect transition="out" filter="fade">
                                      <p:cBhvr>
                                        <p:cTn id="122" dur="500"/>
                                        <p:tgtEl>
                                          <p:spTgt spid="29"/>
                                        </p:tgtEl>
                                      </p:cBhvr>
                                    </p:animEffect>
                                    <p:set>
                                      <p:cBhvr>
                                        <p:cTn id="123" dur="1" fill="hold">
                                          <p:stCondLst>
                                            <p:cond delay="499"/>
                                          </p:stCondLst>
                                        </p:cTn>
                                        <p:tgtEl>
                                          <p:spTgt spid="29"/>
                                        </p:tgtEl>
                                        <p:attrNameLst>
                                          <p:attrName>style.visibility</p:attrName>
                                        </p:attrNameLst>
                                      </p:cBhvr>
                                      <p:to>
                                        <p:strVal val="hidden"/>
                                      </p:to>
                                    </p:set>
                                  </p:childTnLst>
                                </p:cTn>
                              </p:par>
                              <p:par>
                                <p:cTn id="124" presetID="10" presetClass="exit" presetSubtype="0" fill="hold" nodeType="withEffect">
                                  <p:stCondLst>
                                    <p:cond delay="0"/>
                                  </p:stCondLst>
                                  <p:childTnLst>
                                    <p:animEffect transition="out" filter="fade">
                                      <p:cBhvr>
                                        <p:cTn id="125" dur="500"/>
                                        <p:tgtEl>
                                          <p:spTgt spid="30"/>
                                        </p:tgtEl>
                                      </p:cBhvr>
                                    </p:animEffect>
                                    <p:set>
                                      <p:cBhvr>
                                        <p:cTn id="126" dur="1" fill="hold">
                                          <p:stCondLst>
                                            <p:cond delay="499"/>
                                          </p:stCondLst>
                                        </p:cTn>
                                        <p:tgtEl>
                                          <p:spTgt spid="30"/>
                                        </p:tgtEl>
                                        <p:attrNameLst>
                                          <p:attrName>style.visibility</p:attrName>
                                        </p:attrNameLst>
                                      </p:cBhvr>
                                      <p:to>
                                        <p:strVal val="hidden"/>
                                      </p:to>
                                    </p:set>
                                  </p:childTnLst>
                                </p:cTn>
                              </p:par>
                              <p:par>
                                <p:cTn id="127" presetID="10" presetClass="exit" presetSubtype="0" fill="hold" nodeType="withEffect">
                                  <p:stCondLst>
                                    <p:cond delay="0"/>
                                  </p:stCondLst>
                                  <p:childTnLst>
                                    <p:animEffect transition="out" filter="fade">
                                      <p:cBhvr>
                                        <p:cTn id="128" dur="500"/>
                                        <p:tgtEl>
                                          <p:spTgt spid="31"/>
                                        </p:tgtEl>
                                      </p:cBhvr>
                                    </p:animEffect>
                                    <p:set>
                                      <p:cBhvr>
                                        <p:cTn id="129" dur="1" fill="hold">
                                          <p:stCondLst>
                                            <p:cond delay="499"/>
                                          </p:stCondLst>
                                        </p:cTn>
                                        <p:tgtEl>
                                          <p:spTgt spid="31"/>
                                        </p:tgtEl>
                                        <p:attrNameLst>
                                          <p:attrName>style.visibility</p:attrName>
                                        </p:attrNameLst>
                                      </p:cBhvr>
                                      <p:to>
                                        <p:strVal val="hidden"/>
                                      </p:to>
                                    </p:set>
                                  </p:childTnLst>
                                </p:cTn>
                              </p:par>
                              <p:par>
                                <p:cTn id="130" presetID="10" presetClass="exit" presetSubtype="0" fill="hold" nodeType="withEffect">
                                  <p:stCondLst>
                                    <p:cond delay="0"/>
                                  </p:stCondLst>
                                  <p:childTnLst>
                                    <p:animEffect transition="out" filter="fade">
                                      <p:cBhvr>
                                        <p:cTn id="131" dur="500"/>
                                        <p:tgtEl>
                                          <p:spTgt spid="32"/>
                                        </p:tgtEl>
                                      </p:cBhvr>
                                    </p:animEffect>
                                    <p:set>
                                      <p:cBhvr>
                                        <p:cTn id="132" dur="1" fill="hold">
                                          <p:stCondLst>
                                            <p:cond delay="499"/>
                                          </p:stCondLst>
                                        </p:cTn>
                                        <p:tgtEl>
                                          <p:spTgt spid="32"/>
                                        </p:tgtEl>
                                        <p:attrNameLst>
                                          <p:attrName>style.visibility</p:attrName>
                                        </p:attrNameLst>
                                      </p:cBhvr>
                                      <p:to>
                                        <p:strVal val="hidden"/>
                                      </p:to>
                                    </p:set>
                                  </p:childTnLst>
                                </p:cTn>
                              </p:par>
                              <p:par>
                                <p:cTn id="133" presetID="10" presetClass="exit" presetSubtype="0" fill="hold" nodeType="withEffect">
                                  <p:stCondLst>
                                    <p:cond delay="0"/>
                                  </p:stCondLst>
                                  <p:childTnLst>
                                    <p:animEffect transition="out" filter="fade">
                                      <p:cBhvr>
                                        <p:cTn id="134" dur="500"/>
                                        <p:tgtEl>
                                          <p:spTgt spid="33"/>
                                        </p:tgtEl>
                                      </p:cBhvr>
                                    </p:animEffect>
                                    <p:set>
                                      <p:cBhvr>
                                        <p:cTn id="135" dur="1" fill="hold">
                                          <p:stCondLst>
                                            <p:cond delay="499"/>
                                          </p:stCondLst>
                                        </p:cTn>
                                        <p:tgtEl>
                                          <p:spTgt spid="33"/>
                                        </p:tgtEl>
                                        <p:attrNameLst>
                                          <p:attrName>style.visibility</p:attrName>
                                        </p:attrNameLst>
                                      </p:cBhvr>
                                      <p:to>
                                        <p:strVal val="hidden"/>
                                      </p:to>
                                    </p:set>
                                  </p:childTnLst>
                                </p:cTn>
                              </p:par>
                              <p:par>
                                <p:cTn id="136" presetID="10" presetClass="exit" presetSubtype="0" fill="hold" nodeType="withEffect">
                                  <p:stCondLst>
                                    <p:cond delay="0"/>
                                  </p:stCondLst>
                                  <p:childTnLst>
                                    <p:animEffect transition="out" filter="fade">
                                      <p:cBhvr>
                                        <p:cTn id="137" dur="500"/>
                                        <p:tgtEl>
                                          <p:spTgt spid="34"/>
                                        </p:tgtEl>
                                      </p:cBhvr>
                                    </p:animEffect>
                                    <p:set>
                                      <p:cBhvr>
                                        <p:cTn id="138" dur="1" fill="hold">
                                          <p:stCondLst>
                                            <p:cond delay="499"/>
                                          </p:stCondLst>
                                        </p:cTn>
                                        <p:tgtEl>
                                          <p:spTgt spid="34"/>
                                        </p:tgtEl>
                                        <p:attrNameLst>
                                          <p:attrName>style.visibility</p:attrName>
                                        </p:attrNameLst>
                                      </p:cBhvr>
                                      <p:to>
                                        <p:strVal val="hidden"/>
                                      </p:to>
                                    </p:set>
                                  </p:childTnLst>
                                </p:cTn>
                              </p:par>
                              <p:par>
                                <p:cTn id="139" presetID="10" presetClass="exit" presetSubtype="0" fill="hold" nodeType="withEffect">
                                  <p:stCondLst>
                                    <p:cond delay="0"/>
                                  </p:stCondLst>
                                  <p:childTnLst>
                                    <p:animEffect transition="out" filter="fade">
                                      <p:cBhvr>
                                        <p:cTn id="140" dur="500"/>
                                        <p:tgtEl>
                                          <p:spTgt spid="35"/>
                                        </p:tgtEl>
                                      </p:cBhvr>
                                    </p:animEffect>
                                    <p:set>
                                      <p:cBhvr>
                                        <p:cTn id="141" dur="1" fill="hold">
                                          <p:stCondLst>
                                            <p:cond delay="499"/>
                                          </p:stCondLst>
                                        </p:cTn>
                                        <p:tgtEl>
                                          <p:spTgt spid="35"/>
                                        </p:tgtEl>
                                        <p:attrNameLst>
                                          <p:attrName>style.visibility</p:attrName>
                                        </p:attrNameLst>
                                      </p:cBhvr>
                                      <p:to>
                                        <p:strVal val="hidden"/>
                                      </p:to>
                                    </p:set>
                                  </p:childTnLst>
                                </p:cTn>
                              </p:par>
                              <p:par>
                                <p:cTn id="142" presetID="10" presetClass="exit" presetSubtype="0" fill="hold" nodeType="withEffect">
                                  <p:stCondLst>
                                    <p:cond delay="0"/>
                                  </p:stCondLst>
                                  <p:childTnLst>
                                    <p:animEffect transition="out" filter="fade">
                                      <p:cBhvr>
                                        <p:cTn id="143" dur="500"/>
                                        <p:tgtEl>
                                          <p:spTgt spid="36"/>
                                        </p:tgtEl>
                                      </p:cBhvr>
                                    </p:animEffect>
                                    <p:set>
                                      <p:cBhvr>
                                        <p:cTn id="144" dur="1" fill="hold">
                                          <p:stCondLst>
                                            <p:cond delay="499"/>
                                          </p:stCondLst>
                                        </p:cTn>
                                        <p:tgtEl>
                                          <p:spTgt spid="36"/>
                                        </p:tgtEl>
                                        <p:attrNameLst>
                                          <p:attrName>style.visibility</p:attrName>
                                        </p:attrNameLst>
                                      </p:cBhvr>
                                      <p:to>
                                        <p:strVal val="hidden"/>
                                      </p:to>
                                    </p:set>
                                  </p:childTnLst>
                                </p:cTn>
                              </p:par>
                              <p:par>
                                <p:cTn id="145" presetID="10" presetClass="exit" presetSubtype="0" fill="hold" nodeType="withEffect">
                                  <p:stCondLst>
                                    <p:cond delay="0"/>
                                  </p:stCondLst>
                                  <p:childTnLst>
                                    <p:animEffect transition="out" filter="fade">
                                      <p:cBhvr>
                                        <p:cTn id="146" dur="500"/>
                                        <p:tgtEl>
                                          <p:spTgt spid="37"/>
                                        </p:tgtEl>
                                      </p:cBhvr>
                                    </p:animEffect>
                                    <p:set>
                                      <p:cBhvr>
                                        <p:cTn id="147" dur="1" fill="hold">
                                          <p:stCondLst>
                                            <p:cond delay="499"/>
                                          </p:stCondLst>
                                        </p:cTn>
                                        <p:tgtEl>
                                          <p:spTgt spid="37"/>
                                        </p:tgtEl>
                                        <p:attrNameLst>
                                          <p:attrName>style.visibility</p:attrName>
                                        </p:attrNameLst>
                                      </p:cBhvr>
                                      <p:to>
                                        <p:strVal val="hidden"/>
                                      </p:to>
                                    </p:set>
                                  </p:childTnLst>
                                </p:cTn>
                              </p:par>
                              <p:par>
                                <p:cTn id="148" presetID="10" presetClass="exit" presetSubtype="0" fill="hold" nodeType="withEffect">
                                  <p:stCondLst>
                                    <p:cond delay="0"/>
                                  </p:stCondLst>
                                  <p:childTnLst>
                                    <p:animEffect transition="out" filter="fade">
                                      <p:cBhvr>
                                        <p:cTn id="149" dur="500"/>
                                        <p:tgtEl>
                                          <p:spTgt spid="38"/>
                                        </p:tgtEl>
                                      </p:cBhvr>
                                    </p:animEffect>
                                    <p:set>
                                      <p:cBhvr>
                                        <p:cTn id="150" dur="1" fill="hold">
                                          <p:stCondLst>
                                            <p:cond delay="499"/>
                                          </p:stCondLst>
                                        </p:cTn>
                                        <p:tgtEl>
                                          <p:spTgt spid="38"/>
                                        </p:tgtEl>
                                        <p:attrNameLst>
                                          <p:attrName>style.visibility</p:attrName>
                                        </p:attrNameLst>
                                      </p:cBhvr>
                                      <p:to>
                                        <p:strVal val="hidden"/>
                                      </p:to>
                                    </p:set>
                                  </p:childTnLst>
                                </p:cTn>
                              </p:par>
                              <p:par>
                                <p:cTn id="151" presetID="10" presetClass="exit" presetSubtype="0" fill="hold" nodeType="withEffect">
                                  <p:stCondLst>
                                    <p:cond delay="0"/>
                                  </p:stCondLst>
                                  <p:childTnLst>
                                    <p:animEffect transition="out" filter="fade">
                                      <p:cBhvr>
                                        <p:cTn id="152" dur="500"/>
                                        <p:tgtEl>
                                          <p:spTgt spid="39"/>
                                        </p:tgtEl>
                                      </p:cBhvr>
                                    </p:animEffect>
                                    <p:set>
                                      <p:cBhvr>
                                        <p:cTn id="153" dur="1" fill="hold">
                                          <p:stCondLst>
                                            <p:cond delay="499"/>
                                          </p:stCondLst>
                                        </p:cTn>
                                        <p:tgtEl>
                                          <p:spTgt spid="39"/>
                                        </p:tgtEl>
                                        <p:attrNameLst>
                                          <p:attrName>style.visibility</p:attrName>
                                        </p:attrNameLst>
                                      </p:cBhvr>
                                      <p:to>
                                        <p:strVal val="hidden"/>
                                      </p:to>
                                    </p:set>
                                  </p:childTnLst>
                                </p:cTn>
                              </p:par>
                              <p:par>
                                <p:cTn id="154" presetID="10" presetClass="exit" presetSubtype="0" fill="hold" nodeType="withEffect">
                                  <p:stCondLst>
                                    <p:cond delay="0"/>
                                  </p:stCondLst>
                                  <p:childTnLst>
                                    <p:animEffect transition="out" filter="fade">
                                      <p:cBhvr>
                                        <p:cTn id="155" dur="500"/>
                                        <p:tgtEl>
                                          <p:spTgt spid="40"/>
                                        </p:tgtEl>
                                      </p:cBhvr>
                                    </p:animEffect>
                                    <p:set>
                                      <p:cBhvr>
                                        <p:cTn id="156" dur="1" fill="hold">
                                          <p:stCondLst>
                                            <p:cond delay="499"/>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animBg="1"/>
      <p:bldP spid="9" grpId="0" animBg="1"/>
      <p:bldP spid="16" grpId="0" animBg="1"/>
      <p:bldP spid="17" grpId="0"/>
      <p:bldP spid="18" grpId="0" animBg="1"/>
      <p:bldP spid="19" grpId="0" animBg="1"/>
      <p:bldP spid="20" grpId="0" animBg="1"/>
      <p:bldP spid="62" grpId="0"/>
      <p:bldP spid="74" grpId="0"/>
      <p:bldP spid="78" grpId="0"/>
      <p:bldP spid="78" grpId="1"/>
      <p:bldP spid="80" grpId="0"/>
      <p:bldP spid="53" grpId="0" animBg="1"/>
      <p:bldP spid="54" grpId="0" animBg="1"/>
      <p:bldP spid="55" grpId="0" animBg="1"/>
      <p:bldP spid="56" grpId="0" animBg="1"/>
      <p:bldP spid="5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Definition</a:t>
            </a:r>
          </a:p>
          <a:p>
            <a:r>
              <a:rPr lang="en-US" dirty="0"/>
              <a:t>Neural networks, also known as artificial neural networks (ANNs) or simulated neural networks (SNNs), are a subset of machine learning and are at the heart of deep learning algorithms. Their name and structure are inspired by the human brain, mimicking the way that biological neurons signal to one another.</a:t>
            </a:r>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3</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What is a neural network?</a:t>
            </a:r>
          </a:p>
        </p:txBody>
      </p:sp>
      <p:pic>
        <p:nvPicPr>
          <p:cNvPr id="1026" name="Picture 2" descr="Speed of Neuron Recovery in the Human Brain | Ask A Biologist">
            <a:extLst>
              <a:ext uri="{FF2B5EF4-FFF2-40B4-BE49-F238E27FC236}">
                <a16:creationId xmlns:a16="http://schemas.microsoft.com/office/drawing/2014/main" id="{D6593947-539E-4656-8019-A67D4D25F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4174" y="4820309"/>
            <a:ext cx="9479652" cy="5466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2462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30</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Feedforward neural network</a:t>
            </a:r>
          </a:p>
        </p:txBody>
      </p:sp>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Backpropagation</a:t>
            </a:r>
          </a:p>
          <a:p>
            <a:pPr marL="571500" indent="-571500">
              <a:buFont typeface="Arial" panose="020B0604020202020204" pitchFamily="34" charset="0"/>
              <a:buChar char="•"/>
            </a:pPr>
            <a:r>
              <a:rPr lang="en-US" dirty="0"/>
              <a:t>Don’t apply the entire error, but use a learning rate </a:t>
            </a:r>
            <a:r>
              <a:rPr lang="en-US" b="1" dirty="0"/>
              <a:t>η</a:t>
            </a:r>
          </a:p>
          <a:p>
            <a:pPr marL="571500" indent="-571500">
              <a:buFont typeface="Arial" panose="020B0604020202020204" pitchFamily="34" charset="0"/>
              <a:buChar char="•"/>
            </a:pPr>
            <a:r>
              <a:rPr lang="en-US" dirty="0"/>
              <a:t>The math is quite complex</a:t>
            </a:r>
          </a:p>
          <a:p>
            <a:pPr marL="1257300" lvl="1" indent="-571500">
              <a:buFont typeface="Arial" panose="020B0604020202020204" pitchFamily="34" charset="0"/>
              <a:buChar char="•"/>
            </a:pPr>
            <a:r>
              <a:rPr lang="en-US" dirty="0"/>
              <a:t>More information </a:t>
            </a:r>
            <a:r>
              <a:rPr lang="en-US" dirty="0">
                <a:hlinkClick r:id="rId3"/>
              </a:rPr>
              <a:t>https://medium.com/@14prakash/back-propagation-is-very-simple-who-made-it-complicated-97b794c97e5c</a:t>
            </a:r>
            <a:r>
              <a:rPr lang="en-US" dirty="0"/>
              <a:t> </a:t>
            </a:r>
          </a:p>
        </p:txBody>
      </p:sp>
    </p:spTree>
    <p:extLst>
      <p:ext uri="{BB962C8B-B14F-4D97-AF65-F5344CB8AC3E}">
        <p14:creationId xmlns:p14="http://schemas.microsoft.com/office/powerpoint/2010/main" val="28661330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31</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Feedforward neural network</a:t>
            </a:r>
          </a:p>
        </p:txBody>
      </p:sp>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Backpropagation</a:t>
            </a:r>
          </a:p>
          <a:p>
            <a:pPr marL="571500" indent="-571500">
              <a:buFont typeface="Arial" panose="020B0604020202020204" pitchFamily="34" charset="0"/>
              <a:buChar char="•"/>
            </a:pPr>
            <a:r>
              <a:rPr lang="en-US" dirty="0"/>
              <a:t>Error function (=loss) can be plotted in function of the number of epochs</a:t>
            </a:r>
          </a:p>
        </p:txBody>
      </p:sp>
      <p:pic>
        <p:nvPicPr>
          <p:cNvPr id="4098" name="Picture 2" descr="A typical plot showing the change in the value of the loss function... |  Download Scientific Diagram">
            <a:extLst>
              <a:ext uri="{FF2B5EF4-FFF2-40B4-BE49-F238E27FC236}">
                <a16:creationId xmlns:a16="http://schemas.microsoft.com/office/drawing/2014/main" id="{8F1EB664-31A3-42AE-9B46-BB9B93C016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9987" y="3799861"/>
            <a:ext cx="8908026" cy="6487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967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32</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Feedforward neural network</a:t>
            </a:r>
          </a:p>
        </p:txBody>
      </p:sp>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Backpropagation</a:t>
            </a:r>
          </a:p>
          <a:p>
            <a:pPr marL="571500" indent="-571500">
              <a:buFont typeface="Arial" panose="020B0604020202020204" pitchFamily="34" charset="0"/>
              <a:buChar char="•"/>
            </a:pPr>
            <a:r>
              <a:rPr lang="en-US" dirty="0"/>
              <a:t>Error function (=loss) can be plotted in function of the number of epochs</a:t>
            </a:r>
          </a:p>
          <a:p>
            <a:pPr marL="571500" indent="-571500">
              <a:buFont typeface="Arial" panose="020B0604020202020204" pitchFamily="34" charset="0"/>
              <a:buChar char="•"/>
            </a:pPr>
            <a:r>
              <a:rPr lang="en-US" dirty="0"/>
              <a:t>Learning rate is an important hyperparameter</a:t>
            </a:r>
          </a:p>
          <a:p>
            <a:pPr marL="1257300" lvl="1" indent="-571500">
              <a:buFont typeface="Arial" panose="020B0604020202020204" pitchFamily="34" charset="0"/>
              <a:buChar char="•"/>
            </a:pPr>
            <a:r>
              <a:rPr lang="en-US" dirty="0"/>
              <a:t>Often used: Adam (adaptive moment estimation)</a:t>
            </a:r>
          </a:p>
        </p:txBody>
      </p:sp>
      <p:pic>
        <p:nvPicPr>
          <p:cNvPr id="5122" name="Picture 2" descr="Changes in the loss function vs. the epoch by the learning rate [40]. |  Download Scientific Diagram">
            <a:extLst>
              <a:ext uri="{FF2B5EF4-FFF2-40B4-BE49-F238E27FC236}">
                <a16:creationId xmlns:a16="http://schemas.microsoft.com/office/drawing/2014/main" id="{FDBC0074-127F-4D4C-814D-54716FDEA7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3310" y="4530245"/>
            <a:ext cx="6241380" cy="5756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8047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33</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Feedforward neural network</a:t>
            </a:r>
          </a:p>
        </p:txBody>
      </p:sp>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Backpropagation</a:t>
            </a:r>
          </a:p>
          <a:p>
            <a:pPr marL="571500" indent="-571500">
              <a:buFont typeface="Arial" panose="020B0604020202020204" pitchFamily="34" charset="0"/>
              <a:buChar char="•"/>
            </a:pPr>
            <a:r>
              <a:rPr lang="en-US" dirty="0"/>
              <a:t>Error function (=loss) can be plotted in function of the number of epochs</a:t>
            </a:r>
          </a:p>
          <a:p>
            <a:pPr marL="571500" indent="-571500">
              <a:buFont typeface="Arial" panose="020B0604020202020204" pitchFamily="34" charset="0"/>
              <a:buChar char="•"/>
            </a:pPr>
            <a:r>
              <a:rPr lang="en-US" dirty="0"/>
              <a:t>Learning rate is an important hyperparameter</a:t>
            </a:r>
          </a:p>
          <a:p>
            <a:pPr marL="1257300" lvl="1" indent="-571500">
              <a:buFont typeface="Arial" panose="020B0604020202020204" pitchFamily="34" charset="0"/>
              <a:buChar char="•"/>
            </a:pPr>
            <a:r>
              <a:rPr lang="en-US" dirty="0"/>
              <a:t>Often used: Adam (adaptive moment estimation)</a:t>
            </a:r>
          </a:p>
          <a:p>
            <a:pPr marL="571500" indent="-571500">
              <a:buFont typeface="Arial" panose="020B0604020202020204" pitchFamily="34" charset="0"/>
              <a:buChar char="•"/>
            </a:pPr>
            <a:r>
              <a:rPr lang="en-US" dirty="0"/>
              <a:t>Loss is also a nice metric to analyze overfitting</a:t>
            </a:r>
          </a:p>
        </p:txBody>
      </p:sp>
      <p:pic>
        <p:nvPicPr>
          <p:cNvPr id="6146" name="Picture 2" descr="What is Overfitting? | IBM">
            <a:extLst>
              <a:ext uri="{FF2B5EF4-FFF2-40B4-BE49-F238E27FC236}">
                <a16:creationId xmlns:a16="http://schemas.microsoft.com/office/drawing/2014/main" id="{EADE2D23-F860-4CB8-BD6D-9FC6932B4F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4642" y="5127995"/>
            <a:ext cx="5923628" cy="5159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8991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34</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Feedforward neural network</a:t>
            </a:r>
          </a:p>
        </p:txBody>
      </p:sp>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Activation function</a:t>
            </a:r>
          </a:p>
          <a:p>
            <a:endParaRPr lang="en-US" dirty="0"/>
          </a:p>
        </p:txBody>
      </p:sp>
      <p:pic>
        <p:nvPicPr>
          <p:cNvPr id="7170" name="Picture 2" descr="Java Implementation for Rosenblatt Perceptron - Data Analytics">
            <a:extLst>
              <a:ext uri="{FF2B5EF4-FFF2-40B4-BE49-F238E27FC236}">
                <a16:creationId xmlns:a16="http://schemas.microsoft.com/office/drawing/2014/main" id="{E47F40D8-955B-48C8-80B7-B78682F42D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9337" y="3398265"/>
            <a:ext cx="13057216" cy="586342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3F7F4043-F00F-4919-AA5D-1EC46630B2EF}"/>
              </a:ext>
            </a:extLst>
          </p:cNvPr>
          <p:cNvSpPr/>
          <p:nvPr/>
        </p:nvSpPr>
        <p:spPr>
          <a:xfrm>
            <a:off x="10736826" y="2979174"/>
            <a:ext cx="3185651" cy="439502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7856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35</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Activation function</a:t>
            </a:r>
          </a:p>
        </p:txBody>
      </p:sp>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Step function</a:t>
            </a:r>
          </a:p>
          <a:p>
            <a:endParaRPr lang="en-US" b="1" dirty="0"/>
          </a:p>
          <a:p>
            <a:pPr marL="571500" indent="-571500">
              <a:buFont typeface="Arial" panose="020B0604020202020204" pitchFamily="34" charset="0"/>
              <a:buChar char="•"/>
            </a:pPr>
            <a:r>
              <a:rPr lang="en-US" dirty="0"/>
              <a:t>1 if x&gt;0 else 0</a:t>
            </a:r>
          </a:p>
          <a:p>
            <a:pPr marL="571500" indent="-571500">
              <a:buFont typeface="Arial" panose="020B0604020202020204" pitchFamily="34" charset="0"/>
              <a:buChar char="•"/>
            </a:pPr>
            <a:endParaRPr lang="en-US" dirty="0"/>
          </a:p>
          <a:p>
            <a:r>
              <a:rPr lang="en-US" dirty="0"/>
              <a:t>Disadvantages:</a:t>
            </a:r>
          </a:p>
          <a:p>
            <a:pPr marL="571500" indent="-571500">
              <a:buFont typeface="Arial" panose="020B0604020202020204" pitchFamily="34" charset="0"/>
              <a:buChar char="•"/>
            </a:pPr>
            <a:r>
              <a:rPr lang="en-US" dirty="0"/>
              <a:t>Can only return 1 or 0</a:t>
            </a:r>
          </a:p>
          <a:p>
            <a:pPr marL="571500" indent="-571500">
              <a:buFont typeface="Arial" panose="020B0604020202020204" pitchFamily="34" charset="0"/>
              <a:buChar char="•"/>
            </a:pPr>
            <a:r>
              <a:rPr lang="en-US" dirty="0"/>
              <a:t>Multiple classes: what if multiple</a:t>
            </a:r>
            <a:br>
              <a:rPr lang="en-US" dirty="0"/>
            </a:br>
            <a:r>
              <a:rPr lang="en-US" dirty="0"/>
              <a:t>1 values?</a:t>
            </a:r>
          </a:p>
          <a:p>
            <a:pPr marL="571500" indent="-571500">
              <a:buFont typeface="Arial" panose="020B0604020202020204" pitchFamily="34" charset="0"/>
              <a:buChar char="•"/>
            </a:pPr>
            <a:r>
              <a:rPr lang="en-US" dirty="0"/>
              <a:t>Backpropagation won’t work (derivative = 0)</a:t>
            </a:r>
          </a:p>
          <a:p>
            <a:endParaRPr lang="en-US" dirty="0"/>
          </a:p>
        </p:txBody>
      </p:sp>
      <p:pic>
        <p:nvPicPr>
          <p:cNvPr id="8198" name="Picture 6" descr="Standard Input Signals | BengalStudents">
            <a:extLst>
              <a:ext uri="{FF2B5EF4-FFF2-40B4-BE49-F238E27FC236}">
                <a16:creationId xmlns:a16="http://schemas.microsoft.com/office/drawing/2014/main" id="{82E7494E-507E-41E9-B848-B824F373D0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3650" y="1818823"/>
            <a:ext cx="9424219" cy="4633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1493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36</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a:t>Activation function</a:t>
            </a:r>
            <a:endParaRPr lang="en-US" dirty="0"/>
          </a:p>
        </p:txBody>
      </p:sp>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Linear function (Adaline)</a:t>
            </a:r>
          </a:p>
          <a:p>
            <a:endParaRPr lang="en-US" b="1" dirty="0"/>
          </a:p>
          <a:p>
            <a:pPr marL="571500" indent="-571500">
              <a:buFont typeface="Arial" panose="020B0604020202020204" pitchFamily="34" charset="0"/>
              <a:buChar char="•"/>
            </a:pPr>
            <a:r>
              <a:rPr lang="en-US" dirty="0"/>
              <a:t>output=x</a:t>
            </a:r>
          </a:p>
          <a:p>
            <a:pPr marL="571500" indent="-571500">
              <a:buFont typeface="Arial" panose="020B0604020202020204" pitchFamily="34" charset="0"/>
              <a:buChar char="•"/>
            </a:pPr>
            <a:endParaRPr lang="en-US" dirty="0"/>
          </a:p>
          <a:p>
            <a:r>
              <a:rPr lang="en-US" dirty="0"/>
              <a:t>Disadvantages:</a:t>
            </a:r>
          </a:p>
          <a:p>
            <a:pPr marL="571500" indent="-571500">
              <a:buFont typeface="Arial" panose="020B0604020202020204" pitchFamily="34" charset="0"/>
              <a:buChar char="•"/>
            </a:pPr>
            <a:r>
              <a:rPr lang="en-US" dirty="0"/>
              <a:t>Independent of the number of layers,</a:t>
            </a:r>
            <a:br>
              <a:rPr lang="en-US" dirty="0"/>
            </a:br>
            <a:r>
              <a:rPr lang="en-US" dirty="0"/>
              <a:t>output will always be linear</a:t>
            </a:r>
          </a:p>
          <a:p>
            <a:pPr marL="571500" indent="-571500">
              <a:buFont typeface="Arial" panose="020B0604020202020204" pitchFamily="34" charset="0"/>
              <a:buChar char="•"/>
            </a:pPr>
            <a:r>
              <a:rPr lang="en-US" dirty="0"/>
              <a:t>Derivative is a constant, no link to the input</a:t>
            </a:r>
          </a:p>
          <a:p>
            <a:r>
              <a:rPr lang="en-US" dirty="0"/>
              <a:t>Usage:</a:t>
            </a:r>
          </a:p>
          <a:p>
            <a:pPr marL="571500" indent="-571500">
              <a:buFont typeface="Arial" panose="020B0604020202020204" pitchFamily="34" charset="0"/>
              <a:buChar char="•"/>
            </a:pPr>
            <a:r>
              <a:rPr lang="en-US" dirty="0"/>
              <a:t>As input layer</a:t>
            </a:r>
          </a:p>
          <a:p>
            <a:pPr marL="571500" indent="-571500">
              <a:buFont typeface="Arial" panose="020B0604020202020204" pitchFamily="34" charset="0"/>
              <a:buChar char="•"/>
            </a:pPr>
            <a:r>
              <a:rPr lang="en-US" dirty="0"/>
              <a:t>Output layer for regression</a:t>
            </a:r>
          </a:p>
        </p:txBody>
      </p:sp>
      <p:pic>
        <p:nvPicPr>
          <p:cNvPr id="12" name="Picture 11">
            <a:extLst>
              <a:ext uri="{FF2B5EF4-FFF2-40B4-BE49-F238E27FC236}">
                <a16:creationId xmlns:a16="http://schemas.microsoft.com/office/drawing/2014/main" id="{258C6105-9EDE-4D9F-8708-4E1FE012FFD9}"/>
              </a:ext>
            </a:extLst>
          </p:cNvPr>
          <p:cNvPicPr>
            <a:picLocks noChangeAspect="1"/>
          </p:cNvPicPr>
          <p:nvPr/>
        </p:nvPicPr>
        <p:blipFill>
          <a:blip r:embed="rId3"/>
          <a:stretch>
            <a:fillRect/>
          </a:stretch>
        </p:blipFill>
        <p:spPr>
          <a:xfrm>
            <a:off x="10127023" y="2364377"/>
            <a:ext cx="7495886" cy="4589319"/>
          </a:xfrm>
          <a:prstGeom prst="rect">
            <a:avLst/>
          </a:prstGeom>
        </p:spPr>
      </p:pic>
    </p:spTree>
    <p:extLst>
      <p:ext uri="{BB962C8B-B14F-4D97-AF65-F5344CB8AC3E}">
        <p14:creationId xmlns:p14="http://schemas.microsoft.com/office/powerpoint/2010/main" val="22346340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37</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a:t>Activation function</a:t>
            </a:r>
            <a:endParaRPr lang="en-US" dirty="0"/>
          </a:p>
        </p:txBody>
      </p:sp>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Sigmoid</a:t>
                </a:r>
              </a:p>
              <a:p>
                <a:endParaRPr lang="en-US" b="1" dirty="0"/>
              </a:p>
              <a:p>
                <a:pPr marL="571500" indent="-571500">
                  <a:buFont typeface="Arial" panose="020B0604020202020204" pitchFamily="34" charset="0"/>
                  <a:buChar char="•"/>
                </a:pPr>
                <a:r>
                  <a:rPr lang="en-US" dirty="0"/>
                  <a:t>output=</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𝑥</m:t>
                            </m:r>
                          </m:sup>
                        </m:sSup>
                      </m:den>
                    </m:f>
                  </m:oMath>
                </a14:m>
                <a:endParaRPr lang="en-US" dirty="0"/>
              </a:p>
              <a:p>
                <a:pPr marL="571500" indent="-571500">
                  <a:buFont typeface="Arial" panose="020B0604020202020204" pitchFamily="34" charset="0"/>
                  <a:buChar char="•"/>
                </a:pPr>
                <a:r>
                  <a:rPr lang="en-US" dirty="0"/>
                  <a:t>Non-linear</a:t>
                </a:r>
              </a:p>
              <a:p>
                <a:pPr marL="571500" indent="-571500">
                  <a:buFont typeface="Arial" panose="020B0604020202020204" pitchFamily="34" charset="0"/>
                  <a:buChar char="•"/>
                </a:pPr>
                <a:r>
                  <a:rPr lang="en-US" dirty="0"/>
                  <a:t>Output always between 0 and 1</a:t>
                </a:r>
              </a:p>
              <a:p>
                <a:pPr marL="571500" indent="-571500">
                  <a:buFont typeface="Arial" panose="020B0604020202020204" pitchFamily="34" charset="0"/>
                  <a:buChar char="•"/>
                </a:pPr>
                <a:endParaRPr lang="en-US" dirty="0"/>
              </a:p>
              <a:p>
                <a:r>
                  <a:rPr lang="en-US" dirty="0"/>
                  <a:t>Disadvantages:</a:t>
                </a:r>
              </a:p>
              <a:p>
                <a:pPr marL="571500" indent="-571500">
                  <a:buFont typeface="Arial" panose="020B0604020202020204" pitchFamily="34" charset="0"/>
                  <a:buChar char="•"/>
                </a:pPr>
                <a:r>
                  <a:rPr lang="en-US" dirty="0"/>
                  <a:t>Vanishing gradient (problem for neural networks with a lot of hidden layers)</a:t>
                </a:r>
              </a:p>
              <a:p>
                <a:r>
                  <a:rPr lang="en-US" dirty="0"/>
                  <a:t>Usage:</a:t>
                </a:r>
              </a:p>
              <a:p>
                <a:pPr marL="571500" indent="-571500">
                  <a:buFont typeface="Arial" panose="020B0604020202020204" pitchFamily="34" charset="0"/>
                  <a:buChar char="•"/>
                </a:pPr>
                <a:r>
                  <a:rPr lang="en-US" dirty="0"/>
                  <a:t>Not used often anymore</a:t>
                </a:r>
              </a:p>
              <a:p>
                <a:pPr marL="571500" indent="-571500">
                  <a:buFont typeface="Arial" panose="020B0604020202020204" pitchFamily="34" charset="0"/>
                  <a:buChar char="•"/>
                </a:pPr>
                <a:r>
                  <a:rPr lang="en-US" dirty="0"/>
                  <a:t>Sometimes used as output for classification</a:t>
                </a:r>
              </a:p>
            </p:txBody>
          </p:sp>
        </mc:Choice>
        <mc:Fallback xmlns="">
          <p:sp>
            <p:nvSpPr>
              <p:cNvPr id="2" name="Text Placeholder 1">
                <a:extLst>
                  <a:ext uri="{FF2B5EF4-FFF2-40B4-BE49-F238E27FC236}">
                    <a16:creationId xmlns:a16="http://schemas.microsoft.com/office/drawing/2014/main" id="{5C5C2FFC-9F51-4693-B6D1-035A364AE118}"/>
                  </a:ext>
                </a:extLst>
              </p:cNvPr>
              <p:cNvSpPr>
                <a:spLocks noGrp="1" noRot="1" noChangeAspect="1" noMove="1" noResize="1" noEditPoints="1" noAdjustHandles="1" noChangeArrowheads="1" noChangeShapeType="1" noTextEdit="1"/>
              </p:cNvSpPr>
              <p:nvPr>
                <p:ph type="body" sz="quarter" idx="17"/>
              </p:nvPr>
            </p:nvSpPr>
            <p:spPr>
              <a:blipFill>
                <a:blip r:embed="rId3"/>
                <a:stretch>
                  <a:fillRect l="-1103" t="-2395" b="-28842"/>
                </a:stretch>
              </a:blipFill>
            </p:spPr>
            <p:txBody>
              <a:bodyPr/>
              <a:lstStyle/>
              <a:p>
                <a:r>
                  <a:rPr lang="en-US">
                    <a:noFill/>
                  </a:rPr>
                  <a:t> </a:t>
                </a:r>
              </a:p>
            </p:txBody>
          </p:sp>
        </mc:Fallback>
      </mc:AlternateContent>
      <p:pic>
        <p:nvPicPr>
          <p:cNvPr id="9218" name="Picture 2" descr="What is a sigmoid function in neural networks? - Quora">
            <a:extLst>
              <a:ext uri="{FF2B5EF4-FFF2-40B4-BE49-F238E27FC236}">
                <a16:creationId xmlns:a16="http://schemas.microsoft.com/office/drawing/2014/main" id="{38D83F5F-258F-40B4-8918-610F73E888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27343" y="1818824"/>
            <a:ext cx="6796314" cy="5097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8725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38</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a:t>Activation function</a:t>
            </a:r>
            <a:endParaRPr lang="en-US" dirty="0"/>
          </a:p>
        </p:txBody>
      </p:sp>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Hyperbolic tangent (tanh)</a:t>
            </a:r>
          </a:p>
          <a:p>
            <a:endParaRPr lang="en-US" dirty="0"/>
          </a:p>
          <a:p>
            <a:pPr marL="571500" indent="-571500">
              <a:buFont typeface="Arial" panose="020B0604020202020204" pitchFamily="34" charset="0"/>
              <a:buChar char="•"/>
            </a:pPr>
            <a:r>
              <a:rPr lang="en-US" dirty="0"/>
              <a:t>Non-linear</a:t>
            </a:r>
          </a:p>
          <a:p>
            <a:pPr marL="571500" indent="-571500">
              <a:buFont typeface="Arial" panose="020B0604020202020204" pitchFamily="34" charset="0"/>
              <a:buChar char="•"/>
            </a:pPr>
            <a:r>
              <a:rPr lang="en-US" dirty="0"/>
              <a:t>Output always between -1 and 1</a:t>
            </a:r>
          </a:p>
          <a:p>
            <a:pPr marL="571500" indent="-571500">
              <a:buFont typeface="Arial" panose="020B0604020202020204" pitchFamily="34" charset="0"/>
              <a:buChar char="•"/>
            </a:pPr>
            <a:r>
              <a:rPr lang="en-US" dirty="0"/>
              <a:t>Centered around 0</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r>
              <a:rPr lang="en-US" dirty="0"/>
              <a:t>Disadvantages:</a:t>
            </a:r>
          </a:p>
          <a:p>
            <a:pPr marL="571500" indent="-571500">
              <a:buFont typeface="Arial" panose="020B0604020202020204" pitchFamily="34" charset="0"/>
              <a:buChar char="•"/>
            </a:pPr>
            <a:r>
              <a:rPr lang="en-US" dirty="0"/>
              <a:t>Vanishing gradient (problem for neural networks with a lot of hidden layers)</a:t>
            </a:r>
          </a:p>
          <a:p>
            <a:r>
              <a:rPr lang="en-US" dirty="0"/>
              <a:t>Usage:</a:t>
            </a:r>
          </a:p>
          <a:p>
            <a:pPr marL="571500" indent="-571500">
              <a:buFont typeface="Arial" panose="020B0604020202020204" pitchFamily="34" charset="0"/>
              <a:buChar char="•"/>
            </a:pPr>
            <a:r>
              <a:rPr lang="en-US" dirty="0"/>
              <a:t>Not used often anymore</a:t>
            </a:r>
          </a:p>
        </p:txBody>
      </p:sp>
      <p:pic>
        <p:nvPicPr>
          <p:cNvPr id="9218" name="Picture 2" descr="What is a sigmoid function in neural networks? - Quora">
            <a:extLst>
              <a:ext uri="{FF2B5EF4-FFF2-40B4-BE49-F238E27FC236}">
                <a16:creationId xmlns:a16="http://schemas.microsoft.com/office/drawing/2014/main" id="{38D83F5F-258F-40B4-8918-610F73E888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27343" y="1818824"/>
            <a:ext cx="6796314" cy="5097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02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39</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a:t>Activation function</a:t>
            </a:r>
            <a:endParaRPr lang="en-US" dirty="0"/>
          </a:p>
        </p:txBody>
      </p:sp>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Relu (</a:t>
            </a:r>
            <a:r>
              <a:rPr lang="en-US" b="1" dirty="0" err="1"/>
              <a:t>REctified</a:t>
            </a:r>
            <a:r>
              <a:rPr lang="en-US" b="1" dirty="0"/>
              <a:t> Linear Unit)</a:t>
            </a:r>
          </a:p>
          <a:p>
            <a:endParaRPr lang="en-US" dirty="0"/>
          </a:p>
          <a:p>
            <a:pPr marL="571500" indent="-571500">
              <a:buFont typeface="Arial" panose="020B0604020202020204" pitchFamily="34" charset="0"/>
              <a:buChar char="•"/>
            </a:pPr>
            <a:r>
              <a:rPr lang="en-US" dirty="0"/>
              <a:t>Non-linear</a:t>
            </a:r>
          </a:p>
          <a:p>
            <a:pPr marL="571500" indent="-571500">
              <a:buFont typeface="Arial" panose="020B0604020202020204" pitchFamily="34" charset="0"/>
              <a:buChar char="•"/>
            </a:pPr>
            <a:r>
              <a:rPr lang="en-US" dirty="0"/>
              <a:t>Each function can be approximated by a</a:t>
            </a:r>
            <a:br>
              <a:rPr lang="en-US" dirty="0"/>
            </a:br>
            <a:r>
              <a:rPr lang="en-US" dirty="0"/>
              <a:t>combination of Relu functions</a:t>
            </a:r>
          </a:p>
          <a:p>
            <a:pPr marL="571500" indent="-571500">
              <a:buFont typeface="Arial" panose="020B0604020202020204" pitchFamily="34" charset="0"/>
              <a:buChar char="•"/>
            </a:pPr>
            <a:r>
              <a:rPr lang="en-US" dirty="0"/>
              <a:t>Very efficient to calculate</a:t>
            </a:r>
          </a:p>
          <a:p>
            <a:pPr marL="1257300" lvl="1" indent="-571500">
              <a:buFont typeface="Arial" panose="020B0604020202020204" pitchFamily="34" charset="0"/>
              <a:buChar char="•"/>
            </a:pPr>
            <a:r>
              <a:rPr lang="en-US" dirty="0"/>
              <a:t>x if x&gt;0 else 0</a:t>
            </a:r>
          </a:p>
          <a:p>
            <a:pPr marL="571500" indent="-571500">
              <a:buFont typeface="Arial" panose="020B0604020202020204" pitchFamily="34" charset="0"/>
              <a:buChar char="•"/>
            </a:pPr>
            <a:r>
              <a:rPr lang="en-US" dirty="0"/>
              <a:t>Sparse activation (a lot of them become 0)</a:t>
            </a:r>
          </a:p>
          <a:p>
            <a:pPr marL="571500" indent="-571500">
              <a:buFont typeface="Arial" panose="020B0604020202020204" pitchFamily="34" charset="0"/>
              <a:buChar char="•"/>
            </a:pPr>
            <a:endParaRPr lang="en-US" dirty="0"/>
          </a:p>
          <a:p>
            <a:r>
              <a:rPr lang="en-US" dirty="0"/>
              <a:t>Disadvantages:</a:t>
            </a:r>
          </a:p>
          <a:p>
            <a:pPr marL="571500" indent="-571500">
              <a:buFont typeface="Arial" panose="020B0604020202020204" pitchFamily="34" charset="0"/>
              <a:buChar char="•"/>
            </a:pPr>
            <a:r>
              <a:rPr lang="en-US" dirty="0"/>
              <a:t>Dead neurons can’t be activated anymore</a:t>
            </a:r>
          </a:p>
          <a:p>
            <a:r>
              <a:rPr lang="en-US" dirty="0"/>
              <a:t>Usage:</a:t>
            </a:r>
          </a:p>
          <a:p>
            <a:pPr marL="571500" indent="-571500">
              <a:buFont typeface="Arial" panose="020B0604020202020204" pitchFamily="34" charset="0"/>
              <a:buChar char="•"/>
            </a:pPr>
            <a:r>
              <a:rPr lang="en-US" dirty="0"/>
              <a:t>Used for hidden layers</a:t>
            </a:r>
          </a:p>
        </p:txBody>
      </p:sp>
      <p:pic>
        <p:nvPicPr>
          <p:cNvPr id="6" name="Picture 5">
            <a:extLst>
              <a:ext uri="{FF2B5EF4-FFF2-40B4-BE49-F238E27FC236}">
                <a16:creationId xmlns:a16="http://schemas.microsoft.com/office/drawing/2014/main" id="{F8D83E72-466F-4DB0-B697-4C270038DE35}"/>
              </a:ext>
            </a:extLst>
          </p:cNvPr>
          <p:cNvPicPr>
            <a:picLocks noChangeAspect="1"/>
          </p:cNvPicPr>
          <p:nvPr/>
        </p:nvPicPr>
        <p:blipFill>
          <a:blip r:embed="rId3"/>
          <a:stretch>
            <a:fillRect/>
          </a:stretch>
        </p:blipFill>
        <p:spPr>
          <a:xfrm>
            <a:off x="10963005" y="2364377"/>
            <a:ext cx="5658640" cy="4286848"/>
          </a:xfrm>
          <a:prstGeom prst="rect">
            <a:avLst/>
          </a:prstGeom>
        </p:spPr>
      </p:pic>
    </p:spTree>
    <p:extLst>
      <p:ext uri="{BB962C8B-B14F-4D97-AF65-F5344CB8AC3E}">
        <p14:creationId xmlns:p14="http://schemas.microsoft.com/office/powerpoint/2010/main" val="3114437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Definition</a:t>
            </a:r>
          </a:p>
          <a:p>
            <a:r>
              <a:rPr lang="en-US" dirty="0"/>
              <a:t>Neural networks, also known as artificial neural networks (ANNs) or simulated neural networks (SNNs), are a subset of machine learning and are at the heart of deep learning algorithms. Their name and structure are inspired by the human brain, mimicking the way that biological neurons signal to one another.</a:t>
            </a:r>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4</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What is a neural network?</a:t>
            </a:r>
          </a:p>
        </p:txBody>
      </p:sp>
      <p:sp>
        <p:nvSpPr>
          <p:cNvPr id="5" name="Oval 4">
            <a:extLst>
              <a:ext uri="{FF2B5EF4-FFF2-40B4-BE49-F238E27FC236}">
                <a16:creationId xmlns:a16="http://schemas.microsoft.com/office/drawing/2014/main" id="{4D883968-7B28-46EB-B987-FBFF0C6CC68A}"/>
              </a:ext>
            </a:extLst>
          </p:cNvPr>
          <p:cNvSpPr/>
          <p:nvPr/>
        </p:nvSpPr>
        <p:spPr>
          <a:xfrm>
            <a:off x="5889811" y="7553654"/>
            <a:ext cx="972000" cy="9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BDA3743-3BF7-460E-B5F7-9CE17DD7B4AF}"/>
              </a:ext>
            </a:extLst>
          </p:cNvPr>
          <p:cNvSpPr/>
          <p:nvPr/>
        </p:nvSpPr>
        <p:spPr>
          <a:xfrm>
            <a:off x="11528611" y="5688995"/>
            <a:ext cx="972000" cy="9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04CC3F1-E820-4807-87BE-BEA6E60F62B2}"/>
              </a:ext>
            </a:extLst>
          </p:cNvPr>
          <p:cNvSpPr/>
          <p:nvPr/>
        </p:nvSpPr>
        <p:spPr>
          <a:xfrm>
            <a:off x="11528611" y="8039654"/>
            <a:ext cx="972000" cy="9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C2F1E7F9-9D13-459A-9C52-F2BF08FE315A}"/>
              </a:ext>
            </a:extLst>
          </p:cNvPr>
          <p:cNvCxnSpPr>
            <a:stCxn id="5" idx="6"/>
          </p:cNvCxnSpPr>
          <p:nvPr/>
        </p:nvCxnSpPr>
        <p:spPr>
          <a:xfrm flipV="1">
            <a:off x="6861811" y="6174995"/>
            <a:ext cx="4666800" cy="1864659"/>
          </a:xfrm>
          <a:prstGeom prst="line">
            <a:avLst/>
          </a:prstGeom>
          <a:ln w="76200">
            <a:solidFill>
              <a:srgbClr val="412ED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D207274-DDC0-4E0E-BC20-4A3A3EF8ACC5}"/>
              </a:ext>
            </a:extLst>
          </p:cNvPr>
          <p:cNvCxnSpPr>
            <a:cxnSpLocks/>
            <a:stCxn id="5" idx="6"/>
            <a:endCxn id="8" idx="2"/>
          </p:cNvCxnSpPr>
          <p:nvPr/>
        </p:nvCxnSpPr>
        <p:spPr>
          <a:xfrm>
            <a:off x="6861811" y="8039654"/>
            <a:ext cx="4666800" cy="486000"/>
          </a:xfrm>
          <a:prstGeom prst="line">
            <a:avLst/>
          </a:prstGeom>
          <a:ln w="76200">
            <a:solidFill>
              <a:srgbClr val="412ED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6779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40</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a:t>Activation function</a:t>
            </a:r>
            <a:endParaRPr lang="en-US" dirty="0"/>
          </a:p>
        </p:txBody>
      </p:sp>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Leaky Relu</a:t>
            </a: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err="1"/>
              <a:t>Variaton</a:t>
            </a:r>
            <a:r>
              <a:rPr lang="en-US" dirty="0"/>
              <a:t> on Relu</a:t>
            </a:r>
          </a:p>
          <a:p>
            <a:pPr marL="571500" indent="-571500">
              <a:buFont typeface="Arial" panose="020B0604020202020204" pitchFamily="34" charset="0"/>
              <a:buChar char="•"/>
            </a:pPr>
            <a:r>
              <a:rPr lang="en-US" dirty="0"/>
              <a:t>Does not “die”</a:t>
            </a:r>
          </a:p>
          <a:p>
            <a:pPr marL="571500" indent="-571500">
              <a:buFont typeface="Arial" panose="020B0604020202020204" pitchFamily="34" charset="0"/>
              <a:buChar char="•"/>
            </a:pPr>
            <a:endParaRPr lang="en-US" dirty="0"/>
          </a:p>
          <a:p>
            <a:r>
              <a:rPr lang="en-US" dirty="0"/>
              <a:t>Disadvantages:</a:t>
            </a:r>
          </a:p>
          <a:p>
            <a:pPr marL="571500" indent="-571500">
              <a:buFont typeface="Arial" panose="020B0604020202020204" pitchFamily="34" charset="0"/>
              <a:buChar char="•"/>
            </a:pPr>
            <a:r>
              <a:rPr lang="en-US" dirty="0"/>
              <a:t>More parameters to train</a:t>
            </a:r>
          </a:p>
          <a:p>
            <a:r>
              <a:rPr lang="en-US" dirty="0"/>
              <a:t>Usage:</a:t>
            </a:r>
          </a:p>
          <a:p>
            <a:pPr marL="571500" indent="-571500">
              <a:buFont typeface="Arial" panose="020B0604020202020204" pitchFamily="34" charset="0"/>
              <a:buChar char="•"/>
            </a:pPr>
            <a:r>
              <a:rPr lang="en-US" dirty="0"/>
              <a:t>Used for hidden layers</a:t>
            </a:r>
          </a:p>
        </p:txBody>
      </p:sp>
      <p:pic>
        <p:nvPicPr>
          <p:cNvPr id="7" name="Picture 6">
            <a:extLst>
              <a:ext uri="{FF2B5EF4-FFF2-40B4-BE49-F238E27FC236}">
                <a16:creationId xmlns:a16="http://schemas.microsoft.com/office/drawing/2014/main" id="{73B62006-3750-4E31-97F9-C733D3632D45}"/>
              </a:ext>
            </a:extLst>
          </p:cNvPr>
          <p:cNvPicPr>
            <a:picLocks noChangeAspect="1"/>
          </p:cNvPicPr>
          <p:nvPr/>
        </p:nvPicPr>
        <p:blipFill>
          <a:blip r:embed="rId3"/>
          <a:stretch>
            <a:fillRect/>
          </a:stretch>
        </p:blipFill>
        <p:spPr>
          <a:xfrm>
            <a:off x="9003875" y="2364377"/>
            <a:ext cx="7798613" cy="5995852"/>
          </a:xfrm>
          <a:prstGeom prst="rect">
            <a:avLst/>
          </a:prstGeom>
        </p:spPr>
      </p:pic>
    </p:spTree>
    <p:extLst>
      <p:ext uri="{BB962C8B-B14F-4D97-AF65-F5344CB8AC3E}">
        <p14:creationId xmlns:p14="http://schemas.microsoft.com/office/powerpoint/2010/main" val="7250449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41</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a:t>Activation function</a:t>
            </a:r>
            <a:endParaRPr lang="en-US" dirty="0"/>
          </a:p>
        </p:txBody>
      </p:sp>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Conclusions</a:t>
            </a:r>
            <a:endParaRPr lang="en-US" dirty="0"/>
          </a:p>
          <a:p>
            <a:endParaRPr lang="en-US" dirty="0"/>
          </a:p>
          <a:p>
            <a:r>
              <a:rPr lang="en-US" dirty="0"/>
              <a:t>Hidden layers:</a:t>
            </a:r>
          </a:p>
          <a:p>
            <a:pPr marL="571500" indent="-571500">
              <a:buFont typeface="Arial" panose="020B0604020202020204" pitchFamily="34" charset="0"/>
              <a:buChar char="•"/>
            </a:pPr>
            <a:r>
              <a:rPr lang="en-US" dirty="0"/>
              <a:t>First use Relu</a:t>
            </a:r>
          </a:p>
          <a:p>
            <a:pPr marL="571500" indent="-571500">
              <a:buFont typeface="Arial" panose="020B0604020202020204" pitchFamily="34" charset="0"/>
              <a:buChar char="•"/>
            </a:pPr>
            <a:r>
              <a:rPr lang="en-US" dirty="0"/>
              <a:t>Then try Leaky Relu</a:t>
            </a:r>
          </a:p>
          <a:p>
            <a:pPr marL="571500" indent="-571500">
              <a:buFont typeface="Arial" panose="020B0604020202020204" pitchFamily="34" charset="0"/>
              <a:buChar char="•"/>
            </a:pPr>
            <a:r>
              <a:rPr lang="en-US" dirty="0"/>
              <a:t>No sigmoid or tanh</a:t>
            </a:r>
          </a:p>
          <a:p>
            <a:pPr marL="571500" indent="-571500">
              <a:buFont typeface="Arial" panose="020B0604020202020204" pitchFamily="34" charset="0"/>
              <a:buChar char="•"/>
            </a:pPr>
            <a:endParaRPr lang="en-US" dirty="0"/>
          </a:p>
          <a:p>
            <a:r>
              <a:rPr lang="en-US" dirty="0"/>
              <a:t>Output layers:</a:t>
            </a:r>
          </a:p>
          <a:p>
            <a:pPr marL="571500" indent="-571500">
              <a:buFont typeface="Arial" panose="020B0604020202020204" pitchFamily="34" charset="0"/>
              <a:buChar char="•"/>
            </a:pPr>
            <a:r>
              <a:rPr lang="en-US" dirty="0"/>
              <a:t>Linear function for regression</a:t>
            </a:r>
          </a:p>
          <a:p>
            <a:pPr marL="571500" indent="-571500">
              <a:buFont typeface="Arial" panose="020B0604020202020204" pitchFamily="34" charset="0"/>
              <a:buChar char="•"/>
            </a:pPr>
            <a:r>
              <a:rPr lang="en-US" dirty="0"/>
              <a:t>Softmax/sigmoid for classification</a:t>
            </a:r>
          </a:p>
          <a:p>
            <a:pPr marL="571500" indent="-571500">
              <a:buFont typeface="Arial" panose="020B0604020202020204" pitchFamily="34" charset="0"/>
              <a:buChar char="•"/>
            </a:pP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A8308F9-ACD1-4D08-9E61-5701FB3B206C}"/>
                  </a:ext>
                </a:extLst>
              </p:cNvPr>
              <p:cNvSpPr txBox="1"/>
              <p:nvPr/>
            </p:nvSpPr>
            <p:spPr>
              <a:xfrm>
                <a:off x="10726057" y="3439885"/>
                <a:ext cx="6691086" cy="2219838"/>
              </a:xfrm>
              <a:prstGeom prst="rect">
                <a:avLst/>
              </a:prstGeom>
              <a:noFill/>
            </p:spPr>
            <p:txBody>
              <a:bodyPr wrap="square" rtlCol="0">
                <a:spAutoFit/>
              </a:bodyPr>
              <a:lstStyle/>
              <a:p>
                <a:r>
                  <a:rPr lang="en-US" sz="3200" dirty="0"/>
                  <a:t>Softmax: generalize sigmoid function</a:t>
                </a:r>
              </a:p>
              <a:p>
                <a:r>
                  <a:rPr lang="en-US" sz="3200" dirty="0"/>
                  <a:t>Good for multiclass classification</a:t>
                </a:r>
              </a:p>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𝜎</m:t>
                      </m:r>
                      <m:sSub>
                        <m:sSubPr>
                          <m:ctrlPr>
                            <a:rPr lang="en-US" sz="3200" b="0" i="1" smtClean="0">
                              <a:latin typeface="Cambria Math" panose="02040503050406030204" pitchFamily="18" charset="0"/>
                            </a:rPr>
                          </m:ctrlPr>
                        </m:sSubPr>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𝑍</m:t>
                              </m:r>
                            </m:e>
                          </m:d>
                        </m:e>
                        <m:sub>
                          <m:r>
                            <a:rPr lang="en-US" sz="3200" b="0" i="1" smtClean="0">
                              <a:latin typeface="Cambria Math" panose="02040503050406030204" pitchFamily="18" charset="0"/>
                            </a:rPr>
                            <m:t>𝑗</m:t>
                          </m:r>
                        </m:sub>
                      </m:sSub>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𝑒</m:t>
                              </m:r>
                            </m:e>
                            <m:sup>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𝑍</m:t>
                                  </m:r>
                                </m:e>
                                <m:sub>
                                  <m:r>
                                    <a:rPr lang="en-US" sz="3200" b="0" i="1" smtClean="0">
                                      <a:latin typeface="Cambria Math" panose="02040503050406030204" pitchFamily="18" charset="0"/>
                                    </a:rPr>
                                    <m:t>𝑗</m:t>
                                  </m:r>
                                </m:sub>
                              </m:sSub>
                            </m:sup>
                          </m:sSup>
                        </m:num>
                        <m:den>
                          <m:nary>
                            <m:naryPr>
                              <m:chr m:val="∑"/>
                              <m:ctrlPr>
                                <a:rPr lang="en-US" sz="3200" b="0" i="1" smtClean="0">
                                  <a:latin typeface="Cambria Math" panose="02040503050406030204" pitchFamily="18" charset="0"/>
                                </a:rPr>
                              </m:ctrlPr>
                            </m:naryPr>
                            <m:sub>
                              <m:r>
                                <a:rPr lang="en-US" sz="3200" b="0" i="1" smtClean="0">
                                  <a:latin typeface="Cambria Math" panose="02040503050406030204" pitchFamily="18" charset="0"/>
                                </a:rPr>
                                <m:t>𝑘</m:t>
                              </m:r>
                              <m:r>
                                <a:rPr lang="en-US" sz="3200" b="0" i="1" smtClean="0">
                                  <a:latin typeface="Cambria Math" panose="02040503050406030204" pitchFamily="18" charset="0"/>
                                </a:rPr>
                                <m:t>=1</m:t>
                              </m:r>
                            </m:sub>
                            <m:sup>
                              <m:r>
                                <a:rPr lang="en-US" sz="3200" b="0" i="1" smtClean="0">
                                  <a:latin typeface="Cambria Math" panose="02040503050406030204" pitchFamily="18" charset="0"/>
                                </a:rPr>
                                <m:t>𝑘</m:t>
                              </m:r>
                            </m:sup>
                            <m:e>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𝑒</m:t>
                                  </m:r>
                                </m:e>
                                <m:sup>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𝑍</m:t>
                                      </m:r>
                                    </m:e>
                                    <m:sub>
                                      <m:r>
                                        <a:rPr lang="en-US" sz="3200" b="0" i="1" smtClean="0">
                                          <a:latin typeface="Cambria Math" panose="02040503050406030204" pitchFamily="18" charset="0"/>
                                        </a:rPr>
                                        <m:t>𝑘</m:t>
                                      </m:r>
                                    </m:sub>
                                  </m:sSub>
                                </m:sup>
                              </m:sSup>
                            </m:e>
                          </m:nary>
                        </m:den>
                      </m:f>
                    </m:oMath>
                  </m:oMathPara>
                </a14:m>
                <a:endParaRPr lang="en-US" sz="3200" dirty="0"/>
              </a:p>
            </p:txBody>
          </p:sp>
        </mc:Choice>
        <mc:Fallback xmlns="">
          <p:sp>
            <p:nvSpPr>
              <p:cNvPr id="5" name="TextBox 4">
                <a:extLst>
                  <a:ext uri="{FF2B5EF4-FFF2-40B4-BE49-F238E27FC236}">
                    <a16:creationId xmlns:a16="http://schemas.microsoft.com/office/drawing/2014/main" id="{1A8308F9-ACD1-4D08-9E61-5701FB3B206C}"/>
                  </a:ext>
                </a:extLst>
              </p:cNvPr>
              <p:cNvSpPr txBox="1">
                <a:spLocks noRot="1" noChangeAspect="1" noMove="1" noResize="1" noEditPoints="1" noAdjustHandles="1" noChangeArrowheads="1" noChangeShapeType="1" noTextEdit="1"/>
              </p:cNvSpPr>
              <p:nvPr/>
            </p:nvSpPr>
            <p:spPr>
              <a:xfrm>
                <a:off x="10726057" y="3439885"/>
                <a:ext cx="6691086" cy="2219838"/>
              </a:xfrm>
              <a:prstGeom prst="rect">
                <a:avLst/>
              </a:prstGeom>
              <a:blipFill>
                <a:blip r:embed="rId3"/>
                <a:stretch>
                  <a:fillRect l="-2370" t="-3571"/>
                </a:stretch>
              </a:blipFill>
            </p:spPr>
            <p:txBody>
              <a:bodyPr/>
              <a:lstStyle/>
              <a:p>
                <a:r>
                  <a:rPr lang="en-US">
                    <a:noFill/>
                  </a:rPr>
                  <a:t> </a:t>
                </a:r>
              </a:p>
            </p:txBody>
          </p:sp>
        </mc:Fallback>
      </mc:AlternateContent>
    </p:spTree>
    <p:extLst>
      <p:ext uri="{BB962C8B-B14F-4D97-AF65-F5344CB8AC3E}">
        <p14:creationId xmlns:p14="http://schemas.microsoft.com/office/powerpoint/2010/main" val="29299396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42</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a:xfrm>
            <a:off x="998693" y="888883"/>
            <a:ext cx="14990244" cy="630355"/>
          </a:xfrm>
        </p:spPr>
        <p:txBody>
          <a:bodyPr/>
          <a:lstStyle/>
          <a:p>
            <a:r>
              <a:rPr lang="en-US" dirty="0"/>
              <a:t>Under- and overfitting</a:t>
            </a:r>
          </a:p>
        </p:txBody>
      </p:sp>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Number and sizes of layers</a:t>
            </a:r>
          </a:p>
          <a:p>
            <a:endParaRPr lang="en-US" b="1" dirty="0"/>
          </a:p>
          <a:p>
            <a:endParaRPr lang="en-US" b="1" dirty="0"/>
          </a:p>
          <a:p>
            <a:endParaRPr lang="en-US" b="1" dirty="0"/>
          </a:p>
          <a:p>
            <a:endParaRPr lang="en-US" b="1" dirty="0"/>
          </a:p>
          <a:p>
            <a:endParaRPr lang="en-US" b="1" dirty="0"/>
          </a:p>
          <a:p>
            <a:endParaRPr lang="en-US" b="1" dirty="0"/>
          </a:p>
          <a:p>
            <a:endParaRPr lang="en-US" b="1" dirty="0"/>
          </a:p>
          <a:p>
            <a:r>
              <a:rPr lang="en-US" dirty="0"/>
              <a:t>Neural network to big: overfitting</a:t>
            </a:r>
          </a:p>
          <a:p>
            <a:r>
              <a:rPr lang="en-US" dirty="0"/>
              <a:t>Neural network to small: underfitting</a:t>
            </a:r>
          </a:p>
        </p:txBody>
      </p:sp>
      <p:pic>
        <p:nvPicPr>
          <p:cNvPr id="10244" name="Picture 4">
            <a:extLst>
              <a:ext uri="{FF2B5EF4-FFF2-40B4-BE49-F238E27FC236}">
                <a16:creationId xmlns:a16="http://schemas.microsoft.com/office/drawing/2014/main" id="{E2E27297-9E62-4BAA-A7AC-B6E7372FB5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9739" y="2633651"/>
            <a:ext cx="11232114" cy="39873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8E6B6E9-961E-4742-86D4-2425A0277707}"/>
              </a:ext>
            </a:extLst>
          </p:cNvPr>
          <p:cNvSpPr txBox="1"/>
          <p:nvPr/>
        </p:nvSpPr>
        <p:spPr>
          <a:xfrm>
            <a:off x="5579739" y="6620997"/>
            <a:ext cx="10574661" cy="369332"/>
          </a:xfrm>
          <a:prstGeom prst="rect">
            <a:avLst/>
          </a:prstGeom>
          <a:noFill/>
        </p:spPr>
        <p:txBody>
          <a:bodyPr wrap="square" rtlCol="0">
            <a:spAutoFit/>
          </a:bodyPr>
          <a:lstStyle/>
          <a:p>
            <a:r>
              <a:rPr lang="en-US" dirty="0"/>
              <a:t>Source: </a:t>
            </a:r>
            <a:r>
              <a:rPr lang="en-US" dirty="0">
                <a:hlinkClick r:id="rId4"/>
              </a:rPr>
              <a:t>https://polakowo.io/datadocs/docs/deep-learning/regularization</a:t>
            </a:r>
            <a:r>
              <a:rPr lang="en-US" dirty="0"/>
              <a:t> </a:t>
            </a:r>
          </a:p>
        </p:txBody>
      </p:sp>
    </p:spTree>
    <p:extLst>
      <p:ext uri="{BB962C8B-B14F-4D97-AF65-F5344CB8AC3E}">
        <p14:creationId xmlns:p14="http://schemas.microsoft.com/office/powerpoint/2010/main" val="41800491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43</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a:xfrm>
            <a:off x="998693" y="888883"/>
            <a:ext cx="14990244" cy="630355"/>
          </a:xfrm>
        </p:spPr>
        <p:txBody>
          <a:bodyPr/>
          <a:lstStyle/>
          <a:p>
            <a:r>
              <a:rPr lang="en-US" dirty="0"/>
              <a:t>Under- and overfitting</a:t>
            </a:r>
          </a:p>
        </p:txBody>
      </p:sp>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Dropout</a:t>
            </a:r>
          </a:p>
          <a:p>
            <a:endParaRPr lang="en-US" b="1" dirty="0"/>
          </a:p>
          <a:p>
            <a:pPr marL="571500" indent="-571500">
              <a:buFont typeface="Arial" panose="020B0604020202020204" pitchFamily="34" charset="0"/>
              <a:buChar char="•"/>
            </a:pPr>
            <a:r>
              <a:rPr lang="en-US" dirty="0"/>
              <a:t>During training, we will randomly</a:t>
            </a:r>
            <a:br>
              <a:rPr lang="en-US" dirty="0"/>
            </a:br>
            <a:r>
              <a:rPr lang="en-US" dirty="0"/>
              <a:t>disable a number of nodes. </a:t>
            </a:r>
          </a:p>
          <a:p>
            <a:pPr marL="571500" indent="-571500">
              <a:buFont typeface="Arial" panose="020B0604020202020204" pitchFamily="34" charset="0"/>
              <a:buChar char="•"/>
            </a:pPr>
            <a:r>
              <a:rPr lang="en-US" dirty="0"/>
              <a:t>Used to prevent overfitting</a:t>
            </a:r>
          </a:p>
          <a:p>
            <a:pPr marL="571500" indent="-571500">
              <a:buFont typeface="Arial" panose="020B0604020202020204" pitchFamily="34" charset="0"/>
              <a:buChar char="•"/>
            </a:pPr>
            <a:r>
              <a:rPr lang="en-US" dirty="0"/>
              <a:t>Other neurons need to be able to</a:t>
            </a:r>
            <a:br>
              <a:rPr lang="en-US" dirty="0"/>
            </a:br>
            <a:r>
              <a:rPr lang="en-US" dirty="0"/>
              <a:t>replace the disabled neurons</a:t>
            </a:r>
          </a:p>
          <a:p>
            <a:pPr marL="1257300" lvl="1" indent="-571500">
              <a:buFont typeface="Arial" panose="020B0604020202020204" pitchFamily="34" charset="0"/>
              <a:buChar char="•"/>
            </a:pPr>
            <a:r>
              <a:rPr lang="en-US" dirty="0"/>
              <a:t>=&gt; Neurons can’t be very</a:t>
            </a:r>
            <a:br>
              <a:rPr lang="en-US" dirty="0"/>
            </a:br>
            <a:r>
              <a:rPr lang="en-US" dirty="0"/>
              <a:t>     specific!</a:t>
            </a:r>
          </a:p>
        </p:txBody>
      </p:sp>
      <p:pic>
        <p:nvPicPr>
          <p:cNvPr id="11266" name="Picture 2">
            <a:extLst>
              <a:ext uri="{FF2B5EF4-FFF2-40B4-BE49-F238E27FC236}">
                <a16:creationId xmlns:a16="http://schemas.microsoft.com/office/drawing/2014/main" id="{CDCFB9F8-A4A0-40C6-8246-00EBD2D8730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131473" y="1987006"/>
            <a:ext cx="9491436" cy="5529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9467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44</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a:xfrm>
            <a:off x="998693" y="888883"/>
            <a:ext cx="14990244" cy="630355"/>
          </a:xfrm>
        </p:spPr>
        <p:txBody>
          <a:bodyPr/>
          <a:lstStyle/>
          <a:p>
            <a:r>
              <a:rPr lang="en-US" dirty="0"/>
              <a:t>Neural networks in code</a:t>
            </a:r>
          </a:p>
        </p:txBody>
      </p:sp>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Two big players</a:t>
            </a:r>
            <a:endParaRPr lang="en-US" dirty="0"/>
          </a:p>
        </p:txBody>
      </p:sp>
      <p:pic>
        <p:nvPicPr>
          <p:cNvPr id="12290" name="Picture 2" descr="TensorFlow">
            <a:extLst>
              <a:ext uri="{FF2B5EF4-FFF2-40B4-BE49-F238E27FC236}">
                <a16:creationId xmlns:a16="http://schemas.microsoft.com/office/drawing/2014/main" id="{55C57A1B-4094-4069-ACB0-25DC01AEDF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9938" y="2037601"/>
            <a:ext cx="4821004" cy="2711814"/>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Reasons to Choose PyTorch for Deep Learning | by Claire D. Costa | Towards  Data Science">
            <a:extLst>
              <a:ext uri="{FF2B5EF4-FFF2-40B4-BE49-F238E27FC236}">
                <a16:creationId xmlns:a16="http://schemas.microsoft.com/office/drawing/2014/main" id="{4DA0843E-98AA-42A6-8911-21E99F5C8C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4563" y="2037601"/>
            <a:ext cx="4277191" cy="2138596"/>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a:extLst>
              <a:ext uri="{FF2B5EF4-FFF2-40B4-BE49-F238E27FC236}">
                <a16:creationId xmlns:a16="http://schemas.microsoft.com/office/drawing/2014/main" id="{ADBBDA96-AFF3-4D6B-94EE-75BCD22872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0626" y="5316933"/>
            <a:ext cx="9930973" cy="4766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42569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45</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a:xfrm>
            <a:off x="998693" y="888883"/>
            <a:ext cx="14990244" cy="630355"/>
          </a:xfrm>
        </p:spPr>
        <p:txBody>
          <a:bodyPr/>
          <a:lstStyle/>
          <a:p>
            <a:r>
              <a:rPr lang="en-US" dirty="0"/>
              <a:t>Neural networks in code</a:t>
            </a:r>
          </a:p>
        </p:txBody>
      </p:sp>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Since TensorFlow 2</a:t>
            </a:r>
          </a:p>
          <a:p>
            <a:pPr marL="571500" indent="-571500">
              <a:buFont typeface="Arial" panose="020B0604020202020204" pitchFamily="34" charset="0"/>
              <a:buChar char="•"/>
            </a:pPr>
            <a:r>
              <a:rPr lang="en-US" sz="4000" dirty="0" err="1"/>
              <a:t>Keras</a:t>
            </a:r>
            <a:r>
              <a:rPr lang="en-US" sz="4000" dirty="0"/>
              <a:t> integrated in </a:t>
            </a:r>
            <a:r>
              <a:rPr lang="en-US" sz="4000" dirty="0" err="1"/>
              <a:t>Tensorflow</a:t>
            </a:r>
            <a:endParaRPr lang="en-US" sz="4000" dirty="0"/>
          </a:p>
          <a:p>
            <a:endParaRPr lang="en-US" sz="4000" dirty="0"/>
          </a:p>
          <a:p>
            <a:r>
              <a:rPr lang="en-US" sz="4000" dirty="0" err="1"/>
              <a:t>Keras</a:t>
            </a:r>
            <a:r>
              <a:rPr lang="en-US" sz="4000" dirty="0"/>
              <a:t> </a:t>
            </a:r>
            <a:r>
              <a:rPr lang="el-GR" sz="4000" dirty="0"/>
              <a:t>(</a:t>
            </a:r>
            <a:r>
              <a:rPr lang="en-US" sz="4000" dirty="0"/>
              <a:t>Horn in Greek: </a:t>
            </a:r>
            <a:r>
              <a:rPr lang="el-GR" sz="4000" dirty="0"/>
              <a:t>κέρας) </a:t>
            </a:r>
            <a:r>
              <a:rPr lang="en-US" sz="4000" dirty="0"/>
              <a:t>:</a:t>
            </a:r>
          </a:p>
          <a:p>
            <a:pPr marL="571500" indent="-571500">
              <a:buFont typeface="Arial" panose="020B0604020202020204" pitchFamily="34" charset="0"/>
              <a:buChar char="•"/>
            </a:pPr>
            <a:r>
              <a:rPr lang="en-US" sz="4000" dirty="0"/>
              <a:t>Neural Network library written in python</a:t>
            </a:r>
          </a:p>
          <a:p>
            <a:pPr marL="571500" indent="-571500">
              <a:buFont typeface="Arial" panose="020B0604020202020204" pitchFamily="34" charset="0"/>
              <a:buChar char="•"/>
            </a:pPr>
            <a:r>
              <a:rPr lang="en-US" sz="4000" dirty="0"/>
              <a:t>Build on top of TensorFlow</a:t>
            </a:r>
          </a:p>
          <a:p>
            <a:pPr marL="571500" indent="-571500">
              <a:buFont typeface="Arial" panose="020B0604020202020204" pitchFamily="34" charset="0"/>
              <a:buChar char="•"/>
            </a:pPr>
            <a:r>
              <a:rPr lang="en-US" sz="4000" dirty="0"/>
              <a:t>Easy to use</a:t>
            </a:r>
          </a:p>
          <a:p>
            <a:pPr marL="571500" indent="-571500">
              <a:buFont typeface="Arial" panose="020B0604020202020204" pitchFamily="34" charset="0"/>
              <a:buChar char="•"/>
            </a:pPr>
            <a:r>
              <a:rPr lang="en-US" sz="4000" dirty="0"/>
              <a:t>Modular and extensible</a:t>
            </a:r>
          </a:p>
          <a:p>
            <a:pPr marL="571500" indent="-571500">
              <a:buFont typeface="Arial" panose="020B0604020202020204" pitchFamily="34" charset="0"/>
              <a:buChar char="•"/>
            </a:pPr>
            <a:r>
              <a:rPr lang="en-US" sz="4000" dirty="0"/>
              <a:t>Allows you to build complex neural networks more easily</a:t>
            </a:r>
          </a:p>
          <a:p>
            <a:endParaRPr lang="en-US" dirty="0"/>
          </a:p>
          <a:p>
            <a:endParaRPr lang="en-US" dirty="0"/>
          </a:p>
        </p:txBody>
      </p:sp>
      <p:sp>
        <p:nvSpPr>
          <p:cNvPr id="5" name="TextBox 4">
            <a:extLst>
              <a:ext uri="{FF2B5EF4-FFF2-40B4-BE49-F238E27FC236}">
                <a16:creationId xmlns:a16="http://schemas.microsoft.com/office/drawing/2014/main" id="{3C2E2CC8-8A9C-4CA3-B241-F3285064F7F7}"/>
              </a:ext>
            </a:extLst>
          </p:cNvPr>
          <p:cNvSpPr txBox="1"/>
          <p:nvPr/>
        </p:nvSpPr>
        <p:spPr>
          <a:xfrm>
            <a:off x="12046858" y="2008401"/>
            <a:ext cx="5576051" cy="2862322"/>
          </a:xfrm>
          <a:prstGeom prst="rect">
            <a:avLst/>
          </a:prstGeom>
          <a:noFill/>
        </p:spPr>
        <p:txBody>
          <a:bodyPr wrap="square" rtlCol="0">
            <a:spAutoFit/>
          </a:bodyPr>
          <a:lstStyle/>
          <a:p>
            <a:r>
              <a:rPr lang="en-US" b="0" i="1" dirty="0">
                <a:solidFill>
                  <a:srgbClr val="212529"/>
                </a:solidFill>
                <a:effectLst/>
                <a:latin typeface="Open Sans" panose="020B0606030504020204" pitchFamily="34" charset="0"/>
              </a:rPr>
              <a:t>"Oneiroi are beyond our unravelling - who can be sure what tale they tell? Not all that men look for comes to pass. Two gates there are that give passage to fleeting Oneiroi; one is made of horn, one of ivory. The Oneiroi that pass through sawn ivory are deceitful, bearing a message that will not be fulfilled; those that come out through polished horn have truth behind them, to be accomplished for men who see them."</a:t>
            </a:r>
            <a:r>
              <a:rPr lang="en-US" b="0" i="0" dirty="0">
                <a:solidFill>
                  <a:srgbClr val="212529"/>
                </a:solidFill>
                <a:effectLst/>
                <a:latin typeface="Open Sans" panose="020B0606030504020204" pitchFamily="34" charset="0"/>
              </a:rPr>
              <a:t> Homer, Odyssey 19. 562 ff (</a:t>
            </a:r>
            <a:r>
              <a:rPr lang="en-US" b="0" i="0" dirty="0" err="1">
                <a:solidFill>
                  <a:srgbClr val="212529"/>
                </a:solidFill>
                <a:effectLst/>
                <a:latin typeface="Open Sans" panose="020B0606030504020204" pitchFamily="34" charset="0"/>
              </a:rPr>
              <a:t>Shewring</a:t>
            </a:r>
            <a:r>
              <a:rPr lang="en-US" b="0" i="0" dirty="0">
                <a:solidFill>
                  <a:srgbClr val="212529"/>
                </a:solidFill>
                <a:effectLst/>
                <a:latin typeface="Open Sans" panose="020B0606030504020204" pitchFamily="34" charset="0"/>
              </a:rPr>
              <a:t> translation).</a:t>
            </a:r>
            <a:endParaRPr lang="en-US" dirty="0"/>
          </a:p>
        </p:txBody>
      </p:sp>
    </p:spTree>
    <p:extLst>
      <p:ext uri="{BB962C8B-B14F-4D97-AF65-F5344CB8AC3E}">
        <p14:creationId xmlns:p14="http://schemas.microsoft.com/office/powerpoint/2010/main" val="20425927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46</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a:xfrm>
            <a:off x="998693" y="888883"/>
            <a:ext cx="14990244" cy="630355"/>
          </a:xfrm>
        </p:spPr>
        <p:txBody>
          <a:bodyPr/>
          <a:lstStyle/>
          <a:p>
            <a:r>
              <a:rPr lang="en-US" dirty="0" err="1"/>
              <a:t>Tensorflow</a:t>
            </a:r>
            <a:r>
              <a:rPr lang="en-US" dirty="0"/>
              <a:t>/</a:t>
            </a:r>
            <a:r>
              <a:rPr lang="en-US" dirty="0" err="1"/>
              <a:t>keras</a:t>
            </a:r>
            <a:endParaRPr lang="en-US" dirty="0"/>
          </a:p>
        </p:txBody>
      </p:sp>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Installation</a:t>
            </a:r>
          </a:p>
          <a:p>
            <a:r>
              <a:rPr lang="en-US" dirty="0"/>
              <a:t>$ pip install </a:t>
            </a:r>
            <a:r>
              <a:rPr lang="en-US" dirty="0" err="1"/>
              <a:t>tensorflow</a:t>
            </a:r>
            <a:endParaRPr lang="en-US" dirty="0"/>
          </a:p>
          <a:p>
            <a:endParaRPr lang="en-US" dirty="0"/>
          </a:p>
          <a:p>
            <a:r>
              <a:rPr lang="en-US" dirty="0"/>
              <a:t>(</a:t>
            </a:r>
            <a:r>
              <a:rPr lang="en-US" dirty="0" err="1"/>
              <a:t>conda</a:t>
            </a:r>
            <a:r>
              <a:rPr lang="en-US" dirty="0"/>
              <a:t> has an older version of </a:t>
            </a:r>
            <a:r>
              <a:rPr lang="en-US" dirty="0" err="1"/>
              <a:t>tensorflow</a:t>
            </a:r>
            <a:r>
              <a:rPr lang="en-US" dirty="0"/>
              <a:t> =&gt; better use pip in this case)</a:t>
            </a:r>
          </a:p>
          <a:p>
            <a:endParaRPr lang="en-US" dirty="0"/>
          </a:p>
          <a:p>
            <a:r>
              <a:rPr lang="en-US" dirty="0" err="1"/>
              <a:t>Keras</a:t>
            </a:r>
            <a:r>
              <a:rPr lang="en-US" dirty="0"/>
              <a:t> is automatically installed as well!</a:t>
            </a:r>
          </a:p>
          <a:p>
            <a:endParaRPr lang="en-US" dirty="0"/>
          </a:p>
        </p:txBody>
      </p:sp>
    </p:spTree>
    <p:extLst>
      <p:ext uri="{BB962C8B-B14F-4D97-AF65-F5344CB8AC3E}">
        <p14:creationId xmlns:p14="http://schemas.microsoft.com/office/powerpoint/2010/main" val="15920942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47</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a:xfrm>
            <a:off x="998693" y="888883"/>
            <a:ext cx="14990244" cy="630355"/>
          </a:xfrm>
        </p:spPr>
        <p:txBody>
          <a:bodyPr/>
          <a:lstStyle/>
          <a:p>
            <a:r>
              <a:rPr lang="en-US" dirty="0" err="1"/>
              <a:t>Tensorflow</a:t>
            </a:r>
            <a:r>
              <a:rPr lang="en-US" dirty="0"/>
              <a:t>/</a:t>
            </a:r>
            <a:r>
              <a:rPr lang="en-US" dirty="0" err="1"/>
              <a:t>keras</a:t>
            </a:r>
            <a:endParaRPr lang="en-US" dirty="0"/>
          </a:p>
        </p:txBody>
      </p:sp>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The sequential model</a:t>
            </a:r>
          </a:p>
          <a:p>
            <a:pPr marL="571500" indent="-571500">
              <a:buFont typeface="Arial" panose="020B0604020202020204" pitchFamily="34" charset="0"/>
              <a:buChar char="•"/>
            </a:pPr>
            <a:r>
              <a:rPr lang="en-US" dirty="0"/>
              <a:t>A sequential model allows you to stack multiple layers on top of one another</a:t>
            </a:r>
          </a:p>
          <a:p>
            <a:pPr marL="571500" indent="-571500">
              <a:buFont typeface="Arial" panose="020B0604020202020204" pitchFamily="34" charset="0"/>
              <a:buChar char="•"/>
            </a:pPr>
            <a:r>
              <a:rPr lang="en-US" dirty="0">
                <a:hlinkClick r:id="rId3"/>
              </a:rPr>
              <a:t>https://keras.io/about/#first-contact-with-keras</a:t>
            </a:r>
            <a:r>
              <a:rPr lang="en-US" dirty="0"/>
              <a:t> </a:t>
            </a:r>
          </a:p>
          <a:p>
            <a:endParaRPr lang="en-US" dirty="0"/>
          </a:p>
          <a:p>
            <a:r>
              <a:rPr lang="en-US" b="1" dirty="0"/>
              <a:t>Initializing a model:</a:t>
            </a:r>
          </a:p>
          <a:p>
            <a:endParaRPr lang="en-US" b="1" dirty="0"/>
          </a:p>
          <a:p>
            <a:endParaRPr lang="en-US" b="1" dirty="0"/>
          </a:p>
          <a:p>
            <a:r>
              <a:rPr lang="en-US" b="1" dirty="0"/>
              <a:t>Add new layers:</a:t>
            </a:r>
          </a:p>
          <a:p>
            <a:endParaRPr lang="en-US" b="1" dirty="0"/>
          </a:p>
          <a:p>
            <a:endParaRPr lang="en-US" b="1" dirty="0"/>
          </a:p>
          <a:p>
            <a:endParaRPr lang="en-US" b="1" dirty="0"/>
          </a:p>
          <a:p>
            <a:r>
              <a:rPr lang="en-US" sz="1800" dirty="0"/>
              <a:t>784 inputs, 64 hidden layer Relu units, 10 </a:t>
            </a:r>
            <a:r>
              <a:rPr lang="en-US" sz="1800" dirty="0" err="1"/>
              <a:t>softmax</a:t>
            </a:r>
            <a:r>
              <a:rPr lang="en-US" sz="1800" dirty="0"/>
              <a:t> outputs</a:t>
            </a:r>
          </a:p>
        </p:txBody>
      </p:sp>
      <p:sp>
        <p:nvSpPr>
          <p:cNvPr id="6" name="TextBox 5">
            <a:extLst>
              <a:ext uri="{FF2B5EF4-FFF2-40B4-BE49-F238E27FC236}">
                <a16:creationId xmlns:a16="http://schemas.microsoft.com/office/drawing/2014/main" id="{6624913C-C3C6-446A-8952-96B14A34169E}"/>
              </a:ext>
            </a:extLst>
          </p:cNvPr>
          <p:cNvSpPr txBox="1"/>
          <p:nvPr/>
        </p:nvSpPr>
        <p:spPr>
          <a:xfrm>
            <a:off x="1050131" y="5143500"/>
            <a:ext cx="8563429" cy="1077218"/>
          </a:xfrm>
          <a:prstGeom prst="rect">
            <a:avLst/>
          </a:prstGeom>
          <a:noFill/>
        </p:spPr>
        <p:txBody>
          <a:bodyPr wrap="square">
            <a:spAutoFit/>
          </a:bodyPr>
          <a:lstStyle/>
          <a:p>
            <a:r>
              <a:rPr lang="en-US" sz="3200" b="1" dirty="0">
                <a:solidFill>
                  <a:srgbClr val="0000FF"/>
                </a:solidFill>
                <a:highlight>
                  <a:srgbClr val="FFFFFF"/>
                </a:highlight>
              </a:rPr>
              <a:t>from</a:t>
            </a:r>
            <a:r>
              <a:rPr lang="en-US" sz="3200" b="0" dirty="0">
                <a:solidFill>
                  <a:srgbClr val="000000"/>
                </a:solidFill>
                <a:highlight>
                  <a:srgbClr val="FFFFFF"/>
                </a:highlight>
              </a:rPr>
              <a:t> </a:t>
            </a:r>
            <a:r>
              <a:rPr lang="en-US" sz="3200" b="0" dirty="0" err="1">
                <a:solidFill>
                  <a:srgbClr val="000000"/>
                </a:solidFill>
                <a:highlight>
                  <a:srgbClr val="FFFFFF"/>
                </a:highlight>
              </a:rPr>
              <a:t>tensorflow</a:t>
            </a:r>
            <a:r>
              <a:rPr lang="en-US" sz="3200" b="1" dirty="0" err="1">
                <a:solidFill>
                  <a:srgbClr val="000080"/>
                </a:solidFill>
                <a:highlight>
                  <a:srgbClr val="FFFFFF"/>
                </a:highlight>
              </a:rPr>
              <a:t>.</a:t>
            </a:r>
            <a:r>
              <a:rPr lang="en-US" sz="3200" b="0" dirty="0" err="1">
                <a:solidFill>
                  <a:srgbClr val="000000"/>
                </a:solidFill>
                <a:highlight>
                  <a:srgbClr val="FFFFFF"/>
                </a:highlight>
              </a:rPr>
              <a:t>keras</a:t>
            </a:r>
            <a:r>
              <a:rPr lang="en-US" sz="3200" b="1" dirty="0" err="1">
                <a:solidFill>
                  <a:srgbClr val="000080"/>
                </a:solidFill>
                <a:highlight>
                  <a:srgbClr val="FFFFFF"/>
                </a:highlight>
              </a:rPr>
              <a:t>.</a:t>
            </a:r>
            <a:r>
              <a:rPr lang="en-US" sz="3200" b="0" dirty="0" err="1">
                <a:solidFill>
                  <a:srgbClr val="000000"/>
                </a:solidFill>
                <a:highlight>
                  <a:srgbClr val="FFFFFF"/>
                </a:highlight>
              </a:rPr>
              <a:t>models</a:t>
            </a:r>
            <a:r>
              <a:rPr lang="en-US" sz="3200" b="0" dirty="0">
                <a:solidFill>
                  <a:srgbClr val="000000"/>
                </a:solidFill>
                <a:highlight>
                  <a:srgbClr val="FFFFFF"/>
                </a:highlight>
              </a:rPr>
              <a:t> </a:t>
            </a:r>
            <a:r>
              <a:rPr lang="en-US" sz="3200" b="1" dirty="0">
                <a:solidFill>
                  <a:srgbClr val="0000FF"/>
                </a:solidFill>
                <a:highlight>
                  <a:srgbClr val="FFFFFF"/>
                </a:highlight>
              </a:rPr>
              <a:t>import</a:t>
            </a:r>
            <a:r>
              <a:rPr lang="en-US" sz="3200" b="0" dirty="0">
                <a:solidFill>
                  <a:srgbClr val="000000"/>
                </a:solidFill>
                <a:highlight>
                  <a:srgbClr val="FFFFFF"/>
                </a:highlight>
              </a:rPr>
              <a:t> Sequential</a:t>
            </a:r>
          </a:p>
          <a:p>
            <a:r>
              <a:rPr lang="en-US" sz="3200" b="0" dirty="0">
                <a:solidFill>
                  <a:srgbClr val="000000"/>
                </a:solidFill>
                <a:highlight>
                  <a:srgbClr val="FFFFFF"/>
                </a:highlight>
              </a:rPr>
              <a:t>model </a:t>
            </a:r>
            <a:r>
              <a:rPr lang="en-US" sz="3200" b="1" dirty="0">
                <a:solidFill>
                  <a:srgbClr val="000080"/>
                </a:solidFill>
                <a:highlight>
                  <a:srgbClr val="FFFFFF"/>
                </a:highlight>
              </a:rPr>
              <a:t>=</a:t>
            </a:r>
            <a:r>
              <a:rPr lang="en-US" sz="3200" b="0" dirty="0">
                <a:solidFill>
                  <a:srgbClr val="000000"/>
                </a:solidFill>
                <a:highlight>
                  <a:srgbClr val="FFFFFF"/>
                </a:highlight>
              </a:rPr>
              <a:t> Sequential</a:t>
            </a:r>
            <a:r>
              <a:rPr lang="en-US" sz="3200" b="1" dirty="0">
                <a:solidFill>
                  <a:srgbClr val="000080"/>
                </a:solidFill>
                <a:highlight>
                  <a:srgbClr val="FFFFFF"/>
                </a:highlight>
              </a:rPr>
              <a:t>()</a:t>
            </a:r>
            <a:endParaRPr lang="en-US" sz="3200" dirty="0"/>
          </a:p>
        </p:txBody>
      </p:sp>
      <p:sp>
        <p:nvSpPr>
          <p:cNvPr id="8" name="TextBox 7">
            <a:extLst>
              <a:ext uri="{FF2B5EF4-FFF2-40B4-BE49-F238E27FC236}">
                <a16:creationId xmlns:a16="http://schemas.microsoft.com/office/drawing/2014/main" id="{4600075A-CFB3-4F00-9120-B40F3D88C31B}"/>
              </a:ext>
            </a:extLst>
          </p:cNvPr>
          <p:cNvSpPr txBox="1"/>
          <p:nvPr/>
        </p:nvSpPr>
        <p:spPr>
          <a:xfrm>
            <a:off x="1050131" y="7191156"/>
            <a:ext cx="11332369" cy="2062103"/>
          </a:xfrm>
          <a:prstGeom prst="rect">
            <a:avLst/>
          </a:prstGeom>
          <a:noFill/>
        </p:spPr>
        <p:txBody>
          <a:bodyPr wrap="square">
            <a:spAutoFit/>
          </a:bodyPr>
          <a:lstStyle/>
          <a:p>
            <a:r>
              <a:rPr lang="en-US" sz="3200" b="1" dirty="0">
                <a:solidFill>
                  <a:srgbClr val="0000FF"/>
                </a:solidFill>
                <a:highlight>
                  <a:srgbClr val="FFFFFF"/>
                </a:highlight>
              </a:rPr>
              <a:t>from</a:t>
            </a:r>
            <a:r>
              <a:rPr lang="en-US" sz="3200" b="0" dirty="0">
                <a:solidFill>
                  <a:srgbClr val="000000"/>
                </a:solidFill>
                <a:highlight>
                  <a:srgbClr val="FFFFFF"/>
                </a:highlight>
              </a:rPr>
              <a:t> </a:t>
            </a:r>
            <a:r>
              <a:rPr lang="en-US" sz="3200" b="0" dirty="0" err="1">
                <a:solidFill>
                  <a:srgbClr val="000000"/>
                </a:solidFill>
                <a:highlight>
                  <a:srgbClr val="FFFFFF"/>
                </a:highlight>
              </a:rPr>
              <a:t>tensorflow</a:t>
            </a:r>
            <a:r>
              <a:rPr lang="en-US" sz="3200" b="1" dirty="0" err="1">
                <a:solidFill>
                  <a:srgbClr val="000080"/>
                </a:solidFill>
                <a:highlight>
                  <a:srgbClr val="FFFFFF"/>
                </a:highlight>
              </a:rPr>
              <a:t>.</a:t>
            </a:r>
            <a:r>
              <a:rPr lang="en-US" sz="3200" b="0" dirty="0" err="1">
                <a:solidFill>
                  <a:srgbClr val="000000"/>
                </a:solidFill>
                <a:highlight>
                  <a:srgbClr val="FFFFFF"/>
                </a:highlight>
              </a:rPr>
              <a:t>keras</a:t>
            </a:r>
            <a:r>
              <a:rPr lang="en-US" sz="3200" b="1" dirty="0" err="1">
                <a:solidFill>
                  <a:srgbClr val="000080"/>
                </a:solidFill>
                <a:highlight>
                  <a:srgbClr val="FFFFFF"/>
                </a:highlight>
              </a:rPr>
              <a:t>.</a:t>
            </a:r>
            <a:r>
              <a:rPr lang="en-US" sz="3200" b="0" dirty="0" err="1">
                <a:solidFill>
                  <a:srgbClr val="000000"/>
                </a:solidFill>
                <a:highlight>
                  <a:srgbClr val="FFFFFF"/>
                </a:highlight>
              </a:rPr>
              <a:t>layers</a:t>
            </a:r>
            <a:r>
              <a:rPr lang="en-US" sz="3200" b="0" dirty="0">
                <a:solidFill>
                  <a:srgbClr val="000000"/>
                </a:solidFill>
                <a:highlight>
                  <a:srgbClr val="FFFFFF"/>
                </a:highlight>
              </a:rPr>
              <a:t> </a:t>
            </a:r>
            <a:r>
              <a:rPr lang="en-US" sz="3200" b="1" dirty="0">
                <a:solidFill>
                  <a:srgbClr val="0000FF"/>
                </a:solidFill>
                <a:highlight>
                  <a:srgbClr val="FFFFFF"/>
                </a:highlight>
              </a:rPr>
              <a:t>import</a:t>
            </a:r>
            <a:r>
              <a:rPr lang="en-US" sz="3200" b="0" dirty="0">
                <a:solidFill>
                  <a:srgbClr val="000000"/>
                </a:solidFill>
                <a:highlight>
                  <a:srgbClr val="FFFFFF"/>
                </a:highlight>
              </a:rPr>
              <a:t> Dense</a:t>
            </a:r>
          </a:p>
          <a:p>
            <a:endParaRPr lang="en-US" sz="3200" b="0" dirty="0">
              <a:solidFill>
                <a:srgbClr val="000000"/>
              </a:solidFill>
              <a:highlight>
                <a:srgbClr val="FFFFFF"/>
              </a:highlight>
            </a:endParaRPr>
          </a:p>
          <a:p>
            <a:r>
              <a:rPr lang="en-US" sz="3200" b="0" dirty="0" err="1">
                <a:solidFill>
                  <a:srgbClr val="000000"/>
                </a:solidFill>
                <a:highlight>
                  <a:srgbClr val="FFFFFF"/>
                </a:highlight>
              </a:rPr>
              <a:t>model</a:t>
            </a:r>
            <a:r>
              <a:rPr lang="en-US" sz="3200" b="1" dirty="0" err="1">
                <a:solidFill>
                  <a:srgbClr val="000080"/>
                </a:solidFill>
                <a:highlight>
                  <a:srgbClr val="FFFFFF"/>
                </a:highlight>
              </a:rPr>
              <a:t>.</a:t>
            </a:r>
            <a:r>
              <a:rPr lang="en-US" sz="3200" b="0" dirty="0" err="1">
                <a:solidFill>
                  <a:srgbClr val="000000"/>
                </a:solidFill>
                <a:highlight>
                  <a:srgbClr val="FFFFFF"/>
                </a:highlight>
              </a:rPr>
              <a:t>add</a:t>
            </a:r>
            <a:r>
              <a:rPr lang="en-US" sz="3200" b="1" dirty="0">
                <a:solidFill>
                  <a:srgbClr val="000080"/>
                </a:solidFill>
                <a:highlight>
                  <a:srgbClr val="FFFFFF"/>
                </a:highlight>
              </a:rPr>
              <a:t>(</a:t>
            </a:r>
            <a:r>
              <a:rPr lang="en-US" sz="3200" b="0" dirty="0">
                <a:solidFill>
                  <a:srgbClr val="000000"/>
                </a:solidFill>
                <a:highlight>
                  <a:srgbClr val="FFFFFF"/>
                </a:highlight>
              </a:rPr>
              <a:t>Dense</a:t>
            </a:r>
            <a:r>
              <a:rPr lang="en-US" sz="3200" b="1" dirty="0">
                <a:solidFill>
                  <a:srgbClr val="000080"/>
                </a:solidFill>
                <a:highlight>
                  <a:srgbClr val="FFFFFF"/>
                </a:highlight>
              </a:rPr>
              <a:t>(</a:t>
            </a:r>
            <a:r>
              <a:rPr lang="en-US" sz="3200" b="0" dirty="0">
                <a:solidFill>
                  <a:srgbClr val="000000"/>
                </a:solidFill>
                <a:highlight>
                  <a:srgbClr val="FFFFFF"/>
                </a:highlight>
              </a:rPr>
              <a:t>units</a:t>
            </a:r>
            <a:r>
              <a:rPr lang="en-US" sz="3200" b="1" dirty="0">
                <a:solidFill>
                  <a:srgbClr val="000080"/>
                </a:solidFill>
                <a:highlight>
                  <a:srgbClr val="FFFFFF"/>
                </a:highlight>
              </a:rPr>
              <a:t>=</a:t>
            </a:r>
            <a:r>
              <a:rPr lang="en-US" sz="3200" b="0" dirty="0">
                <a:solidFill>
                  <a:srgbClr val="FF0000"/>
                </a:solidFill>
                <a:highlight>
                  <a:srgbClr val="FFFFFF"/>
                </a:highlight>
              </a:rPr>
              <a:t>64</a:t>
            </a:r>
            <a:r>
              <a:rPr lang="en-US" sz="3200" b="1" dirty="0">
                <a:solidFill>
                  <a:srgbClr val="000080"/>
                </a:solidFill>
                <a:highlight>
                  <a:srgbClr val="FFFFFF"/>
                </a:highlight>
              </a:rPr>
              <a:t>,</a:t>
            </a:r>
            <a:r>
              <a:rPr lang="en-US" sz="3200" b="0" dirty="0">
                <a:solidFill>
                  <a:srgbClr val="000000"/>
                </a:solidFill>
                <a:highlight>
                  <a:srgbClr val="FFFFFF"/>
                </a:highlight>
              </a:rPr>
              <a:t> activation</a:t>
            </a:r>
            <a:r>
              <a:rPr lang="en-US" sz="3200" b="1" dirty="0">
                <a:solidFill>
                  <a:srgbClr val="000080"/>
                </a:solidFill>
                <a:highlight>
                  <a:srgbClr val="FFFFFF"/>
                </a:highlight>
              </a:rPr>
              <a:t>=</a:t>
            </a:r>
            <a:r>
              <a:rPr lang="en-US" sz="3200" b="0" dirty="0">
                <a:solidFill>
                  <a:srgbClr val="808080"/>
                </a:solidFill>
                <a:highlight>
                  <a:srgbClr val="FFFFFF"/>
                </a:highlight>
              </a:rPr>
              <a:t>'</a:t>
            </a:r>
            <a:r>
              <a:rPr lang="en-US" sz="3200" b="0" dirty="0" err="1">
                <a:solidFill>
                  <a:srgbClr val="808080"/>
                </a:solidFill>
                <a:highlight>
                  <a:srgbClr val="FFFFFF"/>
                </a:highlight>
              </a:rPr>
              <a:t>relu</a:t>
            </a:r>
            <a:r>
              <a:rPr lang="en-US" sz="3200" b="0" dirty="0">
                <a:solidFill>
                  <a:srgbClr val="808080"/>
                </a:solidFill>
                <a:highlight>
                  <a:srgbClr val="FFFFFF"/>
                </a:highlight>
              </a:rPr>
              <a:t>'</a:t>
            </a:r>
            <a:r>
              <a:rPr lang="en-US" sz="3200" b="1" dirty="0">
                <a:solidFill>
                  <a:srgbClr val="000080"/>
                </a:solidFill>
                <a:highlight>
                  <a:srgbClr val="FFFFFF"/>
                </a:highlight>
              </a:rPr>
              <a:t>,</a:t>
            </a:r>
            <a:r>
              <a:rPr lang="en-US" sz="3200" b="0" dirty="0">
                <a:solidFill>
                  <a:srgbClr val="000000"/>
                </a:solidFill>
                <a:highlight>
                  <a:srgbClr val="FFFFFF"/>
                </a:highlight>
              </a:rPr>
              <a:t> </a:t>
            </a:r>
            <a:r>
              <a:rPr lang="en-US" sz="3200" b="0" dirty="0" err="1">
                <a:solidFill>
                  <a:srgbClr val="000000"/>
                </a:solidFill>
                <a:highlight>
                  <a:srgbClr val="FFFFFF"/>
                </a:highlight>
              </a:rPr>
              <a:t>input_dim</a:t>
            </a:r>
            <a:r>
              <a:rPr lang="en-US" sz="3200" b="0" dirty="0">
                <a:solidFill>
                  <a:srgbClr val="000000"/>
                </a:solidFill>
                <a:highlight>
                  <a:srgbClr val="FFFFFF"/>
                </a:highlight>
              </a:rPr>
              <a:t> </a:t>
            </a:r>
            <a:r>
              <a:rPr lang="en-US" sz="3200" b="1" dirty="0">
                <a:solidFill>
                  <a:srgbClr val="000080"/>
                </a:solidFill>
                <a:highlight>
                  <a:srgbClr val="FFFFFF"/>
                </a:highlight>
              </a:rPr>
              <a:t>=</a:t>
            </a:r>
            <a:r>
              <a:rPr lang="en-US" sz="3200" b="0" dirty="0">
                <a:solidFill>
                  <a:srgbClr val="000000"/>
                </a:solidFill>
                <a:highlight>
                  <a:srgbClr val="FFFFFF"/>
                </a:highlight>
              </a:rPr>
              <a:t> </a:t>
            </a:r>
            <a:r>
              <a:rPr lang="en-US" sz="3200" b="0" dirty="0">
                <a:solidFill>
                  <a:srgbClr val="FF0000"/>
                </a:solidFill>
                <a:highlight>
                  <a:srgbClr val="FFFFFF"/>
                </a:highlight>
              </a:rPr>
              <a:t>784</a:t>
            </a:r>
            <a:r>
              <a:rPr lang="en-US" sz="3200" b="1" dirty="0">
                <a:solidFill>
                  <a:srgbClr val="000080"/>
                </a:solidFill>
                <a:highlight>
                  <a:srgbClr val="FFFFFF"/>
                </a:highlight>
              </a:rPr>
              <a:t>))</a:t>
            </a:r>
            <a:endParaRPr lang="en-US" sz="3200" b="0" dirty="0">
              <a:solidFill>
                <a:srgbClr val="000000"/>
              </a:solidFill>
              <a:highlight>
                <a:srgbClr val="FFFFFF"/>
              </a:highlight>
            </a:endParaRPr>
          </a:p>
          <a:p>
            <a:r>
              <a:rPr lang="en-US" sz="3200" b="0" dirty="0" err="1">
                <a:solidFill>
                  <a:srgbClr val="000000"/>
                </a:solidFill>
                <a:highlight>
                  <a:srgbClr val="FFFFFF"/>
                </a:highlight>
              </a:rPr>
              <a:t>model</a:t>
            </a:r>
            <a:r>
              <a:rPr lang="en-US" sz="3200" b="1" dirty="0" err="1">
                <a:solidFill>
                  <a:srgbClr val="000080"/>
                </a:solidFill>
                <a:highlight>
                  <a:srgbClr val="FFFFFF"/>
                </a:highlight>
              </a:rPr>
              <a:t>.</a:t>
            </a:r>
            <a:r>
              <a:rPr lang="en-US" sz="3200" b="0" dirty="0" err="1">
                <a:solidFill>
                  <a:srgbClr val="000000"/>
                </a:solidFill>
                <a:highlight>
                  <a:srgbClr val="FFFFFF"/>
                </a:highlight>
              </a:rPr>
              <a:t>add</a:t>
            </a:r>
            <a:r>
              <a:rPr lang="en-US" sz="3200" b="1" dirty="0">
                <a:solidFill>
                  <a:srgbClr val="000080"/>
                </a:solidFill>
                <a:highlight>
                  <a:srgbClr val="FFFFFF"/>
                </a:highlight>
              </a:rPr>
              <a:t>(</a:t>
            </a:r>
            <a:r>
              <a:rPr lang="en-US" sz="3200" b="0" dirty="0">
                <a:solidFill>
                  <a:srgbClr val="000000"/>
                </a:solidFill>
                <a:highlight>
                  <a:srgbClr val="FFFFFF"/>
                </a:highlight>
              </a:rPr>
              <a:t>Dense</a:t>
            </a:r>
            <a:r>
              <a:rPr lang="en-US" sz="3200" b="1" dirty="0">
                <a:solidFill>
                  <a:srgbClr val="000080"/>
                </a:solidFill>
                <a:highlight>
                  <a:srgbClr val="FFFFFF"/>
                </a:highlight>
              </a:rPr>
              <a:t>(</a:t>
            </a:r>
            <a:r>
              <a:rPr lang="en-US" sz="3200" b="0" dirty="0">
                <a:solidFill>
                  <a:srgbClr val="000000"/>
                </a:solidFill>
                <a:highlight>
                  <a:srgbClr val="FFFFFF"/>
                </a:highlight>
              </a:rPr>
              <a:t>units</a:t>
            </a:r>
            <a:r>
              <a:rPr lang="en-US" sz="3200" b="1" dirty="0">
                <a:solidFill>
                  <a:srgbClr val="000080"/>
                </a:solidFill>
                <a:highlight>
                  <a:srgbClr val="FFFFFF"/>
                </a:highlight>
              </a:rPr>
              <a:t>=</a:t>
            </a:r>
            <a:r>
              <a:rPr lang="en-US" sz="3200" b="0" dirty="0">
                <a:solidFill>
                  <a:srgbClr val="FF0000"/>
                </a:solidFill>
                <a:highlight>
                  <a:srgbClr val="FFFFFF"/>
                </a:highlight>
              </a:rPr>
              <a:t>10</a:t>
            </a:r>
            <a:r>
              <a:rPr lang="en-US" sz="3200" b="1" dirty="0">
                <a:solidFill>
                  <a:srgbClr val="000080"/>
                </a:solidFill>
                <a:highlight>
                  <a:srgbClr val="FFFFFF"/>
                </a:highlight>
              </a:rPr>
              <a:t>,</a:t>
            </a:r>
            <a:r>
              <a:rPr lang="en-US" sz="3200" b="0" dirty="0">
                <a:solidFill>
                  <a:srgbClr val="000000"/>
                </a:solidFill>
                <a:highlight>
                  <a:srgbClr val="FFFFFF"/>
                </a:highlight>
              </a:rPr>
              <a:t> activation</a:t>
            </a:r>
            <a:r>
              <a:rPr lang="en-US" sz="3200" b="1" dirty="0">
                <a:solidFill>
                  <a:srgbClr val="000080"/>
                </a:solidFill>
                <a:highlight>
                  <a:srgbClr val="FFFFFF"/>
                </a:highlight>
              </a:rPr>
              <a:t>=</a:t>
            </a:r>
            <a:r>
              <a:rPr lang="en-US" sz="3200" b="0" dirty="0">
                <a:solidFill>
                  <a:srgbClr val="808080"/>
                </a:solidFill>
                <a:highlight>
                  <a:srgbClr val="FFFFFF"/>
                </a:highlight>
              </a:rPr>
              <a:t>'</a:t>
            </a:r>
            <a:r>
              <a:rPr lang="en-US" sz="3200" b="0" dirty="0" err="1">
                <a:solidFill>
                  <a:srgbClr val="808080"/>
                </a:solidFill>
                <a:highlight>
                  <a:srgbClr val="FFFFFF"/>
                </a:highlight>
              </a:rPr>
              <a:t>softmax</a:t>
            </a:r>
            <a:r>
              <a:rPr lang="en-US" sz="3200" b="0" dirty="0">
                <a:solidFill>
                  <a:srgbClr val="808080"/>
                </a:solidFill>
                <a:highlight>
                  <a:srgbClr val="FFFFFF"/>
                </a:highlight>
              </a:rPr>
              <a:t>'</a:t>
            </a:r>
            <a:r>
              <a:rPr lang="en-US" sz="3200" b="1" dirty="0">
                <a:solidFill>
                  <a:srgbClr val="000080"/>
                </a:solidFill>
                <a:highlight>
                  <a:srgbClr val="FFFFFF"/>
                </a:highlight>
              </a:rPr>
              <a:t>))</a:t>
            </a:r>
            <a:endParaRPr lang="en-US" sz="3200" dirty="0"/>
          </a:p>
        </p:txBody>
      </p:sp>
    </p:spTree>
    <p:extLst>
      <p:ext uri="{BB962C8B-B14F-4D97-AF65-F5344CB8AC3E}">
        <p14:creationId xmlns:p14="http://schemas.microsoft.com/office/powerpoint/2010/main" val="7223125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48</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a:xfrm>
            <a:off x="998693" y="888883"/>
            <a:ext cx="14990244" cy="630355"/>
          </a:xfrm>
        </p:spPr>
        <p:txBody>
          <a:bodyPr/>
          <a:lstStyle/>
          <a:p>
            <a:r>
              <a:rPr lang="en-US" dirty="0" err="1"/>
              <a:t>Tensorflow</a:t>
            </a:r>
            <a:r>
              <a:rPr lang="en-US" dirty="0"/>
              <a:t>/</a:t>
            </a:r>
            <a:r>
              <a:rPr lang="en-US" dirty="0" err="1"/>
              <a:t>keras</a:t>
            </a:r>
            <a:endParaRPr lang="en-US" dirty="0"/>
          </a:p>
        </p:txBody>
      </p:sp>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The sequential model</a:t>
            </a:r>
          </a:p>
          <a:p>
            <a:r>
              <a:rPr lang="en-US" b="1" dirty="0"/>
              <a:t>Compilation</a:t>
            </a:r>
          </a:p>
          <a:p>
            <a:endParaRPr lang="en-US" b="1" dirty="0"/>
          </a:p>
          <a:p>
            <a:endParaRPr lang="en-US" b="1" dirty="0"/>
          </a:p>
          <a:p>
            <a:endParaRPr lang="en-US" b="1" dirty="0"/>
          </a:p>
          <a:p>
            <a:endParaRPr lang="en-US" b="1" dirty="0"/>
          </a:p>
          <a:p>
            <a:r>
              <a:rPr lang="en-US" b="1" dirty="0"/>
              <a:t>Training</a:t>
            </a:r>
          </a:p>
          <a:p>
            <a:endParaRPr lang="en-US" b="1" dirty="0"/>
          </a:p>
          <a:p>
            <a:endParaRPr lang="en-US" b="1" dirty="0"/>
          </a:p>
          <a:p>
            <a:r>
              <a:rPr lang="en-US" b="1" dirty="0"/>
              <a:t>Predict</a:t>
            </a:r>
          </a:p>
        </p:txBody>
      </p:sp>
      <p:sp>
        <p:nvSpPr>
          <p:cNvPr id="11" name="TextBox 10">
            <a:extLst>
              <a:ext uri="{FF2B5EF4-FFF2-40B4-BE49-F238E27FC236}">
                <a16:creationId xmlns:a16="http://schemas.microsoft.com/office/drawing/2014/main" id="{8D842CA2-E6B3-4687-A761-65454A90C9FF}"/>
              </a:ext>
            </a:extLst>
          </p:cNvPr>
          <p:cNvSpPr txBox="1"/>
          <p:nvPr/>
        </p:nvSpPr>
        <p:spPr>
          <a:xfrm>
            <a:off x="1050131" y="3024485"/>
            <a:ext cx="9169400" cy="1384995"/>
          </a:xfrm>
          <a:prstGeom prst="rect">
            <a:avLst/>
          </a:prstGeom>
          <a:noFill/>
        </p:spPr>
        <p:txBody>
          <a:bodyPr wrap="square">
            <a:spAutoFit/>
          </a:bodyPr>
          <a:lstStyle/>
          <a:p>
            <a:r>
              <a:rPr lang="it-IT" sz="2800" dirty="0">
                <a:solidFill>
                  <a:srgbClr val="000000"/>
                </a:solidFill>
                <a:highlight>
                  <a:srgbClr val="FFFFFF"/>
                </a:highlight>
              </a:rPr>
              <a:t>model</a:t>
            </a:r>
            <a:r>
              <a:rPr lang="it-IT" sz="2800" b="1" dirty="0">
                <a:solidFill>
                  <a:srgbClr val="000080"/>
                </a:solidFill>
                <a:highlight>
                  <a:srgbClr val="FFFFFF"/>
                </a:highlight>
              </a:rPr>
              <a:t>.</a:t>
            </a:r>
            <a:r>
              <a:rPr lang="it-IT" sz="2800" b="0" dirty="0">
                <a:solidFill>
                  <a:srgbClr val="000000"/>
                </a:solidFill>
                <a:highlight>
                  <a:srgbClr val="FFFFFF"/>
                </a:highlight>
              </a:rPr>
              <a:t>compile</a:t>
            </a:r>
            <a:r>
              <a:rPr lang="it-IT" sz="2800" b="1" dirty="0">
                <a:solidFill>
                  <a:srgbClr val="000080"/>
                </a:solidFill>
                <a:highlight>
                  <a:srgbClr val="FFFFFF"/>
                </a:highlight>
              </a:rPr>
              <a:t>(</a:t>
            </a:r>
            <a:r>
              <a:rPr lang="it-IT" sz="2800" b="0" dirty="0">
                <a:solidFill>
                  <a:srgbClr val="000000"/>
                </a:solidFill>
                <a:highlight>
                  <a:srgbClr val="FFFFFF"/>
                </a:highlight>
              </a:rPr>
              <a:t>loss</a:t>
            </a:r>
            <a:r>
              <a:rPr lang="it-IT" sz="2800" b="1" dirty="0">
                <a:solidFill>
                  <a:srgbClr val="000080"/>
                </a:solidFill>
                <a:highlight>
                  <a:srgbClr val="FFFFFF"/>
                </a:highlight>
              </a:rPr>
              <a:t>=</a:t>
            </a:r>
            <a:r>
              <a:rPr lang="it-IT" sz="2800" b="0" dirty="0">
                <a:solidFill>
                  <a:srgbClr val="808080"/>
                </a:solidFill>
                <a:highlight>
                  <a:srgbClr val="FFFFFF"/>
                </a:highlight>
              </a:rPr>
              <a:t>'categorical_crossentropy'</a:t>
            </a:r>
            <a:r>
              <a:rPr lang="it-IT" sz="2800" b="1" dirty="0">
                <a:solidFill>
                  <a:srgbClr val="000080"/>
                </a:solidFill>
                <a:highlight>
                  <a:srgbClr val="FFFFFF"/>
                </a:highlight>
              </a:rPr>
              <a:t>,</a:t>
            </a:r>
            <a:endParaRPr lang="it-IT" sz="2800" b="0" dirty="0">
              <a:solidFill>
                <a:srgbClr val="000000"/>
              </a:solidFill>
              <a:highlight>
                <a:srgbClr val="FFFFFF"/>
              </a:highlight>
            </a:endParaRPr>
          </a:p>
          <a:p>
            <a:r>
              <a:rPr lang="en-US" sz="2800" b="0" dirty="0">
                <a:solidFill>
                  <a:srgbClr val="000000"/>
                </a:solidFill>
                <a:highlight>
                  <a:srgbClr val="FFFFFF"/>
                </a:highlight>
              </a:rPr>
              <a:t>             			   optimizer</a:t>
            </a:r>
            <a:r>
              <a:rPr lang="en-US" sz="2800" b="1" dirty="0">
                <a:solidFill>
                  <a:srgbClr val="000080"/>
                </a:solidFill>
                <a:highlight>
                  <a:srgbClr val="FFFFFF"/>
                </a:highlight>
              </a:rPr>
              <a:t>=</a:t>
            </a:r>
            <a:r>
              <a:rPr lang="en-US" sz="2800" b="0" dirty="0">
                <a:solidFill>
                  <a:srgbClr val="808080"/>
                </a:solidFill>
                <a:highlight>
                  <a:srgbClr val="FFFFFF"/>
                </a:highlight>
              </a:rPr>
              <a:t>'</a:t>
            </a:r>
            <a:r>
              <a:rPr lang="en-US" sz="2800" b="0" dirty="0" err="1">
                <a:solidFill>
                  <a:srgbClr val="808080"/>
                </a:solidFill>
                <a:highlight>
                  <a:srgbClr val="FFFFFF"/>
                </a:highlight>
              </a:rPr>
              <a:t>sgd</a:t>
            </a:r>
            <a:r>
              <a:rPr lang="en-US" sz="2800" b="0" dirty="0">
                <a:solidFill>
                  <a:srgbClr val="808080"/>
                </a:solidFill>
                <a:highlight>
                  <a:srgbClr val="FFFFFF"/>
                </a:highlight>
              </a:rPr>
              <a:t>'</a:t>
            </a:r>
            <a:r>
              <a:rPr lang="en-US" sz="2800" b="1" dirty="0">
                <a:solidFill>
                  <a:srgbClr val="000080"/>
                </a:solidFill>
                <a:highlight>
                  <a:srgbClr val="FFFFFF"/>
                </a:highlight>
              </a:rPr>
              <a:t>,</a:t>
            </a:r>
            <a:endParaRPr lang="en-US" sz="2800" b="0" dirty="0">
              <a:solidFill>
                <a:srgbClr val="000000"/>
              </a:solidFill>
              <a:highlight>
                <a:srgbClr val="FFFFFF"/>
              </a:highlight>
            </a:endParaRPr>
          </a:p>
          <a:p>
            <a:r>
              <a:rPr lang="en-US" sz="2800" b="0" dirty="0">
                <a:solidFill>
                  <a:srgbClr val="000000"/>
                </a:solidFill>
                <a:highlight>
                  <a:srgbClr val="FFFFFF"/>
                </a:highlight>
              </a:rPr>
              <a:t>              			   metrics</a:t>
            </a:r>
            <a:r>
              <a:rPr lang="en-US" sz="2800" b="1" dirty="0">
                <a:solidFill>
                  <a:srgbClr val="000080"/>
                </a:solidFill>
                <a:highlight>
                  <a:srgbClr val="FFFFFF"/>
                </a:highlight>
              </a:rPr>
              <a:t>=[</a:t>
            </a:r>
            <a:r>
              <a:rPr lang="en-US" sz="2800" b="0" dirty="0">
                <a:solidFill>
                  <a:srgbClr val="808080"/>
                </a:solidFill>
                <a:highlight>
                  <a:srgbClr val="FFFFFF"/>
                </a:highlight>
              </a:rPr>
              <a:t>'accuracy'</a:t>
            </a:r>
            <a:r>
              <a:rPr lang="en-US" sz="2800" b="1" dirty="0">
                <a:solidFill>
                  <a:srgbClr val="000080"/>
                </a:solidFill>
                <a:highlight>
                  <a:srgbClr val="FFFFFF"/>
                </a:highlight>
              </a:rPr>
              <a:t>])</a:t>
            </a:r>
            <a:endParaRPr lang="en-US" sz="2800" dirty="0"/>
          </a:p>
        </p:txBody>
      </p:sp>
      <p:sp>
        <p:nvSpPr>
          <p:cNvPr id="13" name="TextBox 12">
            <a:extLst>
              <a:ext uri="{FF2B5EF4-FFF2-40B4-BE49-F238E27FC236}">
                <a16:creationId xmlns:a16="http://schemas.microsoft.com/office/drawing/2014/main" id="{1DEAF061-8840-4314-924D-7ED92FE4E41C}"/>
              </a:ext>
            </a:extLst>
          </p:cNvPr>
          <p:cNvSpPr txBox="1"/>
          <p:nvPr/>
        </p:nvSpPr>
        <p:spPr>
          <a:xfrm>
            <a:off x="8672854" y="3024485"/>
            <a:ext cx="9615146" cy="2677656"/>
          </a:xfrm>
          <a:prstGeom prst="rect">
            <a:avLst/>
          </a:prstGeom>
          <a:noFill/>
        </p:spPr>
        <p:txBody>
          <a:bodyPr wrap="square">
            <a:spAutoFit/>
          </a:bodyPr>
          <a:lstStyle/>
          <a:p>
            <a:r>
              <a:rPr lang="en-US" sz="2800" dirty="0" err="1">
                <a:solidFill>
                  <a:srgbClr val="000000"/>
                </a:solidFill>
                <a:highlight>
                  <a:srgbClr val="FFFFFF"/>
                </a:highlight>
              </a:rPr>
              <a:t>model</a:t>
            </a:r>
            <a:r>
              <a:rPr lang="en-US" sz="2800" b="1" dirty="0" err="1">
                <a:solidFill>
                  <a:srgbClr val="000080"/>
                </a:solidFill>
                <a:highlight>
                  <a:srgbClr val="FFFFFF"/>
                </a:highlight>
              </a:rPr>
              <a:t>.</a:t>
            </a:r>
            <a:r>
              <a:rPr lang="en-US" sz="2800" b="0" dirty="0" err="1">
                <a:solidFill>
                  <a:srgbClr val="000000"/>
                </a:solidFill>
                <a:highlight>
                  <a:srgbClr val="FFFFFF"/>
                </a:highlight>
              </a:rPr>
              <a:t>compile</a:t>
            </a:r>
            <a:r>
              <a:rPr lang="en-US" sz="2800" b="1" dirty="0">
                <a:solidFill>
                  <a:srgbClr val="000080"/>
                </a:solidFill>
                <a:highlight>
                  <a:srgbClr val="FFFFFF"/>
                </a:highlight>
              </a:rPr>
              <a:t>(</a:t>
            </a:r>
            <a:r>
              <a:rPr lang="en-US" sz="2800" b="0" dirty="0">
                <a:solidFill>
                  <a:srgbClr val="000000"/>
                </a:solidFill>
                <a:highlight>
                  <a:srgbClr val="FFFFFF"/>
                </a:highlight>
              </a:rPr>
              <a:t>loss</a:t>
            </a:r>
            <a:r>
              <a:rPr lang="en-US" sz="2800" b="1" dirty="0">
                <a:solidFill>
                  <a:srgbClr val="000080"/>
                </a:solidFill>
                <a:highlight>
                  <a:srgbClr val="FFFFFF"/>
                </a:highlight>
              </a:rPr>
              <a:t>=</a:t>
            </a:r>
            <a:r>
              <a:rPr lang="en-US" sz="2800" b="0" dirty="0" err="1">
                <a:solidFill>
                  <a:srgbClr val="000000"/>
                </a:solidFill>
                <a:highlight>
                  <a:srgbClr val="FFFFFF"/>
                </a:highlight>
              </a:rPr>
              <a:t>keras</a:t>
            </a:r>
            <a:r>
              <a:rPr lang="en-US" sz="2800" b="1" dirty="0" err="1">
                <a:solidFill>
                  <a:srgbClr val="000080"/>
                </a:solidFill>
                <a:highlight>
                  <a:srgbClr val="FFFFFF"/>
                </a:highlight>
              </a:rPr>
              <a:t>.</a:t>
            </a:r>
            <a:r>
              <a:rPr lang="en-US" sz="2800" b="0" dirty="0" err="1">
                <a:solidFill>
                  <a:srgbClr val="000000"/>
                </a:solidFill>
                <a:highlight>
                  <a:srgbClr val="FFFFFF"/>
                </a:highlight>
              </a:rPr>
              <a:t>losses</a:t>
            </a:r>
            <a:r>
              <a:rPr lang="en-US" sz="2800" b="1" dirty="0" err="1">
                <a:solidFill>
                  <a:srgbClr val="000080"/>
                </a:solidFill>
                <a:highlight>
                  <a:srgbClr val="FFFFFF"/>
                </a:highlight>
              </a:rPr>
              <a:t>.</a:t>
            </a:r>
            <a:r>
              <a:rPr lang="en-US" sz="2800" b="0" dirty="0" err="1">
                <a:solidFill>
                  <a:srgbClr val="000000"/>
                </a:solidFill>
                <a:highlight>
                  <a:srgbClr val="FFFFFF"/>
                </a:highlight>
              </a:rPr>
              <a:t>categorical_crossentropy</a:t>
            </a:r>
            <a:r>
              <a:rPr lang="en-US" sz="2800" b="1" dirty="0">
                <a:solidFill>
                  <a:srgbClr val="000080"/>
                </a:solidFill>
                <a:highlight>
                  <a:srgbClr val="FFFFFF"/>
                </a:highlight>
              </a:rPr>
              <a:t>,</a:t>
            </a:r>
            <a:endParaRPr lang="en-US" sz="2800" b="0" dirty="0">
              <a:solidFill>
                <a:srgbClr val="000000"/>
              </a:solidFill>
              <a:highlight>
                <a:srgbClr val="FFFFFF"/>
              </a:highlight>
            </a:endParaRPr>
          </a:p>
          <a:p>
            <a:r>
              <a:rPr lang="en-US" sz="2800" b="0" dirty="0">
                <a:solidFill>
                  <a:srgbClr val="000000"/>
                </a:solidFill>
                <a:highlight>
                  <a:srgbClr val="FFFFFF"/>
                </a:highlight>
              </a:rPr>
              <a:t>             		     optimizer</a:t>
            </a:r>
            <a:r>
              <a:rPr lang="en-US" sz="2800" b="1" dirty="0">
                <a:solidFill>
                  <a:srgbClr val="000080"/>
                </a:solidFill>
                <a:highlight>
                  <a:srgbClr val="FFFFFF"/>
                </a:highlight>
              </a:rPr>
              <a:t>=</a:t>
            </a:r>
            <a:r>
              <a:rPr lang="en-US" sz="2800" b="0" dirty="0" err="1">
                <a:solidFill>
                  <a:srgbClr val="000000"/>
                </a:solidFill>
                <a:highlight>
                  <a:srgbClr val="FFFFFF"/>
                </a:highlight>
              </a:rPr>
              <a:t>keras</a:t>
            </a:r>
            <a:r>
              <a:rPr lang="en-US" sz="2800" b="1" dirty="0" err="1">
                <a:solidFill>
                  <a:srgbClr val="000080"/>
                </a:solidFill>
                <a:highlight>
                  <a:srgbClr val="FFFFFF"/>
                </a:highlight>
              </a:rPr>
              <a:t>.</a:t>
            </a:r>
            <a:r>
              <a:rPr lang="en-US" sz="2800" b="0" dirty="0" err="1">
                <a:solidFill>
                  <a:srgbClr val="000000"/>
                </a:solidFill>
                <a:highlight>
                  <a:srgbClr val="FFFFFF"/>
                </a:highlight>
              </a:rPr>
              <a:t>optimizers</a:t>
            </a:r>
            <a:r>
              <a:rPr lang="en-US" sz="2800" b="1" dirty="0" err="1">
                <a:solidFill>
                  <a:srgbClr val="000080"/>
                </a:solidFill>
                <a:highlight>
                  <a:srgbClr val="FFFFFF"/>
                </a:highlight>
              </a:rPr>
              <a:t>.</a:t>
            </a:r>
            <a:r>
              <a:rPr lang="en-US" sz="2800" b="0" dirty="0" err="1">
                <a:solidFill>
                  <a:srgbClr val="000000"/>
                </a:solidFill>
                <a:highlight>
                  <a:srgbClr val="FFFFFF"/>
                </a:highlight>
              </a:rPr>
              <a:t>SGD</a:t>
            </a:r>
            <a:r>
              <a:rPr lang="en-US" sz="2800" b="1" dirty="0">
                <a:solidFill>
                  <a:srgbClr val="000080"/>
                </a:solidFill>
                <a:highlight>
                  <a:srgbClr val="FFFFFF"/>
                </a:highlight>
              </a:rPr>
              <a:t>(</a:t>
            </a:r>
            <a:endParaRPr lang="en-US" sz="2800" b="0" dirty="0">
              <a:solidFill>
                <a:srgbClr val="000000"/>
              </a:solidFill>
              <a:highlight>
                <a:srgbClr val="FFFFFF"/>
              </a:highlight>
            </a:endParaRPr>
          </a:p>
          <a:p>
            <a:r>
              <a:rPr lang="en-US" sz="2800" b="0" dirty="0">
                <a:solidFill>
                  <a:srgbClr val="000000"/>
                </a:solidFill>
                <a:highlight>
                  <a:srgbClr val="FFFFFF"/>
                </a:highlight>
              </a:rPr>
              <a:t>										</a:t>
            </a:r>
            <a:r>
              <a:rPr lang="en-US" sz="2800" b="0" dirty="0" err="1">
                <a:solidFill>
                  <a:srgbClr val="000000"/>
                </a:solidFill>
                <a:highlight>
                  <a:srgbClr val="FFFFFF"/>
                </a:highlight>
              </a:rPr>
              <a:t>learning_rate</a:t>
            </a:r>
            <a:r>
              <a:rPr lang="en-US" sz="2800" b="1" dirty="0">
                <a:solidFill>
                  <a:srgbClr val="000080"/>
                </a:solidFill>
                <a:highlight>
                  <a:srgbClr val="FFFFFF"/>
                </a:highlight>
              </a:rPr>
              <a:t>=</a:t>
            </a:r>
            <a:r>
              <a:rPr lang="en-US" sz="2800" b="0" dirty="0">
                <a:solidFill>
                  <a:srgbClr val="FF0000"/>
                </a:solidFill>
                <a:highlight>
                  <a:srgbClr val="FFFFFF"/>
                </a:highlight>
              </a:rPr>
              <a:t>0.01</a:t>
            </a:r>
            <a:r>
              <a:rPr lang="en-US" sz="2800" b="1" dirty="0">
                <a:solidFill>
                  <a:srgbClr val="000080"/>
                </a:solidFill>
                <a:highlight>
                  <a:srgbClr val="FFFFFF"/>
                </a:highlight>
              </a:rPr>
              <a:t>,</a:t>
            </a:r>
            <a:endParaRPr lang="en-US" sz="2800" b="0" dirty="0">
              <a:solidFill>
                <a:srgbClr val="000000"/>
              </a:solidFill>
              <a:highlight>
                <a:srgbClr val="FFFFFF"/>
              </a:highlight>
            </a:endParaRPr>
          </a:p>
          <a:p>
            <a:r>
              <a:rPr lang="en-US" sz="2800" b="0" dirty="0">
                <a:solidFill>
                  <a:srgbClr val="000000"/>
                </a:solidFill>
                <a:highlight>
                  <a:srgbClr val="FFFFFF"/>
                </a:highlight>
              </a:rPr>
              <a:t>										momentum</a:t>
            </a:r>
            <a:r>
              <a:rPr lang="en-US" sz="2800" b="1" dirty="0">
                <a:solidFill>
                  <a:srgbClr val="000080"/>
                </a:solidFill>
                <a:highlight>
                  <a:srgbClr val="FFFFFF"/>
                </a:highlight>
              </a:rPr>
              <a:t>=</a:t>
            </a:r>
            <a:r>
              <a:rPr lang="en-US" sz="2800" b="0" dirty="0">
                <a:solidFill>
                  <a:srgbClr val="FF0000"/>
                </a:solidFill>
                <a:highlight>
                  <a:srgbClr val="FFFFFF"/>
                </a:highlight>
              </a:rPr>
              <a:t>0.9</a:t>
            </a:r>
            <a:r>
              <a:rPr lang="en-US" sz="2800" b="1" dirty="0">
                <a:solidFill>
                  <a:srgbClr val="000080"/>
                </a:solidFill>
                <a:highlight>
                  <a:srgbClr val="FFFFFF"/>
                </a:highlight>
              </a:rPr>
              <a:t>,</a:t>
            </a:r>
            <a:r>
              <a:rPr lang="en-US" sz="2800" b="0" dirty="0">
                <a:solidFill>
                  <a:srgbClr val="000000"/>
                </a:solidFill>
                <a:highlight>
                  <a:srgbClr val="FFFFFF"/>
                </a:highlight>
              </a:rPr>
              <a:t> </a:t>
            </a:r>
            <a:r>
              <a:rPr lang="en-US" sz="2800" b="0" dirty="0" err="1">
                <a:solidFill>
                  <a:srgbClr val="000000"/>
                </a:solidFill>
                <a:highlight>
                  <a:srgbClr val="FFFFFF"/>
                </a:highlight>
              </a:rPr>
              <a:t>nesterov</a:t>
            </a:r>
            <a:r>
              <a:rPr lang="en-US" sz="2800" b="1" dirty="0">
                <a:solidFill>
                  <a:srgbClr val="000080"/>
                </a:solidFill>
                <a:highlight>
                  <a:srgbClr val="FFFFFF"/>
                </a:highlight>
              </a:rPr>
              <a:t>=</a:t>
            </a:r>
            <a:r>
              <a:rPr lang="en-US" sz="2800" b="1" dirty="0">
                <a:solidFill>
                  <a:srgbClr val="0000FF"/>
                </a:solidFill>
                <a:highlight>
                  <a:srgbClr val="FFFFFF"/>
                </a:highlight>
              </a:rPr>
              <a:t>True</a:t>
            </a:r>
          </a:p>
          <a:p>
            <a:r>
              <a:rPr lang="en-US" sz="2800" b="1" dirty="0">
                <a:solidFill>
                  <a:srgbClr val="0000FF"/>
                </a:solidFill>
                <a:highlight>
                  <a:srgbClr val="FFFFFF"/>
                </a:highlight>
              </a:rPr>
              <a:t>										</a:t>
            </a:r>
            <a:r>
              <a:rPr lang="en-US" sz="2800" b="1" dirty="0">
                <a:solidFill>
                  <a:srgbClr val="000080"/>
                </a:solidFill>
                <a:highlight>
                  <a:srgbClr val="FFFFFF"/>
                </a:highlight>
              </a:rPr>
              <a:t>)</a:t>
            </a:r>
            <a:endParaRPr lang="en-US" sz="2800" b="0" dirty="0">
              <a:solidFill>
                <a:srgbClr val="000000"/>
              </a:solidFill>
              <a:highlight>
                <a:srgbClr val="FFFFFF"/>
              </a:highlight>
            </a:endParaRPr>
          </a:p>
          <a:p>
            <a:r>
              <a:rPr lang="en-US" sz="2800" b="0" dirty="0">
                <a:solidFill>
                  <a:srgbClr val="000000"/>
                </a:solidFill>
                <a:highlight>
                  <a:srgbClr val="FFFFFF"/>
                </a:highlight>
              </a:rPr>
              <a:t>					</a:t>
            </a:r>
            <a:r>
              <a:rPr lang="en-US" sz="2800" b="1" dirty="0">
                <a:solidFill>
                  <a:srgbClr val="000080"/>
                </a:solidFill>
                <a:highlight>
                  <a:srgbClr val="FFFFFF"/>
                </a:highlight>
              </a:rPr>
              <a:t>)</a:t>
            </a:r>
            <a:endParaRPr lang="en-US" sz="2800" dirty="0"/>
          </a:p>
        </p:txBody>
      </p:sp>
      <p:cxnSp>
        <p:nvCxnSpPr>
          <p:cNvPr id="15" name="Straight Connector 14">
            <a:extLst>
              <a:ext uri="{FF2B5EF4-FFF2-40B4-BE49-F238E27FC236}">
                <a16:creationId xmlns:a16="http://schemas.microsoft.com/office/drawing/2014/main" id="{904DA818-AB3D-42BD-A98C-56490D43E450}"/>
              </a:ext>
            </a:extLst>
          </p:cNvPr>
          <p:cNvCxnSpPr/>
          <p:nvPr/>
        </p:nvCxnSpPr>
        <p:spPr>
          <a:xfrm>
            <a:off x="8403771" y="3024485"/>
            <a:ext cx="0" cy="2677656"/>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DB14CF7-4836-4B8B-B1C8-EB63D7154A04}"/>
              </a:ext>
            </a:extLst>
          </p:cNvPr>
          <p:cNvSpPr txBox="1"/>
          <p:nvPr/>
        </p:nvSpPr>
        <p:spPr>
          <a:xfrm>
            <a:off x="1050131" y="6435988"/>
            <a:ext cx="9173028" cy="584775"/>
          </a:xfrm>
          <a:prstGeom prst="rect">
            <a:avLst/>
          </a:prstGeom>
          <a:noFill/>
        </p:spPr>
        <p:txBody>
          <a:bodyPr wrap="square">
            <a:spAutoFit/>
          </a:bodyPr>
          <a:lstStyle/>
          <a:p>
            <a:r>
              <a:rPr lang="en-US" sz="3200" dirty="0" err="1">
                <a:solidFill>
                  <a:srgbClr val="000000"/>
                </a:solidFill>
                <a:highlight>
                  <a:srgbClr val="FFFFFF"/>
                </a:highlight>
              </a:rPr>
              <a:t>model</a:t>
            </a:r>
            <a:r>
              <a:rPr lang="en-US" sz="3200" b="1" dirty="0" err="1">
                <a:solidFill>
                  <a:srgbClr val="000080"/>
                </a:solidFill>
                <a:highlight>
                  <a:srgbClr val="FFFFFF"/>
                </a:highlight>
              </a:rPr>
              <a:t>.</a:t>
            </a:r>
            <a:r>
              <a:rPr lang="en-US" sz="3200" b="0" dirty="0" err="1">
                <a:solidFill>
                  <a:srgbClr val="000000"/>
                </a:solidFill>
                <a:highlight>
                  <a:srgbClr val="FFFFFF"/>
                </a:highlight>
              </a:rPr>
              <a:t>fit</a:t>
            </a:r>
            <a:r>
              <a:rPr lang="en-US" sz="3200" b="1" dirty="0">
                <a:solidFill>
                  <a:srgbClr val="000080"/>
                </a:solidFill>
                <a:highlight>
                  <a:srgbClr val="FFFFFF"/>
                </a:highlight>
              </a:rPr>
              <a:t>(</a:t>
            </a:r>
            <a:r>
              <a:rPr lang="en-US" sz="3200" b="0" dirty="0" err="1">
                <a:solidFill>
                  <a:srgbClr val="000000"/>
                </a:solidFill>
                <a:highlight>
                  <a:srgbClr val="FFFFFF"/>
                </a:highlight>
              </a:rPr>
              <a:t>x_train</a:t>
            </a:r>
            <a:r>
              <a:rPr lang="en-US" sz="3200" b="1" dirty="0">
                <a:solidFill>
                  <a:srgbClr val="000080"/>
                </a:solidFill>
                <a:highlight>
                  <a:srgbClr val="FFFFFF"/>
                </a:highlight>
              </a:rPr>
              <a:t>,</a:t>
            </a:r>
            <a:r>
              <a:rPr lang="en-US" sz="3200" b="0" dirty="0">
                <a:solidFill>
                  <a:srgbClr val="000000"/>
                </a:solidFill>
                <a:highlight>
                  <a:srgbClr val="FFFFFF"/>
                </a:highlight>
              </a:rPr>
              <a:t> </a:t>
            </a:r>
            <a:r>
              <a:rPr lang="en-US" sz="3200" b="0" dirty="0" err="1">
                <a:solidFill>
                  <a:srgbClr val="000000"/>
                </a:solidFill>
                <a:highlight>
                  <a:srgbClr val="FFFFFF"/>
                </a:highlight>
              </a:rPr>
              <a:t>y_train</a:t>
            </a:r>
            <a:r>
              <a:rPr lang="en-US" sz="3200" b="1" dirty="0">
                <a:solidFill>
                  <a:srgbClr val="000080"/>
                </a:solidFill>
                <a:highlight>
                  <a:srgbClr val="FFFFFF"/>
                </a:highlight>
              </a:rPr>
              <a:t>,</a:t>
            </a:r>
            <a:r>
              <a:rPr lang="en-US" sz="3200" b="0" dirty="0">
                <a:solidFill>
                  <a:srgbClr val="000000"/>
                </a:solidFill>
                <a:highlight>
                  <a:srgbClr val="FFFFFF"/>
                </a:highlight>
              </a:rPr>
              <a:t> epochs</a:t>
            </a:r>
            <a:r>
              <a:rPr lang="en-US" sz="3200" b="1" dirty="0">
                <a:solidFill>
                  <a:srgbClr val="000080"/>
                </a:solidFill>
                <a:highlight>
                  <a:srgbClr val="FFFFFF"/>
                </a:highlight>
              </a:rPr>
              <a:t>=</a:t>
            </a:r>
            <a:r>
              <a:rPr lang="en-US" sz="3200" b="0" dirty="0">
                <a:solidFill>
                  <a:srgbClr val="FF0000"/>
                </a:solidFill>
                <a:highlight>
                  <a:srgbClr val="FFFFFF"/>
                </a:highlight>
              </a:rPr>
              <a:t>5</a:t>
            </a:r>
            <a:r>
              <a:rPr lang="en-US" sz="3200" b="1" dirty="0">
                <a:solidFill>
                  <a:srgbClr val="000080"/>
                </a:solidFill>
                <a:highlight>
                  <a:srgbClr val="FFFFFF"/>
                </a:highlight>
              </a:rPr>
              <a:t>,</a:t>
            </a:r>
            <a:r>
              <a:rPr lang="en-US" sz="3200" b="0" dirty="0">
                <a:solidFill>
                  <a:srgbClr val="000000"/>
                </a:solidFill>
                <a:highlight>
                  <a:srgbClr val="FFFFFF"/>
                </a:highlight>
              </a:rPr>
              <a:t> </a:t>
            </a:r>
            <a:r>
              <a:rPr lang="en-US" sz="3200" b="0" dirty="0" err="1">
                <a:solidFill>
                  <a:srgbClr val="000000"/>
                </a:solidFill>
                <a:highlight>
                  <a:srgbClr val="FFFFFF"/>
                </a:highlight>
              </a:rPr>
              <a:t>batch_size</a:t>
            </a:r>
            <a:r>
              <a:rPr lang="en-US" sz="3200" b="1" dirty="0">
                <a:solidFill>
                  <a:srgbClr val="000080"/>
                </a:solidFill>
                <a:highlight>
                  <a:srgbClr val="FFFFFF"/>
                </a:highlight>
              </a:rPr>
              <a:t>=</a:t>
            </a:r>
            <a:r>
              <a:rPr lang="en-US" sz="3200" b="0" dirty="0">
                <a:solidFill>
                  <a:srgbClr val="FF0000"/>
                </a:solidFill>
                <a:highlight>
                  <a:srgbClr val="FFFFFF"/>
                </a:highlight>
              </a:rPr>
              <a:t>32</a:t>
            </a:r>
            <a:r>
              <a:rPr lang="en-US" sz="3200" b="1" dirty="0">
                <a:solidFill>
                  <a:srgbClr val="000080"/>
                </a:solidFill>
                <a:highlight>
                  <a:srgbClr val="FFFFFF"/>
                </a:highlight>
              </a:rPr>
              <a:t>)</a:t>
            </a:r>
            <a:endParaRPr lang="en-US" sz="3200" dirty="0"/>
          </a:p>
        </p:txBody>
      </p:sp>
      <p:sp>
        <p:nvSpPr>
          <p:cNvPr id="19" name="TextBox 18">
            <a:extLst>
              <a:ext uri="{FF2B5EF4-FFF2-40B4-BE49-F238E27FC236}">
                <a16:creationId xmlns:a16="http://schemas.microsoft.com/office/drawing/2014/main" id="{A6141D40-0764-4A72-BB4F-C1F6035085D7}"/>
              </a:ext>
            </a:extLst>
          </p:cNvPr>
          <p:cNvSpPr txBox="1"/>
          <p:nvPr/>
        </p:nvSpPr>
        <p:spPr>
          <a:xfrm>
            <a:off x="1050131" y="8493108"/>
            <a:ext cx="9173028" cy="584775"/>
          </a:xfrm>
          <a:prstGeom prst="rect">
            <a:avLst/>
          </a:prstGeom>
          <a:noFill/>
        </p:spPr>
        <p:txBody>
          <a:bodyPr wrap="square">
            <a:spAutoFit/>
          </a:bodyPr>
          <a:lstStyle/>
          <a:p>
            <a:r>
              <a:rPr lang="en-US" sz="3200" dirty="0">
                <a:solidFill>
                  <a:srgbClr val="000000"/>
                </a:solidFill>
                <a:highlight>
                  <a:srgbClr val="FFFFFF"/>
                </a:highlight>
              </a:rPr>
              <a:t>classes </a:t>
            </a:r>
            <a:r>
              <a:rPr lang="en-US" sz="3200" b="1" dirty="0">
                <a:solidFill>
                  <a:srgbClr val="000080"/>
                </a:solidFill>
                <a:highlight>
                  <a:srgbClr val="FFFFFF"/>
                </a:highlight>
              </a:rPr>
              <a:t>=</a:t>
            </a:r>
            <a:r>
              <a:rPr lang="en-US" sz="3200" b="0" dirty="0">
                <a:solidFill>
                  <a:srgbClr val="000000"/>
                </a:solidFill>
                <a:highlight>
                  <a:srgbClr val="FFFFFF"/>
                </a:highlight>
              </a:rPr>
              <a:t> </a:t>
            </a:r>
            <a:r>
              <a:rPr lang="en-US" sz="3200" b="0" dirty="0" err="1">
                <a:solidFill>
                  <a:srgbClr val="000000"/>
                </a:solidFill>
                <a:highlight>
                  <a:srgbClr val="FFFFFF"/>
                </a:highlight>
              </a:rPr>
              <a:t>model</a:t>
            </a:r>
            <a:r>
              <a:rPr lang="en-US" sz="3200" b="1" dirty="0" err="1">
                <a:solidFill>
                  <a:srgbClr val="000080"/>
                </a:solidFill>
                <a:highlight>
                  <a:srgbClr val="FFFFFF"/>
                </a:highlight>
              </a:rPr>
              <a:t>.</a:t>
            </a:r>
            <a:r>
              <a:rPr lang="en-US" sz="3200" b="0" dirty="0" err="1">
                <a:solidFill>
                  <a:srgbClr val="000000"/>
                </a:solidFill>
                <a:highlight>
                  <a:srgbClr val="FFFFFF"/>
                </a:highlight>
              </a:rPr>
              <a:t>predict</a:t>
            </a:r>
            <a:r>
              <a:rPr lang="en-US" sz="3200" b="1" dirty="0">
                <a:solidFill>
                  <a:srgbClr val="000080"/>
                </a:solidFill>
                <a:highlight>
                  <a:srgbClr val="FFFFFF"/>
                </a:highlight>
              </a:rPr>
              <a:t>(</a:t>
            </a:r>
            <a:r>
              <a:rPr lang="en-US" sz="3200" b="0" dirty="0" err="1">
                <a:solidFill>
                  <a:srgbClr val="000000"/>
                </a:solidFill>
                <a:highlight>
                  <a:srgbClr val="FFFFFF"/>
                </a:highlight>
              </a:rPr>
              <a:t>x_test</a:t>
            </a:r>
            <a:r>
              <a:rPr lang="en-US" sz="3200" b="1" dirty="0">
                <a:solidFill>
                  <a:srgbClr val="000080"/>
                </a:solidFill>
                <a:highlight>
                  <a:srgbClr val="FFFFFF"/>
                </a:highlight>
              </a:rPr>
              <a:t>,</a:t>
            </a:r>
            <a:r>
              <a:rPr lang="en-US" sz="3200" b="0" dirty="0">
                <a:solidFill>
                  <a:srgbClr val="000000"/>
                </a:solidFill>
                <a:highlight>
                  <a:srgbClr val="FFFFFF"/>
                </a:highlight>
              </a:rPr>
              <a:t> </a:t>
            </a:r>
            <a:r>
              <a:rPr lang="en-US" sz="3200" b="0" dirty="0" err="1">
                <a:solidFill>
                  <a:srgbClr val="000000"/>
                </a:solidFill>
                <a:highlight>
                  <a:srgbClr val="FFFFFF"/>
                </a:highlight>
              </a:rPr>
              <a:t>batch_size</a:t>
            </a:r>
            <a:r>
              <a:rPr lang="en-US" sz="3200" b="1" dirty="0">
                <a:solidFill>
                  <a:srgbClr val="000080"/>
                </a:solidFill>
                <a:highlight>
                  <a:srgbClr val="FFFFFF"/>
                </a:highlight>
              </a:rPr>
              <a:t>=</a:t>
            </a:r>
            <a:r>
              <a:rPr lang="en-US" sz="3200" b="0" dirty="0">
                <a:solidFill>
                  <a:srgbClr val="FF0000"/>
                </a:solidFill>
                <a:highlight>
                  <a:srgbClr val="FFFFFF"/>
                </a:highlight>
              </a:rPr>
              <a:t>128</a:t>
            </a:r>
            <a:r>
              <a:rPr lang="en-US" sz="3200" b="1" dirty="0">
                <a:solidFill>
                  <a:srgbClr val="000080"/>
                </a:solidFill>
                <a:highlight>
                  <a:srgbClr val="FFFFFF"/>
                </a:highlight>
              </a:rPr>
              <a:t>)</a:t>
            </a:r>
            <a:endParaRPr lang="en-US" sz="3200" dirty="0"/>
          </a:p>
        </p:txBody>
      </p:sp>
    </p:spTree>
    <p:extLst>
      <p:ext uri="{BB962C8B-B14F-4D97-AF65-F5344CB8AC3E}">
        <p14:creationId xmlns:p14="http://schemas.microsoft.com/office/powerpoint/2010/main" val="23430722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49</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a:xfrm>
            <a:off x="998693" y="888883"/>
            <a:ext cx="14990244" cy="630355"/>
          </a:xfrm>
        </p:spPr>
        <p:txBody>
          <a:bodyPr/>
          <a:lstStyle/>
          <a:p>
            <a:r>
              <a:rPr lang="en-US" dirty="0" err="1"/>
              <a:t>Tensorflow</a:t>
            </a:r>
            <a:r>
              <a:rPr lang="en-US" dirty="0"/>
              <a:t>/</a:t>
            </a:r>
            <a:r>
              <a:rPr lang="en-US" dirty="0" err="1"/>
              <a:t>keras</a:t>
            </a:r>
            <a:r>
              <a:rPr lang="en-US" dirty="0"/>
              <a:t> hyperparameters</a:t>
            </a:r>
          </a:p>
        </p:txBody>
      </p:sp>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Activation functions</a:t>
            </a:r>
          </a:p>
          <a:p>
            <a:pPr marL="571500" indent="-571500">
              <a:buFont typeface="Arial" panose="020B0604020202020204" pitchFamily="34" charset="0"/>
              <a:buChar char="•"/>
            </a:pPr>
            <a:r>
              <a:rPr lang="en-US" dirty="0">
                <a:hlinkClick r:id="rId3"/>
              </a:rPr>
              <a:t>https://keras.io/api/layers/activations/</a:t>
            </a:r>
            <a:endParaRPr lang="en-US" dirty="0"/>
          </a:p>
          <a:p>
            <a:r>
              <a:rPr lang="en-US" dirty="0"/>
              <a:t>Some available built-in functions</a:t>
            </a:r>
          </a:p>
          <a:p>
            <a:pPr marL="571500" indent="-571500">
              <a:buFont typeface="Arial" panose="020B0604020202020204" pitchFamily="34" charset="0"/>
              <a:buChar char="•"/>
            </a:pPr>
            <a:r>
              <a:rPr lang="en-US" dirty="0">
                <a:hlinkClick r:id="rId4"/>
              </a:rPr>
              <a:t>Softmax</a:t>
            </a:r>
            <a:endParaRPr lang="en-US" dirty="0"/>
          </a:p>
          <a:p>
            <a:pPr marL="571500" indent="-571500">
              <a:buFont typeface="Arial" panose="020B0604020202020204" pitchFamily="34" charset="0"/>
              <a:buChar char="•"/>
            </a:pPr>
            <a:r>
              <a:rPr lang="en-US" dirty="0">
                <a:hlinkClick r:id="rId5"/>
              </a:rPr>
              <a:t>Relu</a:t>
            </a:r>
            <a:endParaRPr lang="en-US" dirty="0"/>
          </a:p>
          <a:p>
            <a:pPr marL="571500" indent="-571500">
              <a:buFont typeface="Arial" panose="020B0604020202020204" pitchFamily="34" charset="0"/>
              <a:buChar char="•"/>
            </a:pPr>
            <a:r>
              <a:rPr lang="en-US" dirty="0">
                <a:hlinkClick r:id="rId6"/>
              </a:rPr>
              <a:t>Sigmoid</a:t>
            </a:r>
            <a:endParaRPr lang="en-US" dirty="0"/>
          </a:p>
          <a:p>
            <a:pPr marL="571500" indent="-571500">
              <a:buFont typeface="Arial" panose="020B0604020202020204" pitchFamily="34" charset="0"/>
              <a:buChar char="•"/>
            </a:pPr>
            <a:r>
              <a:rPr lang="en-US" dirty="0">
                <a:hlinkClick r:id="rId7"/>
              </a:rPr>
              <a:t>Tanh</a:t>
            </a:r>
            <a:endParaRPr lang="en-US" dirty="0"/>
          </a:p>
          <a:p>
            <a:pPr marL="571500" indent="-571500">
              <a:buFont typeface="Arial" panose="020B0604020202020204" pitchFamily="34" charset="0"/>
              <a:buChar char="•"/>
            </a:pPr>
            <a:r>
              <a:rPr lang="en-US" dirty="0">
                <a:hlinkClick r:id="rId8"/>
              </a:rPr>
              <a:t>Linear</a:t>
            </a:r>
            <a:r>
              <a:rPr lang="en-US" dirty="0"/>
              <a:t> (= no activation function)</a:t>
            </a:r>
          </a:p>
          <a:p>
            <a:pPr marL="571500" indent="-571500">
              <a:buFont typeface="Arial" panose="020B0604020202020204" pitchFamily="34" charset="0"/>
              <a:buChar char="•"/>
            </a:pPr>
            <a:endParaRPr lang="en-US" dirty="0"/>
          </a:p>
          <a:p>
            <a:r>
              <a:rPr lang="en-US" dirty="0"/>
              <a:t>More advanced functions:</a:t>
            </a:r>
          </a:p>
          <a:p>
            <a:pPr marL="571500" indent="-571500">
              <a:buFont typeface="Arial" panose="020B0604020202020204" pitchFamily="34" charset="0"/>
              <a:buChar char="•"/>
            </a:pPr>
            <a:r>
              <a:rPr lang="en-US" dirty="0">
                <a:hlinkClick r:id="rId9"/>
              </a:rPr>
              <a:t>Leaky Relu</a:t>
            </a:r>
            <a:endParaRPr lang="en-US" dirty="0"/>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20538461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pPr marL="571500" indent="-571500">
              <a:buFont typeface="Arial" panose="020B0604020202020204" pitchFamily="34" charset="0"/>
              <a:buChar char="•"/>
            </a:pPr>
            <a:r>
              <a:rPr lang="en-US" dirty="0"/>
              <a:t>Knowledge is acquired through a learning process</a:t>
            </a:r>
          </a:p>
          <a:p>
            <a:pPr marL="571500" indent="-571500">
              <a:buFont typeface="Arial" panose="020B0604020202020204" pitchFamily="34" charset="0"/>
              <a:buChar char="•"/>
            </a:pPr>
            <a:r>
              <a:rPr lang="en-US" dirty="0"/>
              <a:t>Interneuron connection strengths known as synaptic weights are used to store knowledge</a:t>
            </a:r>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5</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What is a neural network?</a:t>
            </a:r>
          </a:p>
        </p:txBody>
      </p:sp>
      <p:sp>
        <p:nvSpPr>
          <p:cNvPr id="10" name="Oval 9">
            <a:extLst>
              <a:ext uri="{FF2B5EF4-FFF2-40B4-BE49-F238E27FC236}">
                <a16:creationId xmlns:a16="http://schemas.microsoft.com/office/drawing/2014/main" id="{B3A43976-97DB-4680-A362-F88314879E5A}"/>
              </a:ext>
            </a:extLst>
          </p:cNvPr>
          <p:cNvSpPr/>
          <p:nvPr/>
        </p:nvSpPr>
        <p:spPr>
          <a:xfrm>
            <a:off x="5889811" y="7553654"/>
            <a:ext cx="972000" cy="9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72A990D-F17F-4A48-9145-B6A9799D41EA}"/>
              </a:ext>
            </a:extLst>
          </p:cNvPr>
          <p:cNvSpPr/>
          <p:nvPr/>
        </p:nvSpPr>
        <p:spPr>
          <a:xfrm>
            <a:off x="11528611" y="5688995"/>
            <a:ext cx="972000" cy="9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101F995-74BA-4141-9752-0FCEABB50DD3}"/>
              </a:ext>
            </a:extLst>
          </p:cNvPr>
          <p:cNvSpPr/>
          <p:nvPr/>
        </p:nvSpPr>
        <p:spPr>
          <a:xfrm>
            <a:off x="11528611" y="8039654"/>
            <a:ext cx="972000" cy="9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4A8F1DF4-2E2D-4CAF-819B-C283A3AF5BFD}"/>
              </a:ext>
            </a:extLst>
          </p:cNvPr>
          <p:cNvCxnSpPr>
            <a:stCxn id="10" idx="6"/>
          </p:cNvCxnSpPr>
          <p:nvPr/>
        </p:nvCxnSpPr>
        <p:spPr>
          <a:xfrm flipV="1">
            <a:off x="6861811" y="6174995"/>
            <a:ext cx="4666800" cy="1864659"/>
          </a:xfrm>
          <a:prstGeom prst="line">
            <a:avLst/>
          </a:prstGeom>
          <a:ln w="76200">
            <a:solidFill>
              <a:srgbClr val="412ED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A3970BC-8DED-4DEE-950A-3431E33C7A2E}"/>
              </a:ext>
            </a:extLst>
          </p:cNvPr>
          <p:cNvCxnSpPr>
            <a:cxnSpLocks/>
            <a:stCxn id="10" idx="6"/>
            <a:endCxn id="13" idx="2"/>
          </p:cNvCxnSpPr>
          <p:nvPr/>
        </p:nvCxnSpPr>
        <p:spPr>
          <a:xfrm>
            <a:off x="6861811" y="8039654"/>
            <a:ext cx="4666800" cy="486000"/>
          </a:xfrm>
          <a:prstGeom prst="line">
            <a:avLst/>
          </a:prstGeom>
          <a:ln w="76200">
            <a:solidFill>
              <a:srgbClr val="412ED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8F48B18-05DD-418D-A8B3-61279B2698EF}"/>
              </a:ext>
            </a:extLst>
          </p:cNvPr>
          <p:cNvSpPr txBox="1"/>
          <p:nvPr/>
        </p:nvSpPr>
        <p:spPr>
          <a:xfrm rot="20336567">
            <a:off x="8361244" y="6476511"/>
            <a:ext cx="2106386" cy="523220"/>
          </a:xfrm>
          <a:prstGeom prst="rect">
            <a:avLst/>
          </a:prstGeom>
          <a:noFill/>
        </p:spPr>
        <p:txBody>
          <a:bodyPr wrap="square" rtlCol="0">
            <a:spAutoFit/>
          </a:bodyPr>
          <a:lstStyle/>
          <a:p>
            <a:r>
              <a:rPr lang="en-US" sz="2800" b="1" dirty="0"/>
              <a:t>Weight 1</a:t>
            </a:r>
          </a:p>
        </p:txBody>
      </p:sp>
      <p:sp>
        <p:nvSpPr>
          <p:cNvPr id="16" name="TextBox 15">
            <a:extLst>
              <a:ext uri="{FF2B5EF4-FFF2-40B4-BE49-F238E27FC236}">
                <a16:creationId xmlns:a16="http://schemas.microsoft.com/office/drawing/2014/main" id="{7E6BFF77-61E3-4EA0-9F19-0F20C1A52A05}"/>
              </a:ext>
            </a:extLst>
          </p:cNvPr>
          <p:cNvSpPr txBox="1"/>
          <p:nvPr/>
        </p:nvSpPr>
        <p:spPr>
          <a:xfrm rot="344506">
            <a:off x="8813254" y="7837470"/>
            <a:ext cx="2106386" cy="523220"/>
          </a:xfrm>
          <a:prstGeom prst="rect">
            <a:avLst/>
          </a:prstGeom>
          <a:noFill/>
        </p:spPr>
        <p:txBody>
          <a:bodyPr wrap="square" rtlCol="0">
            <a:spAutoFit/>
          </a:bodyPr>
          <a:lstStyle/>
          <a:p>
            <a:r>
              <a:rPr lang="en-US" sz="2800" b="1" dirty="0"/>
              <a:t>Weight 2</a:t>
            </a:r>
          </a:p>
        </p:txBody>
      </p:sp>
    </p:spTree>
    <p:extLst>
      <p:ext uri="{BB962C8B-B14F-4D97-AF65-F5344CB8AC3E}">
        <p14:creationId xmlns:p14="http://schemas.microsoft.com/office/powerpoint/2010/main" val="34794833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50</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a:xfrm>
            <a:off x="998693" y="888883"/>
            <a:ext cx="14990244" cy="630355"/>
          </a:xfrm>
        </p:spPr>
        <p:txBody>
          <a:bodyPr/>
          <a:lstStyle/>
          <a:p>
            <a:r>
              <a:rPr lang="en-US" dirty="0" err="1"/>
              <a:t>Tensorflow</a:t>
            </a:r>
            <a:r>
              <a:rPr lang="en-US" dirty="0"/>
              <a:t>/</a:t>
            </a:r>
            <a:r>
              <a:rPr lang="en-US" dirty="0" err="1"/>
              <a:t>keras</a:t>
            </a:r>
            <a:r>
              <a:rPr lang="en-US" dirty="0"/>
              <a:t> hyperparameters</a:t>
            </a:r>
          </a:p>
        </p:txBody>
      </p:sp>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Learning rate optimizers</a:t>
            </a:r>
          </a:p>
          <a:p>
            <a:pPr marL="571500" indent="-571500">
              <a:buFont typeface="Arial" panose="020B0604020202020204" pitchFamily="34" charset="0"/>
              <a:buChar char="•"/>
            </a:pPr>
            <a:r>
              <a:rPr lang="en-US" dirty="0">
                <a:hlinkClick r:id="rId3"/>
              </a:rPr>
              <a:t>https://keras.io/api/optimizers/</a:t>
            </a:r>
            <a:r>
              <a:rPr lang="en-US" dirty="0"/>
              <a:t> </a:t>
            </a:r>
          </a:p>
          <a:p>
            <a:r>
              <a:rPr lang="en-US" dirty="0"/>
              <a:t>Built-in optimizers:</a:t>
            </a:r>
          </a:p>
          <a:p>
            <a:pPr marL="571500" indent="-571500">
              <a:buFont typeface="Arial" panose="020B0604020202020204" pitchFamily="34" charset="0"/>
              <a:buChar char="•"/>
            </a:pPr>
            <a:r>
              <a:rPr lang="en-US" dirty="0">
                <a:hlinkClick r:id="rId4"/>
              </a:rPr>
              <a:t>https://keras.io/api/optimizers/#available-optimizers</a:t>
            </a:r>
            <a:r>
              <a:rPr lang="en-US" dirty="0"/>
              <a:t> </a:t>
            </a:r>
          </a:p>
          <a:p>
            <a:pPr marL="571500" indent="-571500">
              <a:buFont typeface="Arial" panose="020B0604020202020204" pitchFamily="34" charset="0"/>
              <a:buChar char="•"/>
            </a:pPr>
            <a:r>
              <a:rPr lang="en-US" b="1" dirty="0"/>
              <a:t>SGD </a:t>
            </a:r>
            <a:r>
              <a:rPr lang="en-US" dirty="0"/>
              <a:t>(+ </a:t>
            </a:r>
            <a:r>
              <a:rPr lang="en-US" dirty="0" err="1"/>
              <a:t>nesterov</a:t>
            </a:r>
            <a:r>
              <a:rPr lang="en-US" dirty="0"/>
              <a:t>)</a:t>
            </a:r>
          </a:p>
          <a:p>
            <a:pPr marL="1257300" lvl="1" indent="-571500">
              <a:buFont typeface="Arial" panose="020B0604020202020204" pitchFamily="34" charset="0"/>
              <a:buChar char="•"/>
            </a:pPr>
            <a:r>
              <a:rPr lang="en-US" dirty="0"/>
              <a:t>Stochastic gradient descent with (</a:t>
            </a:r>
            <a:r>
              <a:rPr lang="en-US" dirty="0" err="1"/>
              <a:t>nesterov</a:t>
            </a:r>
            <a:r>
              <a:rPr lang="en-US" dirty="0"/>
              <a:t>) momentum</a:t>
            </a:r>
          </a:p>
          <a:p>
            <a:pPr marL="571500" indent="-571500">
              <a:buFont typeface="Arial" panose="020B0604020202020204" pitchFamily="34" charset="0"/>
              <a:buChar char="•"/>
            </a:pPr>
            <a:r>
              <a:rPr lang="en-US" dirty="0" err="1"/>
              <a:t>RMSProp</a:t>
            </a:r>
            <a:endParaRPr lang="en-US" dirty="0"/>
          </a:p>
          <a:p>
            <a:pPr marL="1257300" lvl="1" indent="-571500">
              <a:buFont typeface="Arial" panose="020B0604020202020204" pitchFamily="34" charset="0"/>
              <a:buChar char="•"/>
            </a:pPr>
            <a:r>
              <a:rPr lang="en-US" dirty="0"/>
              <a:t>Better for recurrent neural networks</a:t>
            </a:r>
          </a:p>
          <a:p>
            <a:pPr marL="571500" indent="-571500">
              <a:buFont typeface="Arial" panose="020B0604020202020204" pitchFamily="34" charset="0"/>
              <a:buChar char="•"/>
            </a:pPr>
            <a:r>
              <a:rPr lang="en-US" dirty="0" err="1"/>
              <a:t>Adagrad</a:t>
            </a:r>
            <a:endParaRPr lang="en-US" dirty="0"/>
          </a:p>
          <a:p>
            <a:pPr marL="571500" indent="-571500">
              <a:buFont typeface="Arial" panose="020B0604020202020204" pitchFamily="34" charset="0"/>
              <a:buChar char="•"/>
            </a:pPr>
            <a:r>
              <a:rPr lang="en-US" b="1" dirty="0"/>
              <a:t>Adam</a:t>
            </a:r>
          </a:p>
          <a:p>
            <a:pPr marL="571500" indent="-571500">
              <a:buFont typeface="Arial" panose="020B0604020202020204" pitchFamily="34" charset="0"/>
              <a:buChar char="•"/>
            </a:pPr>
            <a:r>
              <a:rPr lang="en-US" dirty="0" err="1"/>
              <a:t>Adamax</a:t>
            </a:r>
            <a:endParaRPr lang="en-US" dirty="0"/>
          </a:p>
          <a:p>
            <a:pPr marL="571500" indent="-571500">
              <a:buFont typeface="Arial" panose="020B0604020202020204" pitchFamily="34" charset="0"/>
              <a:buChar char="•"/>
            </a:pPr>
            <a:r>
              <a:rPr lang="en-US" dirty="0"/>
              <a:t>…</a:t>
            </a:r>
          </a:p>
          <a:p>
            <a:endParaRPr lang="en-US" dirty="0"/>
          </a:p>
        </p:txBody>
      </p:sp>
    </p:spTree>
    <p:extLst>
      <p:ext uri="{BB962C8B-B14F-4D97-AF65-F5344CB8AC3E}">
        <p14:creationId xmlns:p14="http://schemas.microsoft.com/office/powerpoint/2010/main" val="30080166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51</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a:xfrm>
            <a:off x="998693" y="888883"/>
            <a:ext cx="14990244" cy="630355"/>
          </a:xfrm>
        </p:spPr>
        <p:txBody>
          <a:bodyPr/>
          <a:lstStyle/>
          <a:p>
            <a:r>
              <a:rPr lang="en-US" dirty="0" err="1"/>
              <a:t>Tensorflow</a:t>
            </a:r>
            <a:r>
              <a:rPr lang="en-US" dirty="0"/>
              <a:t>/</a:t>
            </a:r>
            <a:r>
              <a:rPr lang="en-US" dirty="0" err="1"/>
              <a:t>keras</a:t>
            </a:r>
            <a:r>
              <a:rPr lang="en-US" dirty="0"/>
              <a:t> hyperparameters</a:t>
            </a:r>
          </a:p>
        </p:txBody>
      </p:sp>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Terminology</a:t>
            </a:r>
          </a:p>
          <a:p>
            <a:pPr marL="571500" indent="-571500">
              <a:buFont typeface="Arial" panose="020B0604020202020204" pitchFamily="34" charset="0"/>
              <a:buChar char="•"/>
            </a:pPr>
            <a:r>
              <a:rPr lang="en-US" b="1" dirty="0"/>
              <a:t>Epochs</a:t>
            </a:r>
          </a:p>
          <a:p>
            <a:pPr marL="1257300" lvl="1" indent="-571500">
              <a:buFont typeface="Arial" panose="020B0604020202020204" pitchFamily="34" charset="0"/>
              <a:buChar char="•"/>
            </a:pPr>
            <a:r>
              <a:rPr lang="en-US" dirty="0"/>
              <a:t>The number of times a neural network gets to see the full training data</a:t>
            </a:r>
          </a:p>
          <a:p>
            <a:pPr marL="571500" indent="-571500">
              <a:buFont typeface="Arial" panose="020B0604020202020204" pitchFamily="34" charset="0"/>
              <a:buChar char="•"/>
            </a:pPr>
            <a:r>
              <a:rPr lang="en-US" b="1" dirty="0" err="1"/>
              <a:t>Batch_size</a:t>
            </a:r>
            <a:endParaRPr lang="en-US" b="1" dirty="0"/>
          </a:p>
          <a:p>
            <a:pPr marL="1257300" lvl="1" indent="-571500">
              <a:buFont typeface="Arial" panose="020B0604020202020204" pitchFamily="34" charset="0"/>
              <a:buChar char="•"/>
            </a:pPr>
            <a:r>
              <a:rPr lang="en-US" dirty="0"/>
              <a:t>The number of samples the NN gets to see before it updates its weight.</a:t>
            </a:r>
          </a:p>
          <a:p>
            <a:pPr marL="1257300" lvl="1" indent="-571500">
              <a:buFont typeface="Arial" panose="020B0604020202020204" pitchFamily="34" charset="0"/>
              <a:buChar char="•"/>
            </a:pPr>
            <a:r>
              <a:rPr lang="en-US" dirty="0"/>
              <a:t>Updating is done by the average error on the batch</a:t>
            </a:r>
          </a:p>
          <a:p>
            <a:pPr marL="571500" indent="-571500">
              <a:buFont typeface="Arial" panose="020B0604020202020204" pitchFamily="34" charset="0"/>
              <a:buChar char="•"/>
            </a:pPr>
            <a:r>
              <a:rPr lang="en-US" b="1" dirty="0"/>
              <a:t>Iterations</a:t>
            </a:r>
          </a:p>
          <a:p>
            <a:pPr marL="1257300" lvl="1" indent="-571500">
              <a:buFont typeface="Arial" panose="020B0604020202020204" pitchFamily="34" charset="0"/>
              <a:buChar char="•"/>
            </a:pPr>
            <a:r>
              <a:rPr lang="en-US" dirty="0"/>
              <a:t>The total number of times the weights are updated.</a:t>
            </a:r>
          </a:p>
          <a:p>
            <a:pPr marL="1257300" lvl="1" indent="-571500">
              <a:buFont typeface="Arial" panose="020B0604020202020204" pitchFamily="34" charset="0"/>
              <a:buChar char="•"/>
            </a:pPr>
            <a:r>
              <a:rPr lang="en-US" dirty="0"/>
              <a:t>= epochs * #batches</a:t>
            </a:r>
          </a:p>
          <a:p>
            <a:pPr marL="1257300" lvl="1" indent="-571500">
              <a:buFont typeface="Arial" panose="020B0604020202020204" pitchFamily="34" charset="0"/>
              <a:buChar char="•"/>
            </a:pPr>
            <a:endParaRPr lang="en-US" dirty="0"/>
          </a:p>
          <a:p>
            <a:pPr lvl="1"/>
            <a:endParaRPr lang="en-US" dirty="0"/>
          </a:p>
        </p:txBody>
      </p:sp>
      <p:sp>
        <p:nvSpPr>
          <p:cNvPr id="5" name="TextBox 4">
            <a:extLst>
              <a:ext uri="{FF2B5EF4-FFF2-40B4-BE49-F238E27FC236}">
                <a16:creationId xmlns:a16="http://schemas.microsoft.com/office/drawing/2014/main" id="{C72F6965-B3F9-4D92-8303-D4EEA56127A8}"/>
              </a:ext>
            </a:extLst>
          </p:cNvPr>
          <p:cNvSpPr txBox="1"/>
          <p:nvPr/>
        </p:nvSpPr>
        <p:spPr>
          <a:xfrm>
            <a:off x="7949249" y="2071989"/>
            <a:ext cx="9173028" cy="584775"/>
          </a:xfrm>
          <a:prstGeom prst="rect">
            <a:avLst/>
          </a:prstGeom>
          <a:noFill/>
        </p:spPr>
        <p:txBody>
          <a:bodyPr wrap="square">
            <a:spAutoFit/>
          </a:bodyPr>
          <a:lstStyle/>
          <a:p>
            <a:r>
              <a:rPr lang="en-US" sz="3200" dirty="0" err="1">
                <a:solidFill>
                  <a:srgbClr val="000000"/>
                </a:solidFill>
                <a:highlight>
                  <a:srgbClr val="FFFFFF"/>
                </a:highlight>
              </a:rPr>
              <a:t>model</a:t>
            </a:r>
            <a:r>
              <a:rPr lang="en-US" sz="3200" b="1" dirty="0" err="1">
                <a:solidFill>
                  <a:srgbClr val="000080"/>
                </a:solidFill>
                <a:highlight>
                  <a:srgbClr val="FFFFFF"/>
                </a:highlight>
              </a:rPr>
              <a:t>.</a:t>
            </a:r>
            <a:r>
              <a:rPr lang="en-US" sz="3200" b="0" dirty="0" err="1">
                <a:solidFill>
                  <a:srgbClr val="000000"/>
                </a:solidFill>
                <a:highlight>
                  <a:srgbClr val="FFFFFF"/>
                </a:highlight>
              </a:rPr>
              <a:t>fit</a:t>
            </a:r>
            <a:r>
              <a:rPr lang="en-US" sz="3200" b="1" dirty="0">
                <a:solidFill>
                  <a:srgbClr val="000080"/>
                </a:solidFill>
                <a:highlight>
                  <a:srgbClr val="FFFFFF"/>
                </a:highlight>
              </a:rPr>
              <a:t>(</a:t>
            </a:r>
            <a:r>
              <a:rPr lang="en-US" sz="3200" b="0" dirty="0" err="1">
                <a:solidFill>
                  <a:srgbClr val="000000"/>
                </a:solidFill>
                <a:highlight>
                  <a:srgbClr val="FFFFFF"/>
                </a:highlight>
              </a:rPr>
              <a:t>x_train</a:t>
            </a:r>
            <a:r>
              <a:rPr lang="en-US" sz="3200" b="1" dirty="0">
                <a:solidFill>
                  <a:srgbClr val="000080"/>
                </a:solidFill>
                <a:highlight>
                  <a:srgbClr val="FFFFFF"/>
                </a:highlight>
              </a:rPr>
              <a:t>,</a:t>
            </a:r>
            <a:r>
              <a:rPr lang="en-US" sz="3200" b="0" dirty="0">
                <a:solidFill>
                  <a:srgbClr val="000000"/>
                </a:solidFill>
                <a:highlight>
                  <a:srgbClr val="FFFFFF"/>
                </a:highlight>
              </a:rPr>
              <a:t> </a:t>
            </a:r>
            <a:r>
              <a:rPr lang="en-US" sz="3200" b="0" dirty="0" err="1">
                <a:solidFill>
                  <a:srgbClr val="000000"/>
                </a:solidFill>
                <a:highlight>
                  <a:srgbClr val="FFFFFF"/>
                </a:highlight>
              </a:rPr>
              <a:t>y_train</a:t>
            </a:r>
            <a:r>
              <a:rPr lang="en-US" sz="3200" b="1" dirty="0">
                <a:solidFill>
                  <a:srgbClr val="000080"/>
                </a:solidFill>
                <a:highlight>
                  <a:srgbClr val="FFFFFF"/>
                </a:highlight>
              </a:rPr>
              <a:t>,</a:t>
            </a:r>
            <a:r>
              <a:rPr lang="en-US" sz="3200" b="0" dirty="0">
                <a:solidFill>
                  <a:srgbClr val="000000"/>
                </a:solidFill>
                <a:highlight>
                  <a:srgbClr val="FFFFFF"/>
                </a:highlight>
              </a:rPr>
              <a:t> epochs</a:t>
            </a:r>
            <a:r>
              <a:rPr lang="en-US" sz="3200" b="1" dirty="0">
                <a:solidFill>
                  <a:srgbClr val="000080"/>
                </a:solidFill>
                <a:highlight>
                  <a:srgbClr val="FFFFFF"/>
                </a:highlight>
              </a:rPr>
              <a:t>=</a:t>
            </a:r>
            <a:r>
              <a:rPr lang="en-US" sz="3200" b="0" dirty="0">
                <a:solidFill>
                  <a:srgbClr val="FF0000"/>
                </a:solidFill>
                <a:highlight>
                  <a:srgbClr val="FFFFFF"/>
                </a:highlight>
              </a:rPr>
              <a:t>5</a:t>
            </a:r>
            <a:r>
              <a:rPr lang="en-US" sz="3200" b="1" dirty="0">
                <a:solidFill>
                  <a:srgbClr val="000080"/>
                </a:solidFill>
                <a:highlight>
                  <a:srgbClr val="FFFFFF"/>
                </a:highlight>
              </a:rPr>
              <a:t>,</a:t>
            </a:r>
            <a:r>
              <a:rPr lang="en-US" sz="3200" b="0" dirty="0">
                <a:solidFill>
                  <a:srgbClr val="000000"/>
                </a:solidFill>
                <a:highlight>
                  <a:srgbClr val="FFFFFF"/>
                </a:highlight>
              </a:rPr>
              <a:t> </a:t>
            </a:r>
            <a:r>
              <a:rPr lang="en-US" sz="3200" b="0" dirty="0" err="1">
                <a:solidFill>
                  <a:srgbClr val="000000"/>
                </a:solidFill>
                <a:highlight>
                  <a:srgbClr val="FFFFFF"/>
                </a:highlight>
              </a:rPr>
              <a:t>batch_size</a:t>
            </a:r>
            <a:r>
              <a:rPr lang="en-US" sz="3200" b="1" dirty="0">
                <a:solidFill>
                  <a:srgbClr val="000080"/>
                </a:solidFill>
                <a:highlight>
                  <a:srgbClr val="FFFFFF"/>
                </a:highlight>
              </a:rPr>
              <a:t>=</a:t>
            </a:r>
            <a:r>
              <a:rPr lang="en-US" sz="3200" b="0" dirty="0">
                <a:solidFill>
                  <a:srgbClr val="FF0000"/>
                </a:solidFill>
                <a:highlight>
                  <a:srgbClr val="FFFFFF"/>
                </a:highlight>
              </a:rPr>
              <a:t>32</a:t>
            </a:r>
            <a:r>
              <a:rPr lang="en-US" sz="3200" b="1" dirty="0">
                <a:solidFill>
                  <a:srgbClr val="000080"/>
                </a:solidFill>
                <a:highlight>
                  <a:srgbClr val="FFFFFF"/>
                </a:highlight>
              </a:rPr>
              <a:t>)</a:t>
            </a:r>
            <a:endParaRPr lang="en-US" sz="3200" dirty="0"/>
          </a:p>
        </p:txBody>
      </p:sp>
    </p:spTree>
    <p:extLst>
      <p:ext uri="{BB962C8B-B14F-4D97-AF65-F5344CB8AC3E}">
        <p14:creationId xmlns:p14="http://schemas.microsoft.com/office/powerpoint/2010/main" val="8887568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52</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a:xfrm>
            <a:off x="998693" y="888883"/>
            <a:ext cx="14990244" cy="630355"/>
          </a:xfrm>
        </p:spPr>
        <p:txBody>
          <a:bodyPr/>
          <a:lstStyle/>
          <a:p>
            <a:r>
              <a:rPr lang="en-US" dirty="0" err="1"/>
              <a:t>Tensorflow</a:t>
            </a:r>
            <a:r>
              <a:rPr lang="en-US" dirty="0"/>
              <a:t>/</a:t>
            </a:r>
            <a:r>
              <a:rPr lang="en-US" dirty="0" err="1"/>
              <a:t>keras</a:t>
            </a:r>
            <a:r>
              <a:rPr lang="en-US" dirty="0"/>
              <a:t> hyperparameters</a:t>
            </a:r>
          </a:p>
        </p:txBody>
      </p:sp>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Terminology</a:t>
            </a:r>
          </a:p>
          <a:p>
            <a:pPr marL="571500" indent="-571500">
              <a:buFont typeface="Arial" panose="020B0604020202020204" pitchFamily="34" charset="0"/>
              <a:buChar char="•"/>
            </a:pPr>
            <a:r>
              <a:rPr lang="en-US" dirty="0"/>
              <a:t>Batch mode</a:t>
            </a:r>
          </a:p>
          <a:p>
            <a:pPr marL="1257300" lvl="1" indent="-571500">
              <a:buFont typeface="Arial" panose="020B0604020202020204" pitchFamily="34" charset="0"/>
              <a:buChar char="•"/>
            </a:pPr>
            <a:r>
              <a:rPr lang="en-US" dirty="0"/>
              <a:t>Batch size = the number of training samples</a:t>
            </a:r>
          </a:p>
          <a:p>
            <a:pPr marL="1257300" lvl="1" indent="-571500">
              <a:buFont typeface="Arial" panose="020B0604020202020204" pitchFamily="34" charset="0"/>
              <a:buChar char="•"/>
            </a:pPr>
            <a:r>
              <a:rPr lang="en-US" dirty="0"/>
              <a:t>All training data is used before updating the weights</a:t>
            </a:r>
          </a:p>
          <a:p>
            <a:pPr marL="571500" indent="-571500">
              <a:buFont typeface="Arial" panose="020B0604020202020204" pitchFamily="34" charset="0"/>
              <a:buChar char="•"/>
            </a:pPr>
            <a:r>
              <a:rPr lang="en-US" dirty="0"/>
              <a:t>Mini-batch mode</a:t>
            </a:r>
          </a:p>
          <a:p>
            <a:pPr marL="1257300" lvl="1" indent="-571500">
              <a:buFont typeface="Arial" panose="020B0604020202020204" pitchFamily="34" charset="0"/>
              <a:buChar char="•"/>
            </a:pPr>
            <a:r>
              <a:rPr lang="en-US" dirty="0"/>
              <a:t>Batch size &gt; 1 and &lt; #samples</a:t>
            </a:r>
          </a:p>
          <a:p>
            <a:pPr marL="571500" indent="-571500">
              <a:buFont typeface="Arial" panose="020B0604020202020204" pitchFamily="34" charset="0"/>
              <a:buChar char="•"/>
            </a:pPr>
            <a:r>
              <a:rPr lang="en-US" dirty="0"/>
              <a:t>Stochastic mode</a:t>
            </a:r>
          </a:p>
          <a:p>
            <a:pPr marL="1257300" lvl="1" indent="-571500">
              <a:buFont typeface="Arial" panose="020B0604020202020204" pitchFamily="34" charset="0"/>
              <a:buChar char="•"/>
            </a:pPr>
            <a:r>
              <a:rPr lang="en-US" dirty="0"/>
              <a:t>Batch size == 1</a:t>
            </a:r>
          </a:p>
          <a:p>
            <a:pPr marL="1257300" lvl="1" indent="-571500">
              <a:buFont typeface="Arial" panose="020B0604020202020204" pitchFamily="34" charset="0"/>
              <a:buChar char="•"/>
            </a:pPr>
            <a:r>
              <a:rPr lang="en-US" dirty="0"/>
              <a:t>Update the training data after each training sample</a:t>
            </a:r>
          </a:p>
        </p:txBody>
      </p:sp>
      <p:sp>
        <p:nvSpPr>
          <p:cNvPr id="5" name="TextBox 4">
            <a:extLst>
              <a:ext uri="{FF2B5EF4-FFF2-40B4-BE49-F238E27FC236}">
                <a16:creationId xmlns:a16="http://schemas.microsoft.com/office/drawing/2014/main" id="{C72F6965-B3F9-4D92-8303-D4EEA56127A8}"/>
              </a:ext>
            </a:extLst>
          </p:cNvPr>
          <p:cNvSpPr txBox="1"/>
          <p:nvPr/>
        </p:nvSpPr>
        <p:spPr>
          <a:xfrm>
            <a:off x="7949249" y="2071989"/>
            <a:ext cx="9173028" cy="584775"/>
          </a:xfrm>
          <a:prstGeom prst="rect">
            <a:avLst/>
          </a:prstGeom>
          <a:noFill/>
        </p:spPr>
        <p:txBody>
          <a:bodyPr wrap="square">
            <a:spAutoFit/>
          </a:bodyPr>
          <a:lstStyle/>
          <a:p>
            <a:r>
              <a:rPr lang="en-US" sz="3200" dirty="0" err="1">
                <a:solidFill>
                  <a:srgbClr val="000000"/>
                </a:solidFill>
                <a:highlight>
                  <a:srgbClr val="FFFFFF"/>
                </a:highlight>
              </a:rPr>
              <a:t>model</a:t>
            </a:r>
            <a:r>
              <a:rPr lang="en-US" sz="3200" b="1" dirty="0" err="1">
                <a:solidFill>
                  <a:srgbClr val="000080"/>
                </a:solidFill>
                <a:highlight>
                  <a:srgbClr val="FFFFFF"/>
                </a:highlight>
              </a:rPr>
              <a:t>.</a:t>
            </a:r>
            <a:r>
              <a:rPr lang="en-US" sz="3200" b="0" dirty="0" err="1">
                <a:solidFill>
                  <a:srgbClr val="000000"/>
                </a:solidFill>
                <a:highlight>
                  <a:srgbClr val="FFFFFF"/>
                </a:highlight>
              </a:rPr>
              <a:t>fit</a:t>
            </a:r>
            <a:r>
              <a:rPr lang="en-US" sz="3200" b="1" dirty="0">
                <a:solidFill>
                  <a:srgbClr val="000080"/>
                </a:solidFill>
                <a:highlight>
                  <a:srgbClr val="FFFFFF"/>
                </a:highlight>
              </a:rPr>
              <a:t>(</a:t>
            </a:r>
            <a:r>
              <a:rPr lang="en-US" sz="3200" b="0" dirty="0" err="1">
                <a:solidFill>
                  <a:srgbClr val="000000"/>
                </a:solidFill>
                <a:highlight>
                  <a:srgbClr val="FFFFFF"/>
                </a:highlight>
              </a:rPr>
              <a:t>x_train</a:t>
            </a:r>
            <a:r>
              <a:rPr lang="en-US" sz="3200" b="1" dirty="0">
                <a:solidFill>
                  <a:srgbClr val="000080"/>
                </a:solidFill>
                <a:highlight>
                  <a:srgbClr val="FFFFFF"/>
                </a:highlight>
              </a:rPr>
              <a:t>,</a:t>
            </a:r>
            <a:r>
              <a:rPr lang="en-US" sz="3200" b="0" dirty="0">
                <a:solidFill>
                  <a:srgbClr val="000000"/>
                </a:solidFill>
                <a:highlight>
                  <a:srgbClr val="FFFFFF"/>
                </a:highlight>
              </a:rPr>
              <a:t> </a:t>
            </a:r>
            <a:r>
              <a:rPr lang="en-US" sz="3200" b="0" dirty="0" err="1">
                <a:solidFill>
                  <a:srgbClr val="000000"/>
                </a:solidFill>
                <a:highlight>
                  <a:srgbClr val="FFFFFF"/>
                </a:highlight>
              </a:rPr>
              <a:t>y_train</a:t>
            </a:r>
            <a:r>
              <a:rPr lang="en-US" sz="3200" b="1" dirty="0">
                <a:solidFill>
                  <a:srgbClr val="000080"/>
                </a:solidFill>
                <a:highlight>
                  <a:srgbClr val="FFFFFF"/>
                </a:highlight>
              </a:rPr>
              <a:t>,</a:t>
            </a:r>
            <a:r>
              <a:rPr lang="en-US" sz="3200" b="0" dirty="0">
                <a:solidFill>
                  <a:srgbClr val="000000"/>
                </a:solidFill>
                <a:highlight>
                  <a:srgbClr val="FFFFFF"/>
                </a:highlight>
              </a:rPr>
              <a:t> epochs</a:t>
            </a:r>
            <a:r>
              <a:rPr lang="en-US" sz="3200" b="1" dirty="0">
                <a:solidFill>
                  <a:srgbClr val="000080"/>
                </a:solidFill>
                <a:highlight>
                  <a:srgbClr val="FFFFFF"/>
                </a:highlight>
              </a:rPr>
              <a:t>=</a:t>
            </a:r>
            <a:r>
              <a:rPr lang="en-US" sz="3200" b="0" dirty="0">
                <a:solidFill>
                  <a:srgbClr val="FF0000"/>
                </a:solidFill>
                <a:highlight>
                  <a:srgbClr val="FFFFFF"/>
                </a:highlight>
              </a:rPr>
              <a:t>5</a:t>
            </a:r>
            <a:r>
              <a:rPr lang="en-US" sz="3200" b="1" dirty="0">
                <a:solidFill>
                  <a:srgbClr val="000080"/>
                </a:solidFill>
                <a:highlight>
                  <a:srgbClr val="FFFFFF"/>
                </a:highlight>
              </a:rPr>
              <a:t>,</a:t>
            </a:r>
            <a:r>
              <a:rPr lang="en-US" sz="3200" b="0" dirty="0">
                <a:solidFill>
                  <a:srgbClr val="000000"/>
                </a:solidFill>
                <a:highlight>
                  <a:srgbClr val="FFFFFF"/>
                </a:highlight>
              </a:rPr>
              <a:t> </a:t>
            </a:r>
            <a:r>
              <a:rPr lang="en-US" sz="3200" b="0" dirty="0" err="1">
                <a:solidFill>
                  <a:srgbClr val="000000"/>
                </a:solidFill>
                <a:highlight>
                  <a:srgbClr val="FFFFFF"/>
                </a:highlight>
              </a:rPr>
              <a:t>batch_size</a:t>
            </a:r>
            <a:r>
              <a:rPr lang="en-US" sz="3200" b="1" dirty="0">
                <a:solidFill>
                  <a:srgbClr val="000080"/>
                </a:solidFill>
                <a:highlight>
                  <a:srgbClr val="FFFFFF"/>
                </a:highlight>
              </a:rPr>
              <a:t>=</a:t>
            </a:r>
            <a:r>
              <a:rPr lang="en-US" sz="3200" b="0" dirty="0">
                <a:solidFill>
                  <a:srgbClr val="FF0000"/>
                </a:solidFill>
                <a:highlight>
                  <a:srgbClr val="FFFFFF"/>
                </a:highlight>
              </a:rPr>
              <a:t>32</a:t>
            </a:r>
            <a:r>
              <a:rPr lang="en-US" sz="3200" b="1" dirty="0">
                <a:solidFill>
                  <a:srgbClr val="000080"/>
                </a:solidFill>
                <a:highlight>
                  <a:srgbClr val="FFFFFF"/>
                </a:highlight>
              </a:rPr>
              <a:t>)</a:t>
            </a:r>
            <a:endParaRPr lang="en-US" sz="3200" dirty="0"/>
          </a:p>
        </p:txBody>
      </p:sp>
    </p:spTree>
    <p:extLst>
      <p:ext uri="{BB962C8B-B14F-4D97-AF65-F5344CB8AC3E}">
        <p14:creationId xmlns:p14="http://schemas.microsoft.com/office/powerpoint/2010/main" val="33674689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53</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a:xfrm>
            <a:off x="998693" y="888883"/>
            <a:ext cx="14990244" cy="630355"/>
          </a:xfrm>
        </p:spPr>
        <p:txBody>
          <a:bodyPr/>
          <a:lstStyle/>
          <a:p>
            <a:r>
              <a:rPr lang="en-US" dirty="0" err="1"/>
              <a:t>Tensorflow</a:t>
            </a:r>
            <a:r>
              <a:rPr lang="en-US" dirty="0"/>
              <a:t>/</a:t>
            </a:r>
            <a:r>
              <a:rPr lang="en-US" dirty="0" err="1"/>
              <a:t>keras</a:t>
            </a:r>
            <a:r>
              <a:rPr lang="en-US" dirty="0"/>
              <a:t> hyperparameters</a:t>
            </a:r>
          </a:p>
        </p:txBody>
      </p:sp>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Batch size</a:t>
            </a:r>
          </a:p>
          <a:p>
            <a:pPr marL="571500" indent="-571500">
              <a:buFont typeface="Arial" panose="020B0604020202020204" pitchFamily="34" charset="0"/>
              <a:buChar char="•"/>
            </a:pPr>
            <a:r>
              <a:rPr lang="en-US" dirty="0"/>
              <a:t>Advantages of a small batch size</a:t>
            </a:r>
          </a:p>
          <a:p>
            <a:pPr marL="1257300" lvl="1" indent="-571500">
              <a:buFont typeface="Arial" panose="020B0604020202020204" pitchFamily="34" charset="0"/>
              <a:buChar char="•"/>
            </a:pPr>
            <a:r>
              <a:rPr lang="en-US" dirty="0"/>
              <a:t>Less memory usage</a:t>
            </a:r>
          </a:p>
          <a:p>
            <a:pPr marL="1257300" lvl="1" indent="-571500">
              <a:buFont typeface="Arial" panose="020B0604020202020204" pitchFamily="34" charset="0"/>
              <a:buChar char="•"/>
            </a:pPr>
            <a:r>
              <a:rPr lang="en-US" dirty="0"/>
              <a:t>Learns faster than big batch sizes</a:t>
            </a:r>
          </a:p>
          <a:p>
            <a:pPr marL="1257300" lvl="1" indent="-571500">
              <a:buFont typeface="Arial" panose="020B0604020202020204" pitchFamily="34" charset="0"/>
              <a:buChar char="•"/>
            </a:pPr>
            <a:r>
              <a:rPr lang="en-US" dirty="0"/>
              <a:t>Faster feedback for the model</a:t>
            </a:r>
          </a:p>
          <a:p>
            <a:pPr marL="1257300" lvl="1"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Disadvantages</a:t>
            </a:r>
          </a:p>
          <a:p>
            <a:pPr marL="1257300" lvl="1" indent="-571500">
              <a:buFont typeface="Arial" panose="020B0604020202020204" pitchFamily="34" charset="0"/>
              <a:buChar char="•"/>
            </a:pPr>
            <a:r>
              <a:rPr lang="en-US" dirty="0"/>
              <a:t>Less accurate prediction of gradient (gradient is based on last few training samples)</a:t>
            </a:r>
          </a:p>
          <a:p>
            <a:pPr marL="1257300" lvl="1" indent="-571500">
              <a:buFont typeface="Arial" panose="020B0604020202020204" pitchFamily="34" charset="0"/>
              <a:buChar char="•"/>
            </a:pPr>
            <a:endParaRPr lang="en-US" dirty="0"/>
          </a:p>
          <a:p>
            <a:pPr marL="1257300" lvl="1" indent="-571500">
              <a:buFont typeface="Arial" panose="020B0604020202020204" pitchFamily="34" charset="0"/>
              <a:buChar char="•"/>
            </a:pPr>
            <a:endParaRPr lang="en-US" dirty="0"/>
          </a:p>
          <a:p>
            <a:r>
              <a:rPr lang="en-US" dirty="0"/>
              <a:t>Why not always use full training data as a batch?</a:t>
            </a:r>
          </a:p>
          <a:p>
            <a:pPr marL="571500" indent="-571500">
              <a:buFont typeface="Arial" panose="020B0604020202020204" pitchFamily="34" charset="0"/>
              <a:buChar char="•"/>
            </a:pPr>
            <a:r>
              <a:rPr lang="en-US" dirty="0"/>
              <a:t>Memory </a:t>
            </a:r>
            <a:r>
              <a:rPr lang="en-US" dirty="0" err="1"/>
              <a:t>isues</a:t>
            </a:r>
            <a:endParaRPr lang="en-US" dirty="0"/>
          </a:p>
        </p:txBody>
      </p:sp>
      <p:pic>
        <p:nvPicPr>
          <p:cNvPr id="14338" name="Picture 2" descr="Possible for batch size of neural network to be too small? - Data Science  Stack Exchange">
            <a:extLst>
              <a:ext uri="{FF2B5EF4-FFF2-40B4-BE49-F238E27FC236}">
                <a16:creationId xmlns:a16="http://schemas.microsoft.com/office/drawing/2014/main" id="{56A99332-4C15-4BE0-B788-5EA36DFE9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92252" y="1818823"/>
            <a:ext cx="4505325"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99911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54</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a:xfrm>
            <a:off x="998693" y="888883"/>
            <a:ext cx="14990244" cy="630355"/>
          </a:xfrm>
        </p:spPr>
        <p:txBody>
          <a:bodyPr/>
          <a:lstStyle/>
          <a:p>
            <a:r>
              <a:rPr lang="en-US" dirty="0" err="1"/>
              <a:t>Tensorflow</a:t>
            </a:r>
            <a:r>
              <a:rPr lang="en-US" dirty="0"/>
              <a:t>/</a:t>
            </a:r>
            <a:r>
              <a:rPr lang="en-US" dirty="0" err="1"/>
              <a:t>keras</a:t>
            </a:r>
            <a:r>
              <a:rPr lang="en-US" dirty="0"/>
              <a:t> hyperparameters</a:t>
            </a:r>
          </a:p>
        </p:txBody>
      </p:sp>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Loss function</a:t>
            </a:r>
          </a:p>
          <a:p>
            <a:pPr marL="571500" indent="-571500">
              <a:buFont typeface="Arial" panose="020B0604020202020204" pitchFamily="34" charset="0"/>
              <a:buChar char="•"/>
            </a:pPr>
            <a:r>
              <a:rPr lang="en-US" dirty="0">
                <a:hlinkClick r:id="rId3"/>
              </a:rPr>
              <a:t>https://keras.io/api/losses/#available-losses</a:t>
            </a:r>
            <a:r>
              <a:rPr lang="en-US" b="1" dirty="0"/>
              <a:t> </a:t>
            </a:r>
          </a:p>
          <a:p>
            <a:r>
              <a:rPr lang="en-US" dirty="0"/>
              <a:t>Error functions used during training</a:t>
            </a:r>
          </a:p>
          <a:p>
            <a:pPr marL="571500" indent="-571500">
              <a:buFont typeface="Arial" panose="020B0604020202020204" pitchFamily="34" charset="0"/>
              <a:buChar char="•"/>
            </a:pPr>
            <a:r>
              <a:rPr lang="en-US" dirty="0"/>
              <a:t>Error losses for regression</a:t>
            </a:r>
          </a:p>
          <a:p>
            <a:pPr marL="1257300" lvl="1" indent="-571500">
              <a:buFont typeface="Arial" panose="020B0604020202020204" pitchFamily="34" charset="0"/>
              <a:buChar char="•"/>
            </a:pPr>
            <a:r>
              <a:rPr lang="en-US" dirty="0" err="1"/>
              <a:t>mean_squared_error</a:t>
            </a:r>
            <a:r>
              <a:rPr lang="en-US" dirty="0"/>
              <a:t>(</a:t>
            </a:r>
            <a:r>
              <a:rPr lang="en-US" dirty="0" err="1"/>
              <a:t>y_true,y_pred</a:t>
            </a:r>
            <a:r>
              <a:rPr lang="en-US" dirty="0"/>
              <a:t>)</a:t>
            </a:r>
          </a:p>
          <a:p>
            <a:pPr marL="1257300" lvl="1" indent="-571500">
              <a:buFont typeface="Arial" panose="020B0604020202020204" pitchFamily="34" charset="0"/>
              <a:buChar char="•"/>
            </a:pPr>
            <a:r>
              <a:rPr lang="en-US" dirty="0" err="1"/>
              <a:t>mean_absolute_error</a:t>
            </a:r>
            <a:r>
              <a:rPr lang="en-US" dirty="0"/>
              <a:t>(</a:t>
            </a:r>
            <a:r>
              <a:rPr lang="en-US" dirty="0" err="1"/>
              <a:t>y_true,y_pred</a:t>
            </a:r>
            <a:r>
              <a:rPr lang="en-US" dirty="0"/>
              <a:t>)</a:t>
            </a:r>
          </a:p>
          <a:p>
            <a:pPr marL="1257300" lvl="1" indent="-571500">
              <a:buFont typeface="Arial" panose="020B0604020202020204" pitchFamily="34" charset="0"/>
              <a:buChar char="•"/>
            </a:pPr>
            <a:r>
              <a:rPr lang="en-US" dirty="0" err="1"/>
              <a:t>mean_squared_logarithmic_error</a:t>
            </a:r>
            <a:r>
              <a:rPr lang="en-US" dirty="0"/>
              <a:t>(</a:t>
            </a:r>
            <a:r>
              <a:rPr lang="en-US" dirty="0" err="1"/>
              <a:t>y_true,y_pred</a:t>
            </a:r>
            <a:r>
              <a:rPr lang="en-US" dirty="0"/>
              <a:t>)</a:t>
            </a:r>
          </a:p>
          <a:p>
            <a:pPr marL="1257300" lvl="1" indent="-571500">
              <a:buFont typeface="Arial" panose="020B0604020202020204" pitchFamily="34" charset="0"/>
              <a:buChar char="•"/>
            </a:pPr>
            <a:r>
              <a:rPr lang="en-US" dirty="0" err="1"/>
              <a:t>mean_absolute_percentage_error</a:t>
            </a:r>
            <a:r>
              <a:rPr lang="en-US" dirty="0"/>
              <a:t>(</a:t>
            </a:r>
            <a:r>
              <a:rPr lang="en-US" dirty="0" err="1"/>
              <a:t>y_true,y_pred</a:t>
            </a:r>
            <a:r>
              <a:rPr lang="en-US" dirty="0"/>
              <a:t>)</a:t>
            </a:r>
          </a:p>
        </p:txBody>
      </p:sp>
    </p:spTree>
    <p:extLst>
      <p:ext uri="{BB962C8B-B14F-4D97-AF65-F5344CB8AC3E}">
        <p14:creationId xmlns:p14="http://schemas.microsoft.com/office/powerpoint/2010/main" val="29914677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55</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a:xfrm>
            <a:off x="998693" y="888883"/>
            <a:ext cx="14990244" cy="630355"/>
          </a:xfrm>
        </p:spPr>
        <p:txBody>
          <a:bodyPr/>
          <a:lstStyle/>
          <a:p>
            <a:r>
              <a:rPr lang="en-US" dirty="0" err="1"/>
              <a:t>Tensorflow</a:t>
            </a:r>
            <a:r>
              <a:rPr lang="en-US" dirty="0"/>
              <a:t>/</a:t>
            </a:r>
            <a:r>
              <a:rPr lang="en-US" dirty="0" err="1"/>
              <a:t>keras</a:t>
            </a:r>
            <a:r>
              <a:rPr lang="en-US" dirty="0"/>
              <a:t> hyperparameters</a:t>
            </a:r>
          </a:p>
        </p:txBody>
      </p:sp>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Loss function</a:t>
            </a:r>
          </a:p>
          <a:p>
            <a:pPr marL="571500" indent="-571500">
              <a:buFont typeface="Arial" panose="020B0604020202020204" pitchFamily="34" charset="0"/>
              <a:buChar char="•"/>
            </a:pPr>
            <a:r>
              <a:rPr lang="en-US" dirty="0">
                <a:hlinkClick r:id="rId3"/>
              </a:rPr>
              <a:t>https://keras.io/api/losses/#available-losses</a:t>
            </a:r>
            <a:r>
              <a:rPr lang="en-US" b="1" dirty="0"/>
              <a:t> </a:t>
            </a:r>
          </a:p>
          <a:p>
            <a:r>
              <a:rPr lang="en-US" dirty="0"/>
              <a:t>Error functions used during training</a:t>
            </a:r>
          </a:p>
          <a:p>
            <a:pPr marL="571500" indent="-571500">
              <a:buFont typeface="Arial" panose="020B0604020202020204" pitchFamily="34" charset="0"/>
              <a:buChar char="•"/>
            </a:pPr>
            <a:r>
              <a:rPr lang="en-US" dirty="0"/>
              <a:t>Error losses for classification</a:t>
            </a:r>
          </a:p>
          <a:p>
            <a:pPr marL="1257300" lvl="1" indent="-571500">
              <a:buFont typeface="Arial" panose="020B0604020202020204" pitchFamily="34" charset="0"/>
              <a:buChar char="•"/>
            </a:pPr>
            <a:r>
              <a:rPr lang="en-US" dirty="0" err="1"/>
              <a:t>binary_crossentropy</a:t>
            </a:r>
            <a:r>
              <a:rPr lang="en-US" dirty="0"/>
              <a:t>(</a:t>
            </a:r>
            <a:r>
              <a:rPr lang="en-US" dirty="0" err="1"/>
              <a:t>y_true,y_pred</a:t>
            </a:r>
            <a:r>
              <a:rPr lang="en-US" dirty="0"/>
              <a:t>)</a:t>
            </a:r>
          </a:p>
          <a:p>
            <a:pPr marL="1943100" lvl="2" indent="-571500">
              <a:buFont typeface="Arial" panose="020B0604020202020204" pitchFamily="34" charset="0"/>
              <a:buChar char="•"/>
            </a:pPr>
            <a:r>
              <a:rPr lang="en-US" dirty="0"/>
              <a:t>For multilabel classification (for example a picture with both a dog and a cat)</a:t>
            </a:r>
          </a:p>
          <a:p>
            <a:pPr marL="1257300" lvl="1" indent="-571500">
              <a:buFont typeface="Arial" panose="020B0604020202020204" pitchFamily="34" charset="0"/>
              <a:buChar char="•"/>
            </a:pPr>
            <a:r>
              <a:rPr lang="en-US" dirty="0" err="1"/>
              <a:t>categorical_crossentropy</a:t>
            </a:r>
            <a:r>
              <a:rPr lang="en-US" dirty="0"/>
              <a:t>(</a:t>
            </a:r>
            <a:r>
              <a:rPr lang="en-US" dirty="0" err="1"/>
              <a:t>y_true,y_pred</a:t>
            </a:r>
            <a:r>
              <a:rPr lang="en-US" dirty="0"/>
              <a:t>)</a:t>
            </a:r>
          </a:p>
          <a:p>
            <a:pPr marL="1943100" lvl="2" indent="-571500">
              <a:buFont typeface="Arial" panose="020B0604020202020204" pitchFamily="34" charset="0"/>
              <a:buChar char="•"/>
            </a:pPr>
            <a:r>
              <a:rPr lang="en-US" dirty="0"/>
              <a:t>Multiclass classification (for example MNIST)</a:t>
            </a:r>
          </a:p>
        </p:txBody>
      </p:sp>
    </p:spTree>
    <p:extLst>
      <p:ext uri="{BB962C8B-B14F-4D97-AF65-F5344CB8AC3E}">
        <p14:creationId xmlns:p14="http://schemas.microsoft.com/office/powerpoint/2010/main" val="36906029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56</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a:xfrm>
            <a:off x="998693" y="888883"/>
            <a:ext cx="14990244" cy="630355"/>
          </a:xfrm>
        </p:spPr>
        <p:txBody>
          <a:bodyPr/>
          <a:lstStyle/>
          <a:p>
            <a:r>
              <a:rPr lang="en-US" dirty="0" err="1"/>
              <a:t>Tensorflow</a:t>
            </a:r>
            <a:r>
              <a:rPr lang="en-US" dirty="0"/>
              <a:t>/</a:t>
            </a:r>
            <a:r>
              <a:rPr lang="en-US" dirty="0" err="1"/>
              <a:t>keras</a:t>
            </a:r>
            <a:r>
              <a:rPr lang="en-US" dirty="0"/>
              <a:t> hyperparameters</a:t>
            </a:r>
          </a:p>
        </p:txBody>
      </p:sp>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Metrics</a:t>
            </a:r>
          </a:p>
          <a:p>
            <a:pPr marL="571500" indent="-571500">
              <a:buFont typeface="Arial" panose="020B0604020202020204" pitchFamily="34" charset="0"/>
              <a:buChar char="•"/>
            </a:pPr>
            <a:r>
              <a:rPr lang="en-US" dirty="0">
                <a:hlinkClick r:id="rId3"/>
              </a:rPr>
              <a:t>https://keras.io/api/metrics/#available-metrics</a:t>
            </a:r>
            <a:r>
              <a:rPr lang="en-US" dirty="0"/>
              <a:t> </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Regression</a:t>
            </a:r>
          </a:p>
          <a:p>
            <a:pPr marL="1257300" lvl="1" indent="-571500">
              <a:buFont typeface="Arial" panose="020B0604020202020204" pitchFamily="34" charset="0"/>
              <a:buChar char="•"/>
            </a:pPr>
            <a:r>
              <a:rPr lang="en-US" dirty="0"/>
              <a:t>Mean squared error</a:t>
            </a:r>
          </a:p>
          <a:p>
            <a:pPr marL="1943100" lvl="2" indent="-571500">
              <a:buFont typeface="Arial" panose="020B0604020202020204" pitchFamily="34" charset="0"/>
              <a:buChar char="•"/>
            </a:pPr>
            <a:r>
              <a:rPr lang="en-US" dirty="0" err="1"/>
              <a:t>mean_squared_error</a:t>
            </a:r>
            <a:r>
              <a:rPr lang="en-US" dirty="0"/>
              <a:t> (or </a:t>
            </a:r>
            <a:r>
              <a:rPr lang="en-US" dirty="0" err="1"/>
              <a:t>mse</a:t>
            </a:r>
            <a:r>
              <a:rPr lang="en-US" dirty="0"/>
              <a:t>)</a:t>
            </a:r>
          </a:p>
          <a:p>
            <a:pPr marL="1257300" lvl="1" indent="-571500">
              <a:buFont typeface="Arial" panose="020B0604020202020204" pitchFamily="34" charset="0"/>
              <a:buChar char="•"/>
            </a:pPr>
            <a:r>
              <a:rPr lang="en-US" dirty="0"/>
              <a:t>Mean absolute error</a:t>
            </a:r>
          </a:p>
          <a:p>
            <a:pPr marL="1943100" lvl="2" indent="-571500">
              <a:buFont typeface="Arial" panose="020B0604020202020204" pitchFamily="34" charset="0"/>
              <a:buChar char="•"/>
            </a:pPr>
            <a:r>
              <a:rPr lang="en-US" dirty="0" err="1"/>
              <a:t>mean_absolute_error</a:t>
            </a:r>
            <a:r>
              <a:rPr lang="en-US" dirty="0"/>
              <a:t> (or </a:t>
            </a:r>
            <a:r>
              <a:rPr lang="en-US" dirty="0" err="1"/>
              <a:t>mae</a:t>
            </a:r>
            <a:r>
              <a:rPr lang="en-US" dirty="0"/>
              <a:t>)</a:t>
            </a:r>
          </a:p>
          <a:p>
            <a:pPr marL="1257300" lvl="1" indent="-571500">
              <a:buFont typeface="Arial" panose="020B0604020202020204" pitchFamily="34" charset="0"/>
              <a:buChar char="•"/>
            </a:pPr>
            <a:r>
              <a:rPr lang="en-US" dirty="0"/>
              <a:t>Mean absolute percentage error</a:t>
            </a:r>
          </a:p>
          <a:p>
            <a:pPr marL="1943100" lvl="2" indent="-571500">
              <a:buFont typeface="Arial" panose="020B0604020202020204" pitchFamily="34" charset="0"/>
              <a:buChar char="•"/>
            </a:pPr>
            <a:r>
              <a:rPr lang="en-US" dirty="0" err="1"/>
              <a:t>mean_absolute_percentage_error</a:t>
            </a:r>
            <a:r>
              <a:rPr lang="en-US" dirty="0"/>
              <a:t> (or </a:t>
            </a:r>
            <a:r>
              <a:rPr lang="en-US" dirty="0" err="1"/>
              <a:t>mape</a:t>
            </a:r>
            <a:r>
              <a:rPr lang="en-US" dirty="0"/>
              <a:t>)</a:t>
            </a:r>
          </a:p>
          <a:p>
            <a:pPr marL="1257300" lvl="1" indent="-571500">
              <a:buFont typeface="Arial" panose="020B0604020202020204" pitchFamily="34" charset="0"/>
              <a:buChar char="•"/>
            </a:pPr>
            <a:r>
              <a:rPr lang="en-US" dirty="0"/>
              <a:t>Cosine proximity</a:t>
            </a:r>
          </a:p>
          <a:p>
            <a:pPr marL="1943100" lvl="2" indent="-571500">
              <a:buFont typeface="Arial" panose="020B0604020202020204" pitchFamily="34" charset="0"/>
              <a:buChar char="•"/>
            </a:pPr>
            <a:r>
              <a:rPr lang="en-US" dirty="0"/>
              <a:t>cosine</a:t>
            </a:r>
          </a:p>
        </p:txBody>
      </p:sp>
    </p:spTree>
    <p:extLst>
      <p:ext uri="{BB962C8B-B14F-4D97-AF65-F5344CB8AC3E}">
        <p14:creationId xmlns:p14="http://schemas.microsoft.com/office/powerpoint/2010/main" val="34550423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57</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a:xfrm>
            <a:off x="998693" y="888883"/>
            <a:ext cx="14990244" cy="630355"/>
          </a:xfrm>
        </p:spPr>
        <p:txBody>
          <a:bodyPr/>
          <a:lstStyle/>
          <a:p>
            <a:r>
              <a:rPr lang="en-US" dirty="0" err="1"/>
              <a:t>Tensorflow</a:t>
            </a:r>
            <a:r>
              <a:rPr lang="en-US" dirty="0"/>
              <a:t>/</a:t>
            </a:r>
            <a:r>
              <a:rPr lang="en-US" dirty="0" err="1"/>
              <a:t>keras</a:t>
            </a:r>
            <a:r>
              <a:rPr lang="en-US" dirty="0"/>
              <a:t> hyperparameters</a:t>
            </a:r>
          </a:p>
        </p:txBody>
      </p:sp>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Metrics</a:t>
            </a:r>
          </a:p>
          <a:p>
            <a:pPr marL="571500" indent="-571500">
              <a:buFont typeface="Arial" panose="020B0604020202020204" pitchFamily="34" charset="0"/>
              <a:buChar char="•"/>
            </a:pPr>
            <a:r>
              <a:rPr lang="en-US" dirty="0">
                <a:hlinkClick r:id="rId3"/>
              </a:rPr>
              <a:t>https://keras.io/api/metrics/#available-metrics</a:t>
            </a:r>
            <a:r>
              <a:rPr lang="en-US" dirty="0"/>
              <a:t> </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Classification</a:t>
            </a:r>
          </a:p>
          <a:p>
            <a:pPr marL="1257300" lvl="1" indent="-571500">
              <a:buFont typeface="Arial" panose="020B0604020202020204" pitchFamily="34" charset="0"/>
              <a:buChar char="•"/>
            </a:pPr>
            <a:r>
              <a:rPr lang="en-US" dirty="0"/>
              <a:t>Binary accuracy</a:t>
            </a:r>
          </a:p>
          <a:p>
            <a:pPr marL="1943100" lvl="2" indent="-571500">
              <a:buFont typeface="Arial" panose="020B0604020202020204" pitchFamily="34" charset="0"/>
              <a:buChar char="•"/>
            </a:pPr>
            <a:r>
              <a:rPr lang="en-US" dirty="0" err="1"/>
              <a:t>binary_accuracy</a:t>
            </a:r>
            <a:endParaRPr lang="en-US" dirty="0"/>
          </a:p>
          <a:p>
            <a:pPr marL="1257300" lvl="1" indent="-571500">
              <a:buFont typeface="Arial" panose="020B0604020202020204" pitchFamily="34" charset="0"/>
              <a:buChar char="•"/>
            </a:pPr>
            <a:r>
              <a:rPr lang="en-US" dirty="0"/>
              <a:t>Categorical accuracy</a:t>
            </a:r>
          </a:p>
          <a:p>
            <a:pPr marL="1943100" lvl="2" indent="-571500">
              <a:buFont typeface="Arial" panose="020B0604020202020204" pitchFamily="34" charset="0"/>
              <a:buChar char="•"/>
            </a:pPr>
            <a:r>
              <a:rPr lang="en-US" dirty="0" err="1"/>
              <a:t>categorical_accuracy</a:t>
            </a:r>
            <a:endParaRPr lang="en-US" dirty="0"/>
          </a:p>
          <a:p>
            <a:pPr marL="1257300" lvl="1" indent="-571500">
              <a:buFont typeface="Arial" panose="020B0604020202020204" pitchFamily="34" charset="0"/>
              <a:buChar char="•"/>
            </a:pPr>
            <a:r>
              <a:rPr lang="en-US" dirty="0"/>
              <a:t>Top k categorical accuracy</a:t>
            </a:r>
          </a:p>
          <a:p>
            <a:pPr marL="1943100" lvl="2" indent="-571500">
              <a:buFont typeface="Arial" panose="020B0604020202020204" pitchFamily="34" charset="0"/>
              <a:buChar char="•"/>
            </a:pPr>
            <a:r>
              <a:rPr lang="en-US" dirty="0" err="1"/>
              <a:t>top_k_categorical_accuracy</a:t>
            </a:r>
            <a:endParaRPr lang="en-US" dirty="0"/>
          </a:p>
          <a:p>
            <a:pPr marL="1257300" lvl="1" indent="-571500">
              <a:buFont typeface="Arial" panose="020B0604020202020204" pitchFamily="34" charset="0"/>
              <a:buChar char="•"/>
            </a:pPr>
            <a:r>
              <a:rPr lang="en-US" dirty="0"/>
              <a:t>Precision</a:t>
            </a:r>
          </a:p>
          <a:p>
            <a:pPr marL="1257300" lvl="1" indent="-571500">
              <a:buFont typeface="Arial" panose="020B0604020202020204" pitchFamily="34" charset="0"/>
              <a:buChar char="•"/>
            </a:pPr>
            <a:r>
              <a:rPr lang="en-US" dirty="0"/>
              <a:t>Recall</a:t>
            </a:r>
          </a:p>
          <a:p>
            <a:pPr marL="1257300" lvl="1" indent="-571500">
              <a:buFont typeface="Arial" panose="020B0604020202020204" pitchFamily="34" charset="0"/>
              <a:buChar char="•"/>
            </a:pPr>
            <a:r>
              <a:rPr lang="en-US" dirty="0"/>
              <a:t>AUC</a:t>
            </a:r>
          </a:p>
          <a:p>
            <a:pPr marL="1257300" lvl="1" indent="-571500">
              <a:buFont typeface="Arial" panose="020B0604020202020204" pitchFamily="34" charset="0"/>
              <a:buChar char="•"/>
            </a:pPr>
            <a:endParaRPr lang="en-US" dirty="0"/>
          </a:p>
        </p:txBody>
      </p:sp>
    </p:spTree>
    <p:extLst>
      <p:ext uri="{BB962C8B-B14F-4D97-AF65-F5344CB8AC3E}">
        <p14:creationId xmlns:p14="http://schemas.microsoft.com/office/powerpoint/2010/main" val="3355926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58</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a:xfrm>
            <a:off x="998693" y="888883"/>
            <a:ext cx="14990244" cy="630355"/>
          </a:xfrm>
        </p:spPr>
        <p:txBody>
          <a:bodyPr/>
          <a:lstStyle/>
          <a:p>
            <a:r>
              <a:rPr lang="en-US" dirty="0" err="1"/>
              <a:t>Tensorflow</a:t>
            </a:r>
            <a:r>
              <a:rPr lang="en-US" dirty="0"/>
              <a:t>/</a:t>
            </a:r>
            <a:r>
              <a:rPr lang="en-US" dirty="0" err="1"/>
              <a:t>keras</a:t>
            </a:r>
            <a:r>
              <a:rPr lang="en-US" dirty="0"/>
              <a:t> hyperparameters</a:t>
            </a:r>
          </a:p>
        </p:txBody>
      </p:sp>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Metrics</a:t>
            </a:r>
          </a:p>
          <a:p>
            <a:pPr marL="571500" indent="-571500">
              <a:buFont typeface="Arial" panose="020B0604020202020204" pitchFamily="34" charset="0"/>
              <a:buChar char="•"/>
            </a:pPr>
            <a:r>
              <a:rPr lang="en-US" dirty="0"/>
              <a:t>You can specify multiple metrics</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During training you can display the scores:</a:t>
            </a:r>
          </a:p>
          <a:p>
            <a:pPr marL="571500" indent="-571500">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CAE1C2BF-2988-42EC-A734-0EFB74680349}"/>
              </a:ext>
            </a:extLst>
          </p:cNvPr>
          <p:cNvSpPr txBox="1"/>
          <p:nvPr/>
        </p:nvSpPr>
        <p:spPr>
          <a:xfrm>
            <a:off x="1640114" y="3137878"/>
            <a:ext cx="9173028" cy="1384995"/>
          </a:xfrm>
          <a:prstGeom prst="rect">
            <a:avLst/>
          </a:prstGeom>
          <a:noFill/>
        </p:spPr>
        <p:txBody>
          <a:bodyPr wrap="square">
            <a:spAutoFit/>
          </a:bodyPr>
          <a:lstStyle/>
          <a:p>
            <a:r>
              <a:rPr lang="en-US" sz="2800" dirty="0" err="1">
                <a:solidFill>
                  <a:srgbClr val="000000"/>
                </a:solidFill>
                <a:highlight>
                  <a:srgbClr val="FFFFFF"/>
                </a:highlight>
              </a:rPr>
              <a:t>model</a:t>
            </a:r>
            <a:r>
              <a:rPr lang="en-US" sz="2800" b="1" dirty="0" err="1">
                <a:solidFill>
                  <a:srgbClr val="000080"/>
                </a:solidFill>
                <a:highlight>
                  <a:srgbClr val="FFFFFF"/>
                </a:highlight>
              </a:rPr>
              <a:t>.</a:t>
            </a:r>
            <a:r>
              <a:rPr lang="en-US" sz="2800" b="0" dirty="0" err="1">
                <a:solidFill>
                  <a:srgbClr val="000000"/>
                </a:solidFill>
                <a:highlight>
                  <a:srgbClr val="FFFFFF"/>
                </a:highlight>
              </a:rPr>
              <a:t>compile</a:t>
            </a:r>
            <a:r>
              <a:rPr lang="en-US" sz="2800" b="1" dirty="0">
                <a:solidFill>
                  <a:srgbClr val="000080"/>
                </a:solidFill>
                <a:highlight>
                  <a:srgbClr val="FFFFFF"/>
                </a:highlight>
              </a:rPr>
              <a:t>(</a:t>
            </a:r>
            <a:r>
              <a:rPr lang="en-US" sz="2800" b="0" dirty="0">
                <a:solidFill>
                  <a:srgbClr val="000000"/>
                </a:solidFill>
                <a:highlight>
                  <a:srgbClr val="FFFFFF"/>
                </a:highlight>
              </a:rPr>
              <a:t>loss</a:t>
            </a:r>
            <a:r>
              <a:rPr lang="en-US" sz="2800" b="1" dirty="0">
                <a:solidFill>
                  <a:srgbClr val="000080"/>
                </a:solidFill>
                <a:highlight>
                  <a:srgbClr val="FFFFFF"/>
                </a:highlight>
              </a:rPr>
              <a:t>=</a:t>
            </a:r>
            <a:r>
              <a:rPr lang="en-US" sz="2800" b="0" dirty="0">
                <a:solidFill>
                  <a:srgbClr val="808080"/>
                </a:solidFill>
                <a:highlight>
                  <a:srgbClr val="FFFFFF"/>
                </a:highlight>
              </a:rPr>
              <a:t>"</a:t>
            </a:r>
            <a:r>
              <a:rPr lang="en-US" sz="2800" b="0" dirty="0" err="1">
                <a:solidFill>
                  <a:srgbClr val="808080"/>
                </a:solidFill>
                <a:highlight>
                  <a:srgbClr val="FFFFFF"/>
                </a:highlight>
              </a:rPr>
              <a:t>binary_crossentropy</a:t>
            </a:r>
            <a:r>
              <a:rPr lang="en-US" sz="2800" b="0" dirty="0">
                <a:solidFill>
                  <a:srgbClr val="808080"/>
                </a:solidFill>
                <a:highlight>
                  <a:srgbClr val="FFFFFF"/>
                </a:highlight>
              </a:rPr>
              <a:t>"</a:t>
            </a:r>
            <a:r>
              <a:rPr lang="en-US" sz="2800" b="1" dirty="0">
                <a:solidFill>
                  <a:srgbClr val="000080"/>
                </a:solidFill>
                <a:highlight>
                  <a:srgbClr val="FFFFFF"/>
                </a:highlight>
              </a:rPr>
              <a:t>,</a:t>
            </a:r>
            <a:endParaRPr lang="en-US" sz="2800" b="0" dirty="0">
              <a:solidFill>
                <a:srgbClr val="000000"/>
              </a:solidFill>
              <a:highlight>
                <a:srgbClr val="FFFFFF"/>
              </a:highlight>
            </a:endParaRPr>
          </a:p>
          <a:p>
            <a:r>
              <a:rPr lang="en-US" sz="2800" b="0" dirty="0">
                <a:solidFill>
                  <a:srgbClr val="000000"/>
                </a:solidFill>
                <a:highlight>
                  <a:srgbClr val="FFFFFF"/>
                </a:highlight>
              </a:rPr>
              <a:t>              			optimizer</a:t>
            </a:r>
            <a:r>
              <a:rPr lang="en-US" sz="2800" b="1" dirty="0">
                <a:solidFill>
                  <a:srgbClr val="000080"/>
                </a:solidFill>
                <a:highlight>
                  <a:srgbClr val="FFFFFF"/>
                </a:highlight>
              </a:rPr>
              <a:t>=</a:t>
            </a:r>
            <a:r>
              <a:rPr lang="en-US" sz="2800" b="0" dirty="0">
                <a:solidFill>
                  <a:srgbClr val="808080"/>
                </a:solidFill>
                <a:highlight>
                  <a:srgbClr val="FFFFFF"/>
                </a:highlight>
              </a:rPr>
              <a:t>'</a:t>
            </a:r>
            <a:r>
              <a:rPr lang="en-US" sz="2800" b="0" dirty="0" err="1">
                <a:solidFill>
                  <a:srgbClr val="808080"/>
                </a:solidFill>
                <a:highlight>
                  <a:srgbClr val="FFFFFF"/>
                </a:highlight>
              </a:rPr>
              <a:t>adam</a:t>
            </a:r>
            <a:r>
              <a:rPr lang="en-US" sz="2800" b="0" dirty="0">
                <a:solidFill>
                  <a:srgbClr val="808080"/>
                </a:solidFill>
                <a:highlight>
                  <a:srgbClr val="FFFFFF"/>
                </a:highlight>
              </a:rPr>
              <a:t>'</a:t>
            </a:r>
            <a:r>
              <a:rPr lang="en-US" sz="2800" b="1" dirty="0">
                <a:solidFill>
                  <a:srgbClr val="000080"/>
                </a:solidFill>
                <a:highlight>
                  <a:srgbClr val="FFFFFF"/>
                </a:highlight>
              </a:rPr>
              <a:t>,</a:t>
            </a:r>
            <a:endParaRPr lang="en-US" sz="2800" b="0" dirty="0">
              <a:solidFill>
                <a:srgbClr val="000000"/>
              </a:solidFill>
              <a:highlight>
                <a:srgbClr val="FFFFFF"/>
              </a:highlight>
            </a:endParaRPr>
          </a:p>
          <a:p>
            <a:r>
              <a:rPr lang="en-US" sz="2800" b="0" dirty="0">
                <a:solidFill>
                  <a:srgbClr val="000000"/>
                </a:solidFill>
                <a:highlight>
                  <a:srgbClr val="FFFFFF"/>
                </a:highlight>
              </a:rPr>
              <a:t>             			metrics</a:t>
            </a:r>
            <a:r>
              <a:rPr lang="en-US" sz="2800" b="1" dirty="0">
                <a:solidFill>
                  <a:srgbClr val="000080"/>
                </a:solidFill>
                <a:highlight>
                  <a:srgbClr val="FFFFFF"/>
                </a:highlight>
              </a:rPr>
              <a:t>=[</a:t>
            </a:r>
            <a:r>
              <a:rPr lang="en-US" sz="2800" b="0" dirty="0">
                <a:solidFill>
                  <a:srgbClr val="808080"/>
                </a:solidFill>
                <a:highlight>
                  <a:srgbClr val="FFFFFF"/>
                </a:highlight>
              </a:rPr>
              <a:t>'</a:t>
            </a:r>
            <a:r>
              <a:rPr lang="en-US" sz="2800" b="0" dirty="0" err="1">
                <a:solidFill>
                  <a:srgbClr val="808080"/>
                </a:solidFill>
                <a:highlight>
                  <a:srgbClr val="FFFFFF"/>
                </a:highlight>
              </a:rPr>
              <a:t>accuracy'</a:t>
            </a:r>
            <a:r>
              <a:rPr lang="en-US" sz="2800" b="1" dirty="0" err="1">
                <a:solidFill>
                  <a:srgbClr val="000080"/>
                </a:solidFill>
                <a:highlight>
                  <a:srgbClr val="FFFFFF"/>
                </a:highlight>
              </a:rPr>
              <a:t>,</a:t>
            </a:r>
            <a:r>
              <a:rPr lang="en-US" sz="2800" b="0" dirty="0" err="1">
                <a:solidFill>
                  <a:srgbClr val="808080"/>
                </a:solidFill>
                <a:highlight>
                  <a:srgbClr val="FFFFFF"/>
                </a:highlight>
              </a:rPr>
              <a:t>'Precision'</a:t>
            </a:r>
            <a:r>
              <a:rPr lang="en-US" sz="2800" b="1" dirty="0" err="1">
                <a:solidFill>
                  <a:srgbClr val="000080"/>
                </a:solidFill>
                <a:highlight>
                  <a:srgbClr val="FFFFFF"/>
                </a:highlight>
              </a:rPr>
              <a:t>,</a:t>
            </a:r>
            <a:r>
              <a:rPr lang="en-US" sz="2800" b="0" dirty="0" err="1">
                <a:solidFill>
                  <a:srgbClr val="808080"/>
                </a:solidFill>
                <a:highlight>
                  <a:srgbClr val="FFFFFF"/>
                </a:highlight>
              </a:rPr>
              <a:t>'AUC</a:t>
            </a:r>
            <a:r>
              <a:rPr lang="en-US" sz="2800" b="0" dirty="0">
                <a:solidFill>
                  <a:srgbClr val="808080"/>
                </a:solidFill>
                <a:highlight>
                  <a:srgbClr val="FFFFFF"/>
                </a:highlight>
              </a:rPr>
              <a:t>'</a:t>
            </a:r>
            <a:r>
              <a:rPr lang="en-US" sz="2800" b="1" dirty="0">
                <a:solidFill>
                  <a:srgbClr val="000080"/>
                </a:solidFill>
                <a:highlight>
                  <a:srgbClr val="FFFFFF"/>
                </a:highlight>
              </a:rPr>
              <a:t>])</a:t>
            </a:r>
            <a:endParaRPr lang="en-US" sz="2800" dirty="0"/>
          </a:p>
        </p:txBody>
      </p:sp>
      <p:sp>
        <p:nvSpPr>
          <p:cNvPr id="9" name="Rectangle 1">
            <a:extLst>
              <a:ext uri="{FF2B5EF4-FFF2-40B4-BE49-F238E27FC236}">
                <a16:creationId xmlns:a16="http://schemas.microsoft.com/office/drawing/2014/main" id="{E8C0EAF1-4DAE-442C-B136-B0D40B7BEDC9}"/>
              </a:ext>
            </a:extLst>
          </p:cNvPr>
          <p:cNvSpPr>
            <a:spLocks noChangeArrowheads="1"/>
          </p:cNvSpPr>
          <p:nvPr/>
        </p:nvSpPr>
        <p:spPr bwMode="auto">
          <a:xfrm>
            <a:off x="1214493" y="6275568"/>
            <a:ext cx="16246903" cy="233910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 2/100 198/198 [==============================] - 7s 37ms/step - loss: 0.5771 - accuracy: 0.7045 - precision: 0.7045 - </a:t>
            </a:r>
            <a:r>
              <a:rPr kumimoji="0" lang="en-US" altLang="en-US" sz="2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auc</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0.7725 - </a:t>
            </a:r>
            <a:r>
              <a:rPr kumimoji="0" lang="en-US" altLang="en-US" sz="2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val_loss</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1.1330 - </a:t>
            </a:r>
            <a:r>
              <a:rPr kumimoji="0" lang="en-US" altLang="en-US" sz="2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val_accuracy</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0.4406 - </a:t>
            </a:r>
            <a:r>
              <a:rPr kumimoji="0" lang="en-US" altLang="en-US" sz="2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val_precision</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0.4406 - </a:t>
            </a:r>
            <a:r>
              <a:rPr kumimoji="0" lang="en-US" altLang="en-US" sz="2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val_auc</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0.6021 </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 3/100 198/198 [==============================] - 7s 38ms/step - loss: 0.3342 - accuracy: 0.8637 - precision: 0.8637 - </a:t>
            </a:r>
            <a:r>
              <a:rPr kumimoji="0" lang="en-US" altLang="en-US" sz="2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auc</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0.9338 - </a:t>
            </a:r>
            <a:r>
              <a:rPr kumimoji="0" lang="en-US" altLang="en-US" sz="2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val_loss</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0.3497 - </a:t>
            </a:r>
            <a:r>
              <a:rPr kumimoji="0" lang="en-US" altLang="en-US" sz="2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val_accuracy</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0.8494 - </a:t>
            </a:r>
            <a:r>
              <a:rPr kumimoji="0" lang="en-US" altLang="en-US" sz="2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val_precision</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0.8494 – </a:t>
            </a:r>
            <a:r>
              <a:rPr kumimoji="0" lang="en-US" altLang="en-US" sz="2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val_auc</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0.9266</a:t>
            </a:r>
            <a:r>
              <a:rPr kumimoji="0" lang="en-US" altLang="en-US" sz="32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18280339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59</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a:xfrm>
            <a:off x="998693" y="888883"/>
            <a:ext cx="14990244" cy="630355"/>
          </a:xfrm>
        </p:spPr>
        <p:txBody>
          <a:bodyPr/>
          <a:lstStyle/>
          <a:p>
            <a:r>
              <a:rPr lang="en-US" dirty="0" err="1"/>
              <a:t>Tensorflow</a:t>
            </a:r>
            <a:r>
              <a:rPr lang="en-US" dirty="0"/>
              <a:t>/</a:t>
            </a:r>
            <a:r>
              <a:rPr lang="en-US" dirty="0" err="1"/>
              <a:t>keras</a:t>
            </a:r>
            <a:r>
              <a:rPr lang="en-US" dirty="0"/>
              <a:t> hyperparameters</a:t>
            </a:r>
          </a:p>
        </p:txBody>
      </p:sp>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Metrics</a:t>
            </a:r>
          </a:p>
          <a:p>
            <a:pPr marL="571500" indent="-571500">
              <a:buFont typeface="Arial" panose="020B0604020202020204" pitchFamily="34" charset="0"/>
              <a:buChar char="•"/>
            </a:pPr>
            <a:r>
              <a:rPr lang="en-US" dirty="0"/>
              <a:t>You can also plot them</a:t>
            </a:r>
          </a:p>
          <a:p>
            <a:pPr marL="571500" indent="-571500">
              <a:buFont typeface="Arial" panose="020B0604020202020204" pitchFamily="34" charset="0"/>
              <a:buChar char="•"/>
            </a:pPr>
            <a:endParaRPr lang="en-US" dirty="0"/>
          </a:p>
        </p:txBody>
      </p:sp>
      <p:pic>
        <p:nvPicPr>
          <p:cNvPr id="17410" name="Picture 2">
            <a:extLst>
              <a:ext uri="{FF2B5EF4-FFF2-40B4-BE49-F238E27FC236}">
                <a16:creationId xmlns:a16="http://schemas.microsoft.com/office/drawing/2014/main" id="{B79BBB75-90CC-48EA-B4D4-FAA3E55BE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0" y="3694112"/>
            <a:ext cx="9096376" cy="5133976"/>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E7E44648-198A-4A3E-8E05-5B26ECFA42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606" y="3694113"/>
            <a:ext cx="9039225" cy="513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3647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Inspired on the brain:</a:t>
            </a:r>
          </a:p>
          <a:p>
            <a:pPr marL="571500" indent="-571500">
              <a:buFont typeface="Arial" panose="020B0604020202020204" pitchFamily="34" charset="0"/>
              <a:buChar char="•"/>
            </a:pPr>
            <a:r>
              <a:rPr lang="en-US" dirty="0"/>
              <a:t>The human brain is very good in tasks like pattern recognition,</a:t>
            </a:r>
            <a:br>
              <a:rPr lang="en-US" dirty="0"/>
            </a:br>
            <a:r>
              <a:rPr lang="en-US" dirty="0"/>
              <a:t>speech recognition, perception…</a:t>
            </a:r>
          </a:p>
          <a:p>
            <a:pPr marL="571500" indent="-571500">
              <a:buFont typeface="Arial" panose="020B0604020202020204" pitchFamily="34" charset="0"/>
              <a:buChar char="•"/>
            </a:pPr>
            <a:r>
              <a:rPr lang="en-US" dirty="0"/>
              <a:t>As the brain gets more information, it learns faster</a:t>
            </a:r>
          </a:p>
          <a:p>
            <a:pPr marL="571500" indent="-571500">
              <a:buFont typeface="Arial" panose="020B0604020202020204" pitchFamily="34" charset="0"/>
              <a:buChar char="•"/>
            </a:pPr>
            <a:r>
              <a:rPr lang="en-US" dirty="0"/>
              <a:t>Very good in parallel processing</a:t>
            </a:r>
          </a:p>
          <a:p>
            <a:pPr marL="1257300" lvl="1" indent="-571500">
              <a:buFont typeface="Arial" panose="020B0604020202020204" pitchFamily="34" charset="0"/>
              <a:buChar char="•"/>
            </a:pPr>
            <a:r>
              <a:rPr lang="en-US" dirty="0"/>
              <a:t>Classical computer: in series (one at a time)</a:t>
            </a:r>
          </a:p>
          <a:p>
            <a:pPr marL="1257300" lvl="1" indent="-571500">
              <a:buFont typeface="Arial" panose="020B0604020202020204" pitchFamily="34" charset="0"/>
              <a:buChar char="•"/>
            </a:pPr>
            <a:endParaRPr lang="en-US" dirty="0"/>
          </a:p>
          <a:p>
            <a:pPr marL="1257300" lvl="1" indent="-571500">
              <a:buFont typeface="Arial" panose="020B0604020202020204" pitchFamily="34" charset="0"/>
              <a:buChar char="•"/>
            </a:pPr>
            <a:endParaRPr lang="en-US" dirty="0"/>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6</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What is a neural network?</a:t>
            </a:r>
          </a:p>
        </p:txBody>
      </p:sp>
      <p:pic>
        <p:nvPicPr>
          <p:cNvPr id="2050" name="Picture 2" descr="Finding shapes in clouds | Science | The Guardian">
            <a:extLst>
              <a:ext uri="{FF2B5EF4-FFF2-40B4-BE49-F238E27FC236}">
                <a16:creationId xmlns:a16="http://schemas.microsoft.com/office/drawing/2014/main" id="{DBD6C855-1CFE-4A9D-A7B3-34DEDE48A9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2909" y="1818823"/>
            <a:ext cx="3810000" cy="507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72587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60</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a:xfrm>
            <a:off x="998693" y="888883"/>
            <a:ext cx="14990244" cy="630355"/>
          </a:xfrm>
        </p:spPr>
        <p:txBody>
          <a:bodyPr/>
          <a:lstStyle/>
          <a:p>
            <a:r>
              <a:rPr lang="en-US" dirty="0" err="1"/>
              <a:t>Tensorflow</a:t>
            </a:r>
            <a:r>
              <a:rPr lang="en-US" dirty="0"/>
              <a:t>/</a:t>
            </a:r>
            <a:r>
              <a:rPr lang="en-US" dirty="0" err="1"/>
              <a:t>keras</a:t>
            </a:r>
            <a:r>
              <a:rPr lang="en-US" dirty="0"/>
              <a:t> hyperparameters</a:t>
            </a:r>
          </a:p>
        </p:txBody>
      </p:sp>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Other parameters</a:t>
            </a:r>
          </a:p>
          <a:p>
            <a:pPr marL="571500" indent="-571500">
              <a:buFont typeface="Arial" panose="020B0604020202020204" pitchFamily="34" charset="0"/>
              <a:buChar char="•"/>
            </a:pPr>
            <a:r>
              <a:rPr lang="en-US" dirty="0" err="1"/>
              <a:t>Validation_split</a:t>
            </a:r>
            <a:r>
              <a:rPr lang="en-US" dirty="0"/>
              <a:t>: fraction of training data used for validation</a:t>
            </a:r>
          </a:p>
          <a:p>
            <a:pPr marL="1257300" lvl="1" indent="-571500">
              <a:buFont typeface="Arial" panose="020B0604020202020204" pitchFamily="34" charset="0"/>
              <a:buChar char="•"/>
            </a:pPr>
            <a:r>
              <a:rPr lang="en-US" dirty="0"/>
              <a:t>Comparable to K-fold validation</a:t>
            </a:r>
          </a:p>
          <a:p>
            <a:pPr marL="571500" indent="-571500">
              <a:buFont typeface="Arial" panose="020B0604020202020204" pitchFamily="34" charset="0"/>
              <a:buChar char="•"/>
            </a:pPr>
            <a:r>
              <a:rPr lang="en-US" dirty="0" err="1"/>
              <a:t>Sample_weight_mode</a:t>
            </a:r>
            <a:endParaRPr lang="en-US" dirty="0"/>
          </a:p>
          <a:p>
            <a:pPr marL="1257300" lvl="1" indent="-571500">
              <a:buFont typeface="Arial" panose="020B0604020202020204" pitchFamily="34" charset="0"/>
              <a:buChar char="•"/>
            </a:pPr>
            <a:r>
              <a:rPr lang="en-US" dirty="0"/>
              <a:t>For unbalanced data</a:t>
            </a:r>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30585546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61</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a:xfrm>
            <a:off x="998693" y="888883"/>
            <a:ext cx="14990244" cy="630355"/>
          </a:xfrm>
        </p:spPr>
        <p:txBody>
          <a:bodyPr/>
          <a:lstStyle/>
          <a:p>
            <a:r>
              <a:rPr lang="en-US" dirty="0"/>
              <a:t>Other architectures</a:t>
            </a:r>
          </a:p>
        </p:txBody>
      </p:sp>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Feed forward neural network</a:t>
            </a:r>
          </a:p>
          <a:p>
            <a:r>
              <a:rPr lang="en-US" dirty="0"/>
              <a:t>Supervised learning where data is not sequential or time-dependent</a:t>
            </a:r>
          </a:p>
          <a:p>
            <a:pPr marL="571500" indent="-571500">
              <a:buFont typeface="Arial" panose="020B0604020202020204" pitchFamily="34" charset="0"/>
              <a:buChar char="•"/>
            </a:pPr>
            <a:r>
              <a:rPr lang="en-US" dirty="0"/>
              <a:t>Data does not need to be in a particular order </a:t>
            </a:r>
          </a:p>
        </p:txBody>
      </p:sp>
      <p:sp>
        <p:nvSpPr>
          <p:cNvPr id="5" name="TextBox 4">
            <a:extLst>
              <a:ext uri="{FF2B5EF4-FFF2-40B4-BE49-F238E27FC236}">
                <a16:creationId xmlns:a16="http://schemas.microsoft.com/office/drawing/2014/main" id="{33165B51-74BE-4188-9EAC-829C53E8C726}"/>
              </a:ext>
            </a:extLst>
          </p:cNvPr>
          <p:cNvSpPr txBox="1"/>
          <p:nvPr/>
        </p:nvSpPr>
        <p:spPr>
          <a:xfrm>
            <a:off x="15074153" y="9306717"/>
            <a:ext cx="2230611" cy="523220"/>
          </a:xfrm>
          <a:prstGeom prst="rect">
            <a:avLst/>
          </a:prstGeom>
          <a:noFill/>
        </p:spPr>
        <p:txBody>
          <a:bodyPr wrap="none" rtlCol="0">
            <a:spAutoFit/>
          </a:bodyPr>
          <a:lstStyle/>
          <a:p>
            <a:r>
              <a:rPr lang="en-US" sz="2800" b="1" dirty="0">
                <a:solidFill>
                  <a:srgbClr val="FF0000"/>
                </a:solidFill>
              </a:rPr>
              <a:t>Informational</a:t>
            </a:r>
          </a:p>
        </p:txBody>
      </p:sp>
      <p:pic>
        <p:nvPicPr>
          <p:cNvPr id="18434" name="Picture 2" descr="Introduction to FeedForward Neural Networks | by Yash Upadhyay | Towards  Data Science">
            <a:extLst>
              <a:ext uri="{FF2B5EF4-FFF2-40B4-BE49-F238E27FC236}">
                <a16:creationId xmlns:a16="http://schemas.microsoft.com/office/drawing/2014/main" id="{BB32121D-4452-4BAF-9A49-D1B4C11FD2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3551" y="4285953"/>
            <a:ext cx="10460528" cy="5294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46730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62</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a:xfrm>
            <a:off x="998693" y="888883"/>
            <a:ext cx="14990244" cy="630355"/>
          </a:xfrm>
        </p:spPr>
        <p:txBody>
          <a:bodyPr/>
          <a:lstStyle/>
          <a:p>
            <a:r>
              <a:rPr lang="en-US" dirty="0"/>
              <a:t>Other architectures</a:t>
            </a:r>
          </a:p>
        </p:txBody>
      </p:sp>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Autoencoders</a:t>
            </a:r>
          </a:p>
          <a:p>
            <a:r>
              <a:rPr lang="en-US" dirty="0"/>
              <a:t>Unsupervised learning</a:t>
            </a:r>
          </a:p>
          <a:p>
            <a:pPr marL="571500" indent="-571500">
              <a:buFont typeface="Arial" panose="020B0604020202020204" pitchFamily="34" charset="0"/>
              <a:buChar char="•"/>
            </a:pPr>
            <a:r>
              <a:rPr lang="en-US" dirty="0"/>
              <a:t>Compress data</a:t>
            </a:r>
          </a:p>
          <a:p>
            <a:pPr marL="571500" indent="-571500">
              <a:buFont typeface="Arial" panose="020B0604020202020204" pitchFamily="34" charset="0"/>
              <a:buChar char="•"/>
            </a:pPr>
            <a:r>
              <a:rPr lang="en-US" dirty="0"/>
              <a:t>Denoise data</a:t>
            </a:r>
          </a:p>
          <a:p>
            <a:pPr marL="571500" indent="-571500">
              <a:buFont typeface="Arial" panose="020B0604020202020204" pitchFamily="34" charset="0"/>
              <a:buChar char="•"/>
            </a:pPr>
            <a:r>
              <a:rPr lang="en-US" dirty="0"/>
              <a:t>Detect outliers</a:t>
            </a:r>
          </a:p>
          <a:p>
            <a:pPr marL="571500" indent="-571500">
              <a:buFont typeface="Arial" panose="020B0604020202020204" pitchFamily="34" charset="0"/>
              <a:buChar char="•"/>
            </a:pPr>
            <a:r>
              <a:rPr lang="en-US" dirty="0"/>
              <a:t>Fill in missing data</a:t>
            </a:r>
          </a:p>
          <a:p>
            <a:pPr marL="571500" indent="-571500">
              <a:buFont typeface="Arial" panose="020B0604020202020204" pitchFamily="34" charset="0"/>
              <a:buChar char="•"/>
            </a:pPr>
            <a:endParaRPr lang="en-US" dirty="0"/>
          </a:p>
          <a:p>
            <a:r>
              <a:rPr lang="en-US" dirty="0"/>
              <a:t>Exists out of a</a:t>
            </a:r>
          </a:p>
          <a:p>
            <a:pPr marL="571500" indent="-571500">
              <a:buFont typeface="Arial" panose="020B0604020202020204" pitchFamily="34" charset="0"/>
              <a:buChar char="•"/>
            </a:pPr>
            <a:r>
              <a:rPr lang="en-US" dirty="0"/>
              <a:t>Encoder</a:t>
            </a:r>
          </a:p>
          <a:p>
            <a:pPr marL="571500" indent="-571500">
              <a:buFont typeface="Arial" panose="020B0604020202020204" pitchFamily="34" charset="0"/>
              <a:buChar char="•"/>
            </a:pPr>
            <a:r>
              <a:rPr lang="en-US" dirty="0"/>
              <a:t>Decoder</a:t>
            </a:r>
          </a:p>
          <a:p>
            <a:pPr marL="571500" indent="-571500">
              <a:buFont typeface="Arial" panose="020B0604020202020204" pitchFamily="34" charset="0"/>
              <a:buChar char="•"/>
            </a:pPr>
            <a:endParaRPr lang="en-US" dirty="0"/>
          </a:p>
          <a:p>
            <a:r>
              <a:rPr lang="en-US" dirty="0"/>
              <a:t>Expected output = input</a:t>
            </a:r>
          </a:p>
        </p:txBody>
      </p:sp>
      <p:sp>
        <p:nvSpPr>
          <p:cNvPr id="5" name="TextBox 4">
            <a:extLst>
              <a:ext uri="{FF2B5EF4-FFF2-40B4-BE49-F238E27FC236}">
                <a16:creationId xmlns:a16="http://schemas.microsoft.com/office/drawing/2014/main" id="{33165B51-74BE-4188-9EAC-829C53E8C726}"/>
              </a:ext>
            </a:extLst>
          </p:cNvPr>
          <p:cNvSpPr txBox="1"/>
          <p:nvPr/>
        </p:nvSpPr>
        <p:spPr>
          <a:xfrm>
            <a:off x="15074153" y="9306717"/>
            <a:ext cx="2230611" cy="523220"/>
          </a:xfrm>
          <a:prstGeom prst="rect">
            <a:avLst/>
          </a:prstGeom>
          <a:noFill/>
        </p:spPr>
        <p:txBody>
          <a:bodyPr wrap="none" rtlCol="0">
            <a:spAutoFit/>
          </a:bodyPr>
          <a:lstStyle/>
          <a:p>
            <a:r>
              <a:rPr lang="en-US" sz="2800" b="1" dirty="0">
                <a:solidFill>
                  <a:srgbClr val="FF0000"/>
                </a:solidFill>
              </a:rPr>
              <a:t>Informational</a:t>
            </a:r>
          </a:p>
        </p:txBody>
      </p:sp>
      <p:pic>
        <p:nvPicPr>
          <p:cNvPr id="19460" name="Picture 4" descr="Introduction to Autoencoders? What are Autoencoders Types and Applications?">
            <a:extLst>
              <a:ext uri="{FF2B5EF4-FFF2-40B4-BE49-F238E27FC236}">
                <a16:creationId xmlns:a16="http://schemas.microsoft.com/office/drawing/2014/main" id="{7711FA47-8A0B-456A-B776-28FA0DEA24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6431" y="2657363"/>
            <a:ext cx="10916478" cy="5564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28029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63</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a:xfrm>
            <a:off x="998693" y="888883"/>
            <a:ext cx="14990244" cy="630355"/>
          </a:xfrm>
        </p:spPr>
        <p:txBody>
          <a:bodyPr/>
          <a:lstStyle/>
          <a:p>
            <a:r>
              <a:rPr lang="en-US" dirty="0"/>
              <a:t>Other architectures</a:t>
            </a:r>
          </a:p>
        </p:txBody>
      </p:sp>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Autoencoders</a:t>
            </a:r>
          </a:p>
          <a:p>
            <a:r>
              <a:rPr lang="en-US" dirty="0"/>
              <a:t>Other special types exist</a:t>
            </a:r>
          </a:p>
          <a:p>
            <a:pPr marL="571500" indent="-571500">
              <a:buFont typeface="Arial" panose="020B0604020202020204" pitchFamily="34" charset="0"/>
              <a:buChar char="•"/>
            </a:pPr>
            <a:r>
              <a:rPr lang="en-US" dirty="0"/>
              <a:t>Variational autoencoders</a:t>
            </a:r>
          </a:p>
          <a:p>
            <a:pPr marL="571500" indent="-571500">
              <a:buFont typeface="Arial" panose="020B0604020202020204" pitchFamily="34" charset="0"/>
              <a:buChar char="•"/>
            </a:pPr>
            <a:r>
              <a:rPr lang="en-US" dirty="0"/>
              <a:t>Sparse autoencoders</a:t>
            </a:r>
          </a:p>
        </p:txBody>
      </p:sp>
      <p:sp>
        <p:nvSpPr>
          <p:cNvPr id="5" name="TextBox 4">
            <a:extLst>
              <a:ext uri="{FF2B5EF4-FFF2-40B4-BE49-F238E27FC236}">
                <a16:creationId xmlns:a16="http://schemas.microsoft.com/office/drawing/2014/main" id="{33165B51-74BE-4188-9EAC-829C53E8C726}"/>
              </a:ext>
            </a:extLst>
          </p:cNvPr>
          <p:cNvSpPr txBox="1"/>
          <p:nvPr/>
        </p:nvSpPr>
        <p:spPr>
          <a:xfrm>
            <a:off x="15074153" y="9306717"/>
            <a:ext cx="2230611" cy="523220"/>
          </a:xfrm>
          <a:prstGeom prst="rect">
            <a:avLst/>
          </a:prstGeom>
          <a:noFill/>
        </p:spPr>
        <p:txBody>
          <a:bodyPr wrap="none" rtlCol="0">
            <a:spAutoFit/>
          </a:bodyPr>
          <a:lstStyle/>
          <a:p>
            <a:r>
              <a:rPr lang="en-US" sz="2800" b="1" dirty="0">
                <a:solidFill>
                  <a:srgbClr val="FF0000"/>
                </a:solidFill>
              </a:rPr>
              <a:t>Informational</a:t>
            </a:r>
          </a:p>
        </p:txBody>
      </p:sp>
      <p:pic>
        <p:nvPicPr>
          <p:cNvPr id="20482" name="Picture 2" descr="Group sparse autoencoder - ScienceDirect">
            <a:extLst>
              <a:ext uri="{FF2B5EF4-FFF2-40B4-BE49-F238E27FC236}">
                <a16:creationId xmlns:a16="http://schemas.microsoft.com/office/drawing/2014/main" id="{8F741641-040A-49CB-AFAC-655184E33E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3279" y="2364377"/>
            <a:ext cx="8968998" cy="573948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FB7017F-3160-4096-8092-653C96A26C23}"/>
              </a:ext>
            </a:extLst>
          </p:cNvPr>
          <p:cNvSpPr txBox="1"/>
          <p:nvPr/>
        </p:nvSpPr>
        <p:spPr>
          <a:xfrm>
            <a:off x="8284188" y="8120783"/>
            <a:ext cx="3427541" cy="523220"/>
          </a:xfrm>
          <a:prstGeom prst="rect">
            <a:avLst/>
          </a:prstGeom>
          <a:noFill/>
        </p:spPr>
        <p:txBody>
          <a:bodyPr wrap="none" rtlCol="0">
            <a:spAutoFit/>
          </a:bodyPr>
          <a:lstStyle/>
          <a:p>
            <a:r>
              <a:rPr lang="en-US" sz="2800" b="1" dirty="0"/>
              <a:t>A sparse autoencoder</a:t>
            </a:r>
          </a:p>
        </p:txBody>
      </p:sp>
    </p:spTree>
    <p:extLst>
      <p:ext uri="{BB962C8B-B14F-4D97-AF65-F5344CB8AC3E}">
        <p14:creationId xmlns:p14="http://schemas.microsoft.com/office/powerpoint/2010/main" val="9013403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64</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a:xfrm>
            <a:off x="998693" y="888883"/>
            <a:ext cx="14990244" cy="630355"/>
          </a:xfrm>
        </p:spPr>
        <p:txBody>
          <a:bodyPr/>
          <a:lstStyle/>
          <a:p>
            <a:r>
              <a:rPr lang="en-US" dirty="0"/>
              <a:t>Other architectures</a:t>
            </a:r>
          </a:p>
        </p:txBody>
      </p:sp>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Recurrent neural networks</a:t>
            </a:r>
          </a:p>
          <a:p>
            <a:r>
              <a:rPr lang="en-US" dirty="0"/>
              <a:t>Good for time series data (sequential data)</a:t>
            </a:r>
          </a:p>
          <a:p>
            <a:pPr marL="571500" indent="-571500">
              <a:buFont typeface="Arial" panose="020B0604020202020204" pitchFamily="34" charset="0"/>
              <a:buChar char="•"/>
            </a:pPr>
            <a:r>
              <a:rPr lang="en-US" dirty="0"/>
              <a:t>Basic RNN</a:t>
            </a:r>
          </a:p>
          <a:p>
            <a:pPr marL="1257300" lvl="1" indent="-571500">
              <a:buFont typeface="Arial" panose="020B0604020202020204" pitchFamily="34" charset="0"/>
              <a:buChar char="•"/>
            </a:pPr>
            <a:r>
              <a:rPr lang="en-US" dirty="0"/>
              <a:t>Has a vanishing gradient problem</a:t>
            </a:r>
          </a:p>
          <a:p>
            <a:pPr marL="571500" indent="-571500">
              <a:buFont typeface="Arial" panose="020B0604020202020204" pitchFamily="34" charset="0"/>
              <a:buChar char="•"/>
            </a:pPr>
            <a:r>
              <a:rPr lang="en-US" dirty="0"/>
              <a:t>Long Short-Term Memory network (LSTM)</a:t>
            </a:r>
          </a:p>
          <a:p>
            <a:pPr marL="1257300" lvl="1" indent="-571500">
              <a:buFont typeface="Arial" panose="020B0604020202020204" pitchFamily="34" charset="0"/>
              <a:buChar char="•"/>
            </a:pPr>
            <a:r>
              <a:rPr lang="en-US" dirty="0"/>
              <a:t>Computationally expensive</a:t>
            </a:r>
          </a:p>
          <a:p>
            <a:pPr marL="571500" indent="-571500">
              <a:buFont typeface="Arial" panose="020B0604020202020204" pitchFamily="34" charset="0"/>
              <a:buChar char="•"/>
            </a:pPr>
            <a:r>
              <a:rPr lang="en-US" dirty="0"/>
              <a:t>Gated Recurrent Unit (GRU)</a:t>
            </a:r>
          </a:p>
          <a:p>
            <a:pPr marL="1257300" lvl="1" indent="-571500">
              <a:buFont typeface="Arial" panose="020B0604020202020204" pitchFamily="34" charset="0"/>
              <a:buChar char="•"/>
            </a:pPr>
            <a:r>
              <a:rPr lang="en-US" dirty="0"/>
              <a:t>Less computationally expensive</a:t>
            </a:r>
          </a:p>
          <a:p>
            <a:pPr marL="1257300" lvl="1" indent="-571500">
              <a:buFont typeface="Arial" panose="020B0604020202020204" pitchFamily="34" charset="0"/>
              <a:buChar char="•"/>
            </a:pPr>
            <a:endParaRPr lang="en-US" dirty="0"/>
          </a:p>
          <a:p>
            <a:r>
              <a:rPr lang="en-US" dirty="0"/>
              <a:t>E.g., text processing, sound analysis</a:t>
            </a:r>
          </a:p>
          <a:p>
            <a:endParaRPr lang="en-US" sz="1800" dirty="0"/>
          </a:p>
          <a:p>
            <a:r>
              <a:rPr lang="en-US" dirty="0">
                <a:hlinkClick r:id="rId3"/>
              </a:rPr>
              <a:t>https://stanford.edu/~shervine/teaching/cs-230/cheatsheet-recurrent-neural-networks</a:t>
            </a:r>
            <a:r>
              <a:rPr lang="en-US" dirty="0"/>
              <a:t> </a:t>
            </a:r>
          </a:p>
        </p:txBody>
      </p:sp>
      <p:sp>
        <p:nvSpPr>
          <p:cNvPr id="5" name="TextBox 4">
            <a:extLst>
              <a:ext uri="{FF2B5EF4-FFF2-40B4-BE49-F238E27FC236}">
                <a16:creationId xmlns:a16="http://schemas.microsoft.com/office/drawing/2014/main" id="{33165B51-74BE-4188-9EAC-829C53E8C726}"/>
              </a:ext>
            </a:extLst>
          </p:cNvPr>
          <p:cNvSpPr txBox="1"/>
          <p:nvPr/>
        </p:nvSpPr>
        <p:spPr>
          <a:xfrm>
            <a:off x="15074153" y="9306717"/>
            <a:ext cx="2230611" cy="523220"/>
          </a:xfrm>
          <a:prstGeom prst="rect">
            <a:avLst/>
          </a:prstGeom>
          <a:noFill/>
        </p:spPr>
        <p:txBody>
          <a:bodyPr wrap="none" rtlCol="0">
            <a:spAutoFit/>
          </a:bodyPr>
          <a:lstStyle/>
          <a:p>
            <a:r>
              <a:rPr lang="en-US" sz="2800" b="1" dirty="0">
                <a:solidFill>
                  <a:srgbClr val="FF0000"/>
                </a:solidFill>
              </a:rPr>
              <a:t>Informational</a:t>
            </a:r>
          </a:p>
        </p:txBody>
      </p:sp>
      <p:pic>
        <p:nvPicPr>
          <p:cNvPr id="21506" name="Picture 2" descr="RNN, LSTM &amp;amp; GRU">
            <a:extLst>
              <a:ext uri="{FF2B5EF4-FFF2-40B4-BE49-F238E27FC236}">
                <a16:creationId xmlns:a16="http://schemas.microsoft.com/office/drawing/2014/main" id="{083E14B5-E4EC-4FE3-BA06-663064518D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1862" y="5930160"/>
            <a:ext cx="9526137" cy="2865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3409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65</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a:xfrm>
            <a:off x="998693" y="888883"/>
            <a:ext cx="14990244" cy="630355"/>
          </a:xfrm>
        </p:spPr>
        <p:txBody>
          <a:bodyPr/>
          <a:lstStyle/>
          <a:p>
            <a:r>
              <a:rPr lang="en-US" dirty="0"/>
              <a:t>Other architectures</a:t>
            </a:r>
          </a:p>
        </p:txBody>
      </p:sp>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a:xfrm>
            <a:off x="1050131" y="1818823"/>
            <a:ext cx="17074096" cy="6103800"/>
          </a:xfrm>
        </p:spPr>
        <p:txBody>
          <a:bodyPr/>
          <a:lstStyle/>
          <a:p>
            <a:r>
              <a:rPr lang="en-US" b="1" dirty="0"/>
              <a:t>Convolutional neural networks</a:t>
            </a:r>
          </a:p>
          <a:p>
            <a:r>
              <a:rPr lang="en-US" dirty="0"/>
              <a:t>Heavily used for image analysis</a:t>
            </a:r>
          </a:p>
          <a:p>
            <a:endParaRPr lang="en-US" dirty="0"/>
          </a:p>
          <a:p>
            <a:pPr marL="571500" indent="-571500">
              <a:buFont typeface="Arial" panose="020B0604020202020204" pitchFamily="34" charset="0"/>
              <a:buChar char="•"/>
            </a:pPr>
            <a:r>
              <a:rPr lang="en-US" dirty="0"/>
              <a:t>Convolutions</a:t>
            </a:r>
          </a:p>
          <a:p>
            <a:pPr marL="1257300" lvl="1" indent="-571500">
              <a:buFont typeface="Arial" panose="020B0604020202020204" pitchFamily="34" charset="0"/>
              <a:buChar char="•"/>
            </a:pPr>
            <a:r>
              <a:rPr lang="en-US" dirty="0"/>
              <a:t>Kind of ‘filters’ on subsets of the data (regions of the data)</a:t>
            </a:r>
          </a:p>
          <a:p>
            <a:pPr marL="1943100" lvl="2" indent="-571500">
              <a:buFont typeface="Arial" panose="020B0604020202020204" pitchFamily="34" charset="0"/>
              <a:buChar char="•"/>
            </a:pPr>
            <a:r>
              <a:rPr lang="en-US" dirty="0"/>
              <a:t>=&gt; Not all inputs from previous layer are connected to the neurons in the following layer</a:t>
            </a:r>
          </a:p>
          <a:p>
            <a:pPr marL="1943100" lvl="2" indent="-571500">
              <a:buFont typeface="Arial" panose="020B0604020202020204" pitchFamily="34" charset="0"/>
              <a:buChar char="•"/>
            </a:pPr>
            <a:r>
              <a:rPr lang="en-US" dirty="0"/>
              <a:t>For example: a neuron in the next layer could be based on only a 3x3 grid of values from previous layer =&gt; 9 inputs for the layer instead of #pixels</a:t>
            </a:r>
          </a:p>
          <a:p>
            <a:pPr marL="1257300" lvl="1" indent="-571500">
              <a:buFont typeface="Arial" panose="020B0604020202020204" pitchFamily="34" charset="0"/>
              <a:buChar char="•"/>
            </a:pPr>
            <a:r>
              <a:rPr lang="en-US" dirty="0"/>
              <a:t>Multiple ‘filters’ can be created per layer</a:t>
            </a:r>
          </a:p>
          <a:p>
            <a:pPr marL="571500" indent="-571500">
              <a:buFont typeface="Arial" panose="020B0604020202020204" pitchFamily="34" charset="0"/>
              <a:buChar char="•"/>
            </a:pPr>
            <a:r>
              <a:rPr lang="en-US" dirty="0"/>
              <a:t>Pooling</a:t>
            </a:r>
          </a:p>
          <a:p>
            <a:pPr marL="1257300" lvl="1" indent="-571500">
              <a:buFont typeface="Arial" panose="020B0604020202020204" pitchFamily="34" charset="0"/>
              <a:buChar char="•"/>
            </a:pPr>
            <a:r>
              <a:rPr lang="en-US" dirty="0"/>
              <a:t>Make a smaller set of features from the previous layer (e.g., 100x100 -&gt; 50x50)</a:t>
            </a:r>
          </a:p>
          <a:p>
            <a:pPr marL="571500" indent="-571500">
              <a:buFont typeface="Arial" panose="020B0604020202020204" pitchFamily="34" charset="0"/>
              <a:buChar char="•"/>
            </a:pPr>
            <a:r>
              <a:rPr lang="en-US" dirty="0"/>
              <a:t>Flatten</a:t>
            </a:r>
          </a:p>
          <a:p>
            <a:pPr marL="1257300" lvl="1" indent="-571500">
              <a:buFont typeface="Arial" panose="020B0604020202020204" pitchFamily="34" charset="0"/>
              <a:buChar char="•"/>
            </a:pPr>
            <a:r>
              <a:rPr lang="en-US" dirty="0"/>
              <a:t>Before going to a fully connected network =&gt; convolutions need to</a:t>
            </a:r>
            <a:br>
              <a:rPr lang="en-US" dirty="0"/>
            </a:br>
            <a:r>
              <a:rPr lang="en-US" dirty="0"/>
              <a:t>be transformed into a ‘flat’ layer (fully connected is needed for the final predictions)</a:t>
            </a:r>
          </a:p>
          <a:p>
            <a:pPr marL="1257300" lvl="1" indent="-57150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33165B51-74BE-4188-9EAC-829C53E8C726}"/>
              </a:ext>
            </a:extLst>
          </p:cNvPr>
          <p:cNvSpPr txBox="1"/>
          <p:nvPr/>
        </p:nvSpPr>
        <p:spPr>
          <a:xfrm>
            <a:off x="15506339" y="8874897"/>
            <a:ext cx="2230611" cy="523220"/>
          </a:xfrm>
          <a:prstGeom prst="rect">
            <a:avLst/>
          </a:prstGeom>
          <a:noFill/>
        </p:spPr>
        <p:txBody>
          <a:bodyPr wrap="none" rtlCol="0">
            <a:spAutoFit/>
          </a:bodyPr>
          <a:lstStyle/>
          <a:p>
            <a:r>
              <a:rPr lang="en-US" sz="2800" b="1" dirty="0">
                <a:solidFill>
                  <a:srgbClr val="FF0000"/>
                </a:solidFill>
              </a:rPr>
              <a:t>Informational</a:t>
            </a:r>
          </a:p>
        </p:txBody>
      </p:sp>
      <p:pic>
        <p:nvPicPr>
          <p:cNvPr id="22530" name="Picture 2">
            <a:extLst>
              <a:ext uri="{FF2B5EF4-FFF2-40B4-BE49-F238E27FC236}">
                <a16:creationId xmlns:a16="http://schemas.microsoft.com/office/drawing/2014/main" id="{E2E3E6E6-67CC-4703-9BE8-6C6B9C09BF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146"/>
          <a:stretch/>
        </p:blipFill>
        <p:spPr bwMode="auto">
          <a:xfrm>
            <a:off x="7578157" y="1565514"/>
            <a:ext cx="10044752" cy="2675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9139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66</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a:xfrm>
            <a:off x="998693" y="888883"/>
            <a:ext cx="14990244" cy="630355"/>
          </a:xfrm>
        </p:spPr>
        <p:txBody>
          <a:bodyPr/>
          <a:lstStyle/>
          <a:p>
            <a:r>
              <a:rPr lang="en-US" dirty="0"/>
              <a:t>Other architectures</a:t>
            </a:r>
          </a:p>
        </p:txBody>
      </p:sp>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a:xfrm>
            <a:off x="1050131" y="1818823"/>
            <a:ext cx="17074096" cy="6103800"/>
          </a:xfrm>
        </p:spPr>
        <p:txBody>
          <a:bodyPr/>
          <a:lstStyle/>
          <a:p>
            <a:r>
              <a:rPr lang="en-US" b="1" dirty="0"/>
              <a:t>Convolutional neural networks</a:t>
            </a:r>
          </a:p>
          <a:p>
            <a:r>
              <a:rPr lang="en-US" dirty="0"/>
              <a:t>Convolution</a:t>
            </a:r>
          </a:p>
        </p:txBody>
      </p:sp>
      <p:sp>
        <p:nvSpPr>
          <p:cNvPr id="5" name="TextBox 4">
            <a:extLst>
              <a:ext uri="{FF2B5EF4-FFF2-40B4-BE49-F238E27FC236}">
                <a16:creationId xmlns:a16="http://schemas.microsoft.com/office/drawing/2014/main" id="{33165B51-74BE-4188-9EAC-829C53E8C726}"/>
              </a:ext>
            </a:extLst>
          </p:cNvPr>
          <p:cNvSpPr txBox="1"/>
          <p:nvPr/>
        </p:nvSpPr>
        <p:spPr>
          <a:xfrm>
            <a:off x="15506339" y="8874897"/>
            <a:ext cx="2230611" cy="523220"/>
          </a:xfrm>
          <a:prstGeom prst="rect">
            <a:avLst/>
          </a:prstGeom>
          <a:noFill/>
        </p:spPr>
        <p:txBody>
          <a:bodyPr wrap="none" rtlCol="0">
            <a:spAutoFit/>
          </a:bodyPr>
          <a:lstStyle/>
          <a:p>
            <a:r>
              <a:rPr lang="en-US" sz="2800" b="1" dirty="0">
                <a:solidFill>
                  <a:srgbClr val="FF0000"/>
                </a:solidFill>
              </a:rPr>
              <a:t>Informational</a:t>
            </a:r>
          </a:p>
        </p:txBody>
      </p:sp>
      <p:pic>
        <p:nvPicPr>
          <p:cNvPr id="7" name="Picture 6" descr="A picture containing text, crossword puzzle&#10;&#10;Description automatically generated">
            <a:extLst>
              <a:ext uri="{FF2B5EF4-FFF2-40B4-BE49-F238E27FC236}">
                <a16:creationId xmlns:a16="http://schemas.microsoft.com/office/drawing/2014/main" id="{C67E0ED2-D99F-4B60-82C8-9E4AAB6C1F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0290" y="3455398"/>
            <a:ext cx="10801350" cy="4467225"/>
          </a:xfrm>
          <a:prstGeom prst="rect">
            <a:avLst/>
          </a:prstGeom>
        </p:spPr>
      </p:pic>
    </p:spTree>
    <p:extLst>
      <p:ext uri="{BB962C8B-B14F-4D97-AF65-F5344CB8AC3E}">
        <p14:creationId xmlns:p14="http://schemas.microsoft.com/office/powerpoint/2010/main" val="5828138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67</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a:xfrm>
            <a:off x="998693" y="888883"/>
            <a:ext cx="14990244" cy="630355"/>
          </a:xfrm>
        </p:spPr>
        <p:txBody>
          <a:bodyPr/>
          <a:lstStyle/>
          <a:p>
            <a:r>
              <a:rPr lang="en-US" dirty="0"/>
              <a:t>Other architectures</a:t>
            </a:r>
          </a:p>
        </p:txBody>
      </p:sp>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a:xfrm>
            <a:off x="1050131" y="1818823"/>
            <a:ext cx="17074096" cy="6103800"/>
          </a:xfrm>
        </p:spPr>
        <p:txBody>
          <a:bodyPr/>
          <a:lstStyle/>
          <a:p>
            <a:r>
              <a:rPr lang="en-US" b="1" dirty="0"/>
              <a:t>Convolutional neural networks</a:t>
            </a:r>
          </a:p>
          <a:p>
            <a:r>
              <a:rPr lang="en-US" dirty="0"/>
              <a:t>Pooling</a:t>
            </a:r>
          </a:p>
          <a:p>
            <a:pPr marL="571500" indent="-571500">
              <a:buFont typeface="Arial" panose="020B0604020202020204" pitchFamily="34" charset="0"/>
              <a:buChar char="•"/>
            </a:pPr>
            <a:r>
              <a:rPr lang="en-US" dirty="0"/>
              <a:t>Max pooling</a:t>
            </a:r>
          </a:p>
          <a:p>
            <a:pPr marL="571500" indent="-571500">
              <a:buFont typeface="Arial" panose="020B0604020202020204" pitchFamily="34" charset="0"/>
              <a:buChar char="•"/>
            </a:pPr>
            <a:r>
              <a:rPr lang="en-US" dirty="0"/>
              <a:t>Average pooling</a:t>
            </a:r>
          </a:p>
          <a:p>
            <a:pPr marL="571500" indent="-571500">
              <a:buFont typeface="Arial" panose="020B0604020202020204" pitchFamily="34" charset="0"/>
              <a:buChar char="•"/>
            </a:pPr>
            <a:r>
              <a:rPr lang="en-US" dirty="0"/>
              <a:t>…</a:t>
            </a:r>
          </a:p>
        </p:txBody>
      </p:sp>
      <p:sp>
        <p:nvSpPr>
          <p:cNvPr id="5" name="TextBox 4">
            <a:extLst>
              <a:ext uri="{FF2B5EF4-FFF2-40B4-BE49-F238E27FC236}">
                <a16:creationId xmlns:a16="http://schemas.microsoft.com/office/drawing/2014/main" id="{33165B51-74BE-4188-9EAC-829C53E8C726}"/>
              </a:ext>
            </a:extLst>
          </p:cNvPr>
          <p:cNvSpPr txBox="1"/>
          <p:nvPr/>
        </p:nvSpPr>
        <p:spPr>
          <a:xfrm>
            <a:off x="15506339" y="8874897"/>
            <a:ext cx="2230611" cy="523220"/>
          </a:xfrm>
          <a:prstGeom prst="rect">
            <a:avLst/>
          </a:prstGeom>
          <a:noFill/>
        </p:spPr>
        <p:txBody>
          <a:bodyPr wrap="none" rtlCol="0">
            <a:spAutoFit/>
          </a:bodyPr>
          <a:lstStyle/>
          <a:p>
            <a:r>
              <a:rPr lang="en-US" sz="2800" b="1" dirty="0">
                <a:solidFill>
                  <a:srgbClr val="FF0000"/>
                </a:solidFill>
              </a:rPr>
              <a:t>Informational</a:t>
            </a:r>
          </a:p>
        </p:txBody>
      </p:sp>
      <p:pic>
        <p:nvPicPr>
          <p:cNvPr id="8" name="Picture 7" descr="Diagram&#10;&#10;Description automatically generated">
            <a:extLst>
              <a:ext uri="{FF2B5EF4-FFF2-40B4-BE49-F238E27FC236}">
                <a16:creationId xmlns:a16="http://schemas.microsoft.com/office/drawing/2014/main" id="{54E7E83B-45F9-4C26-ACC9-443C5FD8F3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2132" y="2714362"/>
            <a:ext cx="9176778" cy="6160535"/>
          </a:xfrm>
          <a:prstGeom prst="rect">
            <a:avLst/>
          </a:prstGeom>
        </p:spPr>
      </p:pic>
    </p:spTree>
    <p:extLst>
      <p:ext uri="{BB962C8B-B14F-4D97-AF65-F5344CB8AC3E}">
        <p14:creationId xmlns:p14="http://schemas.microsoft.com/office/powerpoint/2010/main" val="354903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68</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a:xfrm>
            <a:off x="998693" y="888883"/>
            <a:ext cx="14990244" cy="630355"/>
          </a:xfrm>
        </p:spPr>
        <p:txBody>
          <a:bodyPr/>
          <a:lstStyle/>
          <a:p>
            <a:r>
              <a:rPr lang="en-US" dirty="0"/>
              <a:t>Other architectures</a:t>
            </a:r>
          </a:p>
        </p:txBody>
      </p:sp>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a:xfrm>
            <a:off x="1050131" y="1818823"/>
            <a:ext cx="17074096" cy="6103800"/>
          </a:xfrm>
        </p:spPr>
        <p:txBody>
          <a:bodyPr/>
          <a:lstStyle/>
          <a:p>
            <a:r>
              <a:rPr lang="en-US" b="1" dirty="0"/>
              <a:t>Convolutional neural networks</a:t>
            </a:r>
          </a:p>
          <a:p>
            <a:r>
              <a:rPr lang="en-US" dirty="0"/>
              <a:t>Flatten</a:t>
            </a:r>
          </a:p>
        </p:txBody>
      </p:sp>
      <p:sp>
        <p:nvSpPr>
          <p:cNvPr id="5" name="TextBox 4">
            <a:extLst>
              <a:ext uri="{FF2B5EF4-FFF2-40B4-BE49-F238E27FC236}">
                <a16:creationId xmlns:a16="http://schemas.microsoft.com/office/drawing/2014/main" id="{33165B51-74BE-4188-9EAC-829C53E8C726}"/>
              </a:ext>
            </a:extLst>
          </p:cNvPr>
          <p:cNvSpPr txBox="1"/>
          <p:nvPr/>
        </p:nvSpPr>
        <p:spPr>
          <a:xfrm>
            <a:off x="15506339" y="8874897"/>
            <a:ext cx="2230611" cy="523220"/>
          </a:xfrm>
          <a:prstGeom prst="rect">
            <a:avLst/>
          </a:prstGeom>
          <a:noFill/>
        </p:spPr>
        <p:txBody>
          <a:bodyPr wrap="none" rtlCol="0">
            <a:spAutoFit/>
          </a:bodyPr>
          <a:lstStyle/>
          <a:p>
            <a:r>
              <a:rPr lang="en-US" sz="2800" b="1" dirty="0">
                <a:solidFill>
                  <a:srgbClr val="FF0000"/>
                </a:solidFill>
              </a:rPr>
              <a:t>Informational</a:t>
            </a:r>
          </a:p>
        </p:txBody>
      </p:sp>
      <p:pic>
        <p:nvPicPr>
          <p:cNvPr id="24578" name="Picture 2">
            <a:extLst>
              <a:ext uri="{FF2B5EF4-FFF2-40B4-BE49-F238E27FC236}">
                <a16:creationId xmlns:a16="http://schemas.microsoft.com/office/drawing/2014/main" id="{20F26299-0BFA-4438-B662-E2629A3023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2625" y="3772912"/>
            <a:ext cx="12911979" cy="4695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7089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69</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a:xfrm>
            <a:off x="998693" y="888883"/>
            <a:ext cx="14990244" cy="630355"/>
          </a:xfrm>
        </p:spPr>
        <p:txBody>
          <a:bodyPr/>
          <a:lstStyle/>
          <a:p>
            <a:r>
              <a:rPr lang="en-US" dirty="0"/>
              <a:t>Other architectures</a:t>
            </a:r>
          </a:p>
        </p:txBody>
      </p:sp>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a:xfrm>
            <a:off x="1050131" y="1818823"/>
            <a:ext cx="17074096" cy="6103800"/>
          </a:xfrm>
        </p:spPr>
        <p:txBody>
          <a:bodyPr/>
          <a:lstStyle/>
          <a:p>
            <a:r>
              <a:rPr lang="en-US" b="1" dirty="0"/>
              <a:t>Generative Adversarial Neural Networks (GANN)</a:t>
            </a:r>
          </a:p>
          <a:p>
            <a:r>
              <a:rPr lang="en-US" dirty="0"/>
              <a:t>Generate new data indistinguishable of real data</a:t>
            </a:r>
          </a:p>
          <a:p>
            <a:pPr marL="571500" indent="-571500">
              <a:buFont typeface="Arial" panose="020B0604020202020204" pitchFamily="34" charset="0"/>
              <a:buChar char="•"/>
            </a:pPr>
            <a:r>
              <a:rPr lang="en-US" dirty="0"/>
              <a:t>Deepfakes</a:t>
            </a:r>
          </a:p>
          <a:p>
            <a:pPr marL="571500" indent="-571500">
              <a:buFont typeface="Arial" panose="020B0604020202020204" pitchFamily="34" charset="0"/>
              <a:buChar char="•"/>
            </a:pPr>
            <a:endParaRPr lang="en-US" dirty="0"/>
          </a:p>
          <a:p>
            <a:r>
              <a:rPr lang="en-US" dirty="0"/>
              <a:t>2 Neural networks that are in competition with</a:t>
            </a:r>
            <a:br>
              <a:rPr lang="en-US" dirty="0"/>
            </a:br>
            <a:r>
              <a:rPr lang="en-US" dirty="0"/>
              <a:t>each other</a:t>
            </a:r>
          </a:p>
          <a:p>
            <a:pPr marL="571500" indent="-571500">
              <a:buFont typeface="Arial" panose="020B0604020202020204" pitchFamily="34" charset="0"/>
              <a:buChar char="•"/>
            </a:pPr>
            <a:r>
              <a:rPr lang="en-US" dirty="0"/>
              <a:t>Generator</a:t>
            </a:r>
          </a:p>
          <a:p>
            <a:pPr marL="1257300" lvl="1" indent="-571500">
              <a:buFont typeface="Arial" panose="020B0604020202020204" pitchFamily="34" charset="0"/>
              <a:buChar char="•"/>
            </a:pPr>
            <a:r>
              <a:rPr lang="en-US" dirty="0"/>
              <a:t>Creates new data that should look like real data</a:t>
            </a:r>
          </a:p>
          <a:p>
            <a:pPr marL="571500" indent="-571500">
              <a:buFont typeface="Arial" panose="020B0604020202020204" pitchFamily="34" charset="0"/>
              <a:buChar char="•"/>
            </a:pPr>
            <a:r>
              <a:rPr lang="en-US" dirty="0"/>
              <a:t>Discriminator</a:t>
            </a:r>
          </a:p>
          <a:p>
            <a:pPr marL="1257300" lvl="1" indent="-571500">
              <a:buFont typeface="Arial" panose="020B0604020202020204" pitchFamily="34" charset="0"/>
              <a:buChar char="•"/>
            </a:pPr>
            <a:r>
              <a:rPr lang="en-US" dirty="0"/>
              <a:t>Predicts if data is real or not</a:t>
            </a:r>
          </a:p>
        </p:txBody>
      </p:sp>
      <p:sp>
        <p:nvSpPr>
          <p:cNvPr id="5" name="TextBox 4">
            <a:extLst>
              <a:ext uri="{FF2B5EF4-FFF2-40B4-BE49-F238E27FC236}">
                <a16:creationId xmlns:a16="http://schemas.microsoft.com/office/drawing/2014/main" id="{33165B51-74BE-4188-9EAC-829C53E8C726}"/>
              </a:ext>
            </a:extLst>
          </p:cNvPr>
          <p:cNvSpPr txBox="1"/>
          <p:nvPr/>
        </p:nvSpPr>
        <p:spPr>
          <a:xfrm>
            <a:off x="15506339" y="8874897"/>
            <a:ext cx="2230611" cy="523220"/>
          </a:xfrm>
          <a:prstGeom prst="rect">
            <a:avLst/>
          </a:prstGeom>
          <a:noFill/>
        </p:spPr>
        <p:txBody>
          <a:bodyPr wrap="none" rtlCol="0">
            <a:spAutoFit/>
          </a:bodyPr>
          <a:lstStyle/>
          <a:p>
            <a:r>
              <a:rPr lang="en-US" sz="2800" b="1" dirty="0">
                <a:solidFill>
                  <a:srgbClr val="FF0000"/>
                </a:solidFill>
              </a:rPr>
              <a:t>Informational</a:t>
            </a:r>
          </a:p>
        </p:txBody>
      </p:sp>
      <p:pic>
        <p:nvPicPr>
          <p:cNvPr id="25602" name="Picture 2">
            <a:extLst>
              <a:ext uri="{FF2B5EF4-FFF2-40B4-BE49-F238E27FC236}">
                <a16:creationId xmlns:a16="http://schemas.microsoft.com/office/drawing/2014/main" id="{4D9959B4-DCE5-4B24-A142-E62F99D650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69450" y="2671994"/>
            <a:ext cx="666750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5684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A comparison</a:t>
            </a:r>
            <a:endParaRPr lang="en-US" dirty="0"/>
          </a:p>
          <a:p>
            <a:endParaRPr lang="en-US" dirty="0"/>
          </a:p>
          <a:p>
            <a:pPr marL="1257300" lvl="1" indent="-571500">
              <a:buFont typeface="Arial" panose="020B0604020202020204" pitchFamily="34" charset="0"/>
              <a:buChar char="•"/>
            </a:pPr>
            <a:endParaRPr lang="en-US" dirty="0"/>
          </a:p>
          <a:p>
            <a:pPr marL="1257300" lvl="1" indent="-571500">
              <a:buFont typeface="Arial" panose="020B0604020202020204" pitchFamily="34" charset="0"/>
              <a:buChar char="•"/>
            </a:pPr>
            <a:endParaRPr lang="en-US" dirty="0"/>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7</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What is a neural network?</a:t>
            </a:r>
          </a:p>
        </p:txBody>
      </p:sp>
      <p:pic>
        <p:nvPicPr>
          <p:cNvPr id="6" name="Picture 5">
            <a:extLst>
              <a:ext uri="{FF2B5EF4-FFF2-40B4-BE49-F238E27FC236}">
                <a16:creationId xmlns:a16="http://schemas.microsoft.com/office/drawing/2014/main" id="{892538B5-D362-4D8D-9990-6CD3001FDE28}"/>
              </a:ext>
            </a:extLst>
          </p:cNvPr>
          <p:cNvPicPr>
            <a:picLocks noChangeAspect="1"/>
          </p:cNvPicPr>
          <p:nvPr/>
        </p:nvPicPr>
        <p:blipFill>
          <a:blip r:embed="rId2"/>
          <a:stretch>
            <a:fillRect/>
          </a:stretch>
        </p:blipFill>
        <p:spPr>
          <a:xfrm>
            <a:off x="4617076" y="2834198"/>
            <a:ext cx="9053848" cy="5765180"/>
          </a:xfrm>
          <a:prstGeom prst="rect">
            <a:avLst/>
          </a:prstGeom>
        </p:spPr>
      </p:pic>
    </p:spTree>
    <p:extLst>
      <p:ext uri="{BB962C8B-B14F-4D97-AF65-F5344CB8AC3E}">
        <p14:creationId xmlns:p14="http://schemas.microsoft.com/office/powerpoint/2010/main" val="7001964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70</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a:xfrm>
            <a:off x="998693" y="888883"/>
            <a:ext cx="14990244" cy="630355"/>
          </a:xfrm>
        </p:spPr>
        <p:txBody>
          <a:bodyPr/>
          <a:lstStyle/>
          <a:p>
            <a:r>
              <a:rPr lang="en-US" dirty="0"/>
              <a:t>Other architectures</a:t>
            </a:r>
          </a:p>
        </p:txBody>
      </p:sp>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a:xfrm>
            <a:off x="1050131" y="1818823"/>
            <a:ext cx="17074096" cy="6103800"/>
          </a:xfrm>
        </p:spPr>
        <p:txBody>
          <a:bodyPr/>
          <a:lstStyle/>
          <a:p>
            <a:r>
              <a:rPr lang="en-US" b="1" dirty="0"/>
              <a:t>Generative Adversarial Neural Networks (GANN)</a:t>
            </a:r>
          </a:p>
          <a:p>
            <a:r>
              <a:rPr lang="en-US" dirty="0"/>
              <a:t>The networks train independently</a:t>
            </a:r>
          </a:p>
          <a:p>
            <a:pPr marL="571500" indent="-571500">
              <a:buFont typeface="Arial" panose="020B0604020202020204" pitchFamily="34" charset="0"/>
              <a:buChar char="•"/>
            </a:pPr>
            <a:r>
              <a:rPr lang="en-US" dirty="0"/>
              <a:t>First the generator trains to trick</a:t>
            </a:r>
            <a:br>
              <a:rPr lang="en-US" dirty="0"/>
            </a:br>
            <a:r>
              <a:rPr lang="en-US" dirty="0"/>
              <a:t>the discriminator</a:t>
            </a:r>
          </a:p>
          <a:p>
            <a:pPr marL="571500" indent="-571500">
              <a:buFont typeface="Arial" panose="020B0604020202020204" pitchFamily="34" charset="0"/>
              <a:buChar char="•"/>
            </a:pPr>
            <a:r>
              <a:rPr lang="en-US" dirty="0"/>
              <a:t>When the generator does a good</a:t>
            </a:r>
            <a:br>
              <a:rPr lang="en-US" dirty="0"/>
            </a:br>
            <a:r>
              <a:rPr lang="en-US" dirty="0"/>
              <a:t>job, it stops training</a:t>
            </a:r>
          </a:p>
          <a:p>
            <a:pPr marL="571500" indent="-571500">
              <a:buFont typeface="Arial" panose="020B0604020202020204" pitchFamily="34" charset="0"/>
              <a:buChar char="•"/>
            </a:pPr>
            <a:r>
              <a:rPr lang="en-US" dirty="0"/>
              <a:t>Now the discriminator starts</a:t>
            </a:r>
            <a:br>
              <a:rPr lang="en-US" dirty="0"/>
            </a:br>
            <a:r>
              <a:rPr lang="en-US" dirty="0"/>
              <a:t>training until it is good at deciding</a:t>
            </a:r>
            <a:br>
              <a:rPr lang="en-US" dirty="0"/>
            </a:br>
            <a:r>
              <a:rPr lang="en-US" dirty="0"/>
              <a:t>if the data is real or not</a:t>
            </a:r>
          </a:p>
          <a:p>
            <a:pPr marL="571500" indent="-571500">
              <a:buFont typeface="Arial" panose="020B0604020202020204" pitchFamily="34" charset="0"/>
              <a:buChar char="•"/>
            </a:pPr>
            <a:r>
              <a:rPr lang="en-US" dirty="0"/>
              <a:t>Repeat</a:t>
            </a:r>
          </a:p>
        </p:txBody>
      </p:sp>
      <p:sp>
        <p:nvSpPr>
          <p:cNvPr id="5" name="TextBox 4">
            <a:extLst>
              <a:ext uri="{FF2B5EF4-FFF2-40B4-BE49-F238E27FC236}">
                <a16:creationId xmlns:a16="http://schemas.microsoft.com/office/drawing/2014/main" id="{33165B51-74BE-4188-9EAC-829C53E8C726}"/>
              </a:ext>
            </a:extLst>
          </p:cNvPr>
          <p:cNvSpPr txBox="1"/>
          <p:nvPr/>
        </p:nvSpPr>
        <p:spPr>
          <a:xfrm>
            <a:off x="15506339" y="8874897"/>
            <a:ext cx="2230611" cy="523220"/>
          </a:xfrm>
          <a:prstGeom prst="rect">
            <a:avLst/>
          </a:prstGeom>
          <a:noFill/>
        </p:spPr>
        <p:txBody>
          <a:bodyPr wrap="none" rtlCol="0">
            <a:spAutoFit/>
          </a:bodyPr>
          <a:lstStyle/>
          <a:p>
            <a:r>
              <a:rPr lang="en-US" sz="2800" b="1" dirty="0">
                <a:solidFill>
                  <a:srgbClr val="FF0000"/>
                </a:solidFill>
              </a:rPr>
              <a:t>Informational</a:t>
            </a:r>
          </a:p>
        </p:txBody>
      </p:sp>
      <p:pic>
        <p:nvPicPr>
          <p:cNvPr id="26626" name="Picture 2">
            <a:extLst>
              <a:ext uri="{FF2B5EF4-FFF2-40B4-BE49-F238E27FC236}">
                <a16:creationId xmlns:a16="http://schemas.microsoft.com/office/drawing/2014/main" id="{3C20AA2F-6527-4423-AD05-B88593EDA1A9}"/>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082804" y="2586119"/>
            <a:ext cx="10220886" cy="5636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8115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71</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a:xfrm>
            <a:off x="998693" y="888883"/>
            <a:ext cx="14990244" cy="630355"/>
          </a:xfrm>
        </p:spPr>
        <p:txBody>
          <a:bodyPr/>
          <a:lstStyle/>
          <a:p>
            <a:r>
              <a:rPr lang="en-US" dirty="0"/>
              <a:t>Other architectures</a:t>
            </a:r>
          </a:p>
        </p:txBody>
      </p:sp>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a:xfrm>
            <a:off x="1050131" y="1818823"/>
            <a:ext cx="17074096" cy="6103800"/>
          </a:xfrm>
        </p:spPr>
        <p:txBody>
          <a:bodyPr/>
          <a:lstStyle/>
          <a:p>
            <a:r>
              <a:rPr lang="en-US" b="1" dirty="0"/>
              <a:t>Generative Adversarial Neural Networks (GANN)</a:t>
            </a:r>
          </a:p>
        </p:txBody>
      </p:sp>
      <p:sp>
        <p:nvSpPr>
          <p:cNvPr id="5" name="TextBox 4">
            <a:extLst>
              <a:ext uri="{FF2B5EF4-FFF2-40B4-BE49-F238E27FC236}">
                <a16:creationId xmlns:a16="http://schemas.microsoft.com/office/drawing/2014/main" id="{33165B51-74BE-4188-9EAC-829C53E8C726}"/>
              </a:ext>
            </a:extLst>
          </p:cNvPr>
          <p:cNvSpPr txBox="1"/>
          <p:nvPr/>
        </p:nvSpPr>
        <p:spPr>
          <a:xfrm>
            <a:off x="15506339" y="8874897"/>
            <a:ext cx="2230611" cy="523220"/>
          </a:xfrm>
          <a:prstGeom prst="rect">
            <a:avLst/>
          </a:prstGeom>
          <a:noFill/>
        </p:spPr>
        <p:txBody>
          <a:bodyPr wrap="none" rtlCol="0">
            <a:spAutoFit/>
          </a:bodyPr>
          <a:lstStyle/>
          <a:p>
            <a:r>
              <a:rPr lang="en-US" sz="2800" b="1" dirty="0">
                <a:solidFill>
                  <a:srgbClr val="FF0000"/>
                </a:solidFill>
              </a:rPr>
              <a:t>Informational</a:t>
            </a:r>
          </a:p>
        </p:txBody>
      </p:sp>
      <p:pic>
        <p:nvPicPr>
          <p:cNvPr id="27652" name="Picture 4" descr="Machine Learning From Scratch – @noeliagorod">
            <a:extLst>
              <a:ext uri="{FF2B5EF4-FFF2-40B4-BE49-F238E27FC236}">
                <a16:creationId xmlns:a16="http://schemas.microsoft.com/office/drawing/2014/main" id="{46C473C1-9DD3-4B91-A7AD-959256137689}"/>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345641" y="2763369"/>
            <a:ext cx="9596718" cy="7197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924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Perceptron</a:t>
            </a:r>
            <a:endParaRPr lang="en-US" dirty="0"/>
          </a:p>
          <a:p>
            <a:endParaRPr lang="en-US" dirty="0"/>
          </a:p>
          <a:p>
            <a:pPr marL="1257300" lvl="1" indent="-571500">
              <a:buFont typeface="Arial" panose="020B0604020202020204" pitchFamily="34" charset="0"/>
              <a:buChar char="•"/>
            </a:pPr>
            <a:endParaRPr lang="en-US" dirty="0"/>
          </a:p>
          <a:p>
            <a:pPr marL="1257300" lvl="1" indent="-571500">
              <a:buFont typeface="Arial" panose="020B0604020202020204" pitchFamily="34" charset="0"/>
              <a:buChar char="•"/>
            </a:pPr>
            <a:endParaRPr lang="en-US" dirty="0"/>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8</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Artificial neural network</a:t>
            </a:r>
          </a:p>
        </p:txBody>
      </p:sp>
      <p:sp>
        <p:nvSpPr>
          <p:cNvPr id="5" name="Oval 4">
            <a:extLst>
              <a:ext uri="{FF2B5EF4-FFF2-40B4-BE49-F238E27FC236}">
                <a16:creationId xmlns:a16="http://schemas.microsoft.com/office/drawing/2014/main" id="{FBD20646-451C-46E9-B44E-9CE26F4B0A74}"/>
              </a:ext>
            </a:extLst>
          </p:cNvPr>
          <p:cNvSpPr/>
          <p:nvPr/>
        </p:nvSpPr>
        <p:spPr>
          <a:xfrm>
            <a:off x="3897368" y="3062739"/>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X</a:t>
            </a:r>
            <a:r>
              <a:rPr lang="en-US" sz="2800" b="1" baseline="-25000" dirty="0"/>
              <a:t>1</a:t>
            </a:r>
            <a:endParaRPr lang="en-US" sz="2800" b="1" dirty="0"/>
          </a:p>
        </p:txBody>
      </p:sp>
      <p:sp>
        <p:nvSpPr>
          <p:cNvPr id="7" name="Oval 6">
            <a:extLst>
              <a:ext uri="{FF2B5EF4-FFF2-40B4-BE49-F238E27FC236}">
                <a16:creationId xmlns:a16="http://schemas.microsoft.com/office/drawing/2014/main" id="{AA4B4E02-7E4E-4B98-9554-8F6A66493A4C}"/>
              </a:ext>
            </a:extLst>
          </p:cNvPr>
          <p:cNvSpPr/>
          <p:nvPr/>
        </p:nvSpPr>
        <p:spPr>
          <a:xfrm>
            <a:off x="3897368" y="4413523"/>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X</a:t>
            </a:r>
            <a:r>
              <a:rPr lang="en-US" sz="2800" b="1" baseline="-25000" dirty="0"/>
              <a:t>2</a:t>
            </a:r>
            <a:endParaRPr lang="en-US" sz="2800" b="1" dirty="0"/>
          </a:p>
        </p:txBody>
      </p:sp>
      <p:sp>
        <p:nvSpPr>
          <p:cNvPr id="8" name="Oval 7">
            <a:extLst>
              <a:ext uri="{FF2B5EF4-FFF2-40B4-BE49-F238E27FC236}">
                <a16:creationId xmlns:a16="http://schemas.microsoft.com/office/drawing/2014/main" id="{7CB4E4C3-6D49-4E9B-9B50-923EE071B456}"/>
              </a:ext>
            </a:extLst>
          </p:cNvPr>
          <p:cNvSpPr/>
          <p:nvPr/>
        </p:nvSpPr>
        <p:spPr>
          <a:xfrm>
            <a:off x="3897368" y="7564599"/>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t>X</a:t>
            </a:r>
            <a:r>
              <a:rPr lang="en-US" sz="2800" b="1" baseline="-25000" dirty="0" err="1"/>
              <a:t>n</a:t>
            </a:r>
            <a:endParaRPr lang="en-US" sz="2800" b="1" dirty="0"/>
          </a:p>
        </p:txBody>
      </p:sp>
      <p:sp>
        <p:nvSpPr>
          <p:cNvPr id="9" name="TextBox 8">
            <a:extLst>
              <a:ext uri="{FF2B5EF4-FFF2-40B4-BE49-F238E27FC236}">
                <a16:creationId xmlns:a16="http://schemas.microsoft.com/office/drawing/2014/main" id="{5DB5CAAD-9E3B-4A2C-A96F-66EC080CF827}"/>
              </a:ext>
            </a:extLst>
          </p:cNvPr>
          <p:cNvSpPr txBox="1"/>
          <p:nvPr/>
        </p:nvSpPr>
        <p:spPr>
          <a:xfrm>
            <a:off x="4134796" y="6184651"/>
            <a:ext cx="439544" cy="523220"/>
          </a:xfrm>
          <a:prstGeom prst="rect">
            <a:avLst/>
          </a:prstGeom>
          <a:noFill/>
        </p:spPr>
        <p:txBody>
          <a:bodyPr wrap="none" rtlCol="0">
            <a:spAutoFit/>
          </a:bodyPr>
          <a:lstStyle/>
          <a:p>
            <a:r>
              <a:rPr lang="en-US" sz="2800" b="1" dirty="0"/>
              <a:t>…</a:t>
            </a:r>
            <a:endParaRPr lang="en-US" b="1" dirty="0"/>
          </a:p>
        </p:txBody>
      </p:sp>
      <p:sp>
        <p:nvSpPr>
          <p:cNvPr id="10" name="TextBox 9">
            <a:extLst>
              <a:ext uri="{FF2B5EF4-FFF2-40B4-BE49-F238E27FC236}">
                <a16:creationId xmlns:a16="http://schemas.microsoft.com/office/drawing/2014/main" id="{DACF8DA7-A0A9-4701-85C9-0071FC5BAA33}"/>
              </a:ext>
            </a:extLst>
          </p:cNvPr>
          <p:cNvSpPr txBox="1"/>
          <p:nvPr/>
        </p:nvSpPr>
        <p:spPr>
          <a:xfrm>
            <a:off x="3791753" y="2460791"/>
            <a:ext cx="1125629" cy="523220"/>
          </a:xfrm>
          <a:prstGeom prst="rect">
            <a:avLst/>
          </a:prstGeom>
          <a:noFill/>
        </p:spPr>
        <p:txBody>
          <a:bodyPr wrap="none" rtlCol="0">
            <a:spAutoFit/>
          </a:bodyPr>
          <a:lstStyle/>
          <a:p>
            <a:r>
              <a:rPr lang="en-US" sz="2800" b="1" dirty="0"/>
              <a:t>Inputs</a:t>
            </a:r>
          </a:p>
        </p:txBody>
      </p:sp>
      <p:sp>
        <p:nvSpPr>
          <p:cNvPr id="11" name="Rectangle: Rounded Corners 10">
            <a:extLst>
              <a:ext uri="{FF2B5EF4-FFF2-40B4-BE49-F238E27FC236}">
                <a16:creationId xmlns:a16="http://schemas.microsoft.com/office/drawing/2014/main" id="{44FB470C-A90C-4544-8E76-C20935C01364}"/>
              </a:ext>
            </a:extLst>
          </p:cNvPr>
          <p:cNvSpPr/>
          <p:nvPr/>
        </p:nvSpPr>
        <p:spPr>
          <a:xfrm>
            <a:off x="9144000" y="5327923"/>
            <a:ext cx="1737975"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Perceptron</a:t>
            </a:r>
          </a:p>
        </p:txBody>
      </p:sp>
      <p:cxnSp>
        <p:nvCxnSpPr>
          <p:cNvPr id="13" name="Straight Connector 12">
            <a:extLst>
              <a:ext uri="{FF2B5EF4-FFF2-40B4-BE49-F238E27FC236}">
                <a16:creationId xmlns:a16="http://schemas.microsoft.com/office/drawing/2014/main" id="{8C452F74-0444-4617-8945-B18E8A8F868A}"/>
              </a:ext>
            </a:extLst>
          </p:cNvPr>
          <p:cNvCxnSpPr>
            <a:stCxn id="5" idx="6"/>
            <a:endCxn id="11" idx="1"/>
          </p:cNvCxnSpPr>
          <p:nvPr/>
        </p:nvCxnSpPr>
        <p:spPr>
          <a:xfrm>
            <a:off x="4811768" y="3519939"/>
            <a:ext cx="4332232" cy="2265184"/>
          </a:xfrm>
          <a:prstGeom prst="line">
            <a:avLst/>
          </a:prstGeom>
          <a:ln w="28575">
            <a:solidFill>
              <a:srgbClr val="412ED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A67F503-A00E-4351-A56A-7831B3199A6D}"/>
              </a:ext>
            </a:extLst>
          </p:cNvPr>
          <p:cNvCxnSpPr>
            <a:cxnSpLocks/>
            <a:stCxn id="7" idx="6"/>
            <a:endCxn id="11" idx="1"/>
          </p:cNvCxnSpPr>
          <p:nvPr/>
        </p:nvCxnSpPr>
        <p:spPr>
          <a:xfrm>
            <a:off x="4811768" y="4870723"/>
            <a:ext cx="4332232" cy="914400"/>
          </a:xfrm>
          <a:prstGeom prst="line">
            <a:avLst/>
          </a:prstGeom>
          <a:ln w="28575">
            <a:solidFill>
              <a:srgbClr val="412ED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FF23B63-A49B-4F71-B663-87286C2AEC39}"/>
              </a:ext>
            </a:extLst>
          </p:cNvPr>
          <p:cNvCxnSpPr>
            <a:cxnSpLocks/>
            <a:stCxn id="8" idx="6"/>
            <a:endCxn id="11" idx="1"/>
          </p:cNvCxnSpPr>
          <p:nvPr/>
        </p:nvCxnSpPr>
        <p:spPr>
          <a:xfrm flipV="1">
            <a:off x="4811768" y="5785123"/>
            <a:ext cx="4332232" cy="2236676"/>
          </a:xfrm>
          <a:prstGeom prst="line">
            <a:avLst/>
          </a:prstGeom>
          <a:ln w="28575">
            <a:solidFill>
              <a:srgbClr val="412ED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966BD5F-9D48-4ED9-9946-3BE39DC32F50}"/>
              </a:ext>
            </a:extLst>
          </p:cNvPr>
          <p:cNvCxnSpPr>
            <a:cxnSpLocks/>
            <a:endCxn id="11" idx="1"/>
          </p:cNvCxnSpPr>
          <p:nvPr/>
        </p:nvCxnSpPr>
        <p:spPr>
          <a:xfrm flipV="1">
            <a:off x="4811768" y="5785123"/>
            <a:ext cx="4332232" cy="661138"/>
          </a:xfrm>
          <a:prstGeom prst="line">
            <a:avLst/>
          </a:prstGeom>
          <a:ln w="28575">
            <a:solidFill>
              <a:srgbClr val="412ED0"/>
            </a:solidFill>
            <a:prstDash val="sysDas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FF8481F-E232-482B-A158-736B32906129}"/>
              </a:ext>
            </a:extLst>
          </p:cNvPr>
          <p:cNvSpPr txBox="1"/>
          <p:nvPr/>
        </p:nvSpPr>
        <p:spPr>
          <a:xfrm rot="1654250">
            <a:off x="5924691" y="4129406"/>
            <a:ext cx="2106386" cy="523220"/>
          </a:xfrm>
          <a:prstGeom prst="rect">
            <a:avLst/>
          </a:prstGeom>
          <a:noFill/>
        </p:spPr>
        <p:txBody>
          <a:bodyPr wrap="square" rtlCol="0">
            <a:spAutoFit/>
          </a:bodyPr>
          <a:lstStyle/>
          <a:p>
            <a:r>
              <a:rPr lang="en-US" sz="2800" b="1" dirty="0"/>
              <a:t>Weight 1</a:t>
            </a:r>
          </a:p>
        </p:txBody>
      </p:sp>
      <p:sp>
        <p:nvSpPr>
          <p:cNvPr id="26" name="TextBox 25">
            <a:extLst>
              <a:ext uri="{FF2B5EF4-FFF2-40B4-BE49-F238E27FC236}">
                <a16:creationId xmlns:a16="http://schemas.microsoft.com/office/drawing/2014/main" id="{01F12D6C-7F61-498F-90F9-1BE3D5E3612B}"/>
              </a:ext>
            </a:extLst>
          </p:cNvPr>
          <p:cNvSpPr txBox="1"/>
          <p:nvPr/>
        </p:nvSpPr>
        <p:spPr>
          <a:xfrm rot="727688">
            <a:off x="5594103" y="4751988"/>
            <a:ext cx="2106386" cy="523220"/>
          </a:xfrm>
          <a:prstGeom prst="rect">
            <a:avLst/>
          </a:prstGeom>
          <a:noFill/>
        </p:spPr>
        <p:txBody>
          <a:bodyPr wrap="square" rtlCol="0">
            <a:spAutoFit/>
          </a:bodyPr>
          <a:lstStyle/>
          <a:p>
            <a:r>
              <a:rPr lang="en-US" sz="2800" b="1" dirty="0"/>
              <a:t>Weight 2</a:t>
            </a:r>
          </a:p>
        </p:txBody>
      </p:sp>
      <p:sp>
        <p:nvSpPr>
          <p:cNvPr id="27" name="TextBox 26">
            <a:extLst>
              <a:ext uri="{FF2B5EF4-FFF2-40B4-BE49-F238E27FC236}">
                <a16:creationId xmlns:a16="http://schemas.microsoft.com/office/drawing/2014/main" id="{73FABEC1-6ED1-42D6-9097-758C23E9F285}"/>
              </a:ext>
            </a:extLst>
          </p:cNvPr>
          <p:cNvSpPr txBox="1"/>
          <p:nvPr/>
        </p:nvSpPr>
        <p:spPr>
          <a:xfrm rot="21134876">
            <a:off x="5514402" y="5696846"/>
            <a:ext cx="2106386" cy="523220"/>
          </a:xfrm>
          <a:prstGeom prst="rect">
            <a:avLst/>
          </a:prstGeom>
          <a:noFill/>
        </p:spPr>
        <p:txBody>
          <a:bodyPr wrap="square" rtlCol="0">
            <a:spAutoFit/>
          </a:bodyPr>
          <a:lstStyle/>
          <a:p>
            <a:r>
              <a:rPr lang="en-US" sz="2800" b="1" dirty="0"/>
              <a:t>Weight …</a:t>
            </a:r>
          </a:p>
        </p:txBody>
      </p:sp>
      <p:sp>
        <p:nvSpPr>
          <p:cNvPr id="28" name="TextBox 27">
            <a:extLst>
              <a:ext uri="{FF2B5EF4-FFF2-40B4-BE49-F238E27FC236}">
                <a16:creationId xmlns:a16="http://schemas.microsoft.com/office/drawing/2014/main" id="{4BBE2E8F-9687-43D2-9A70-57FF790A1B94}"/>
              </a:ext>
            </a:extLst>
          </p:cNvPr>
          <p:cNvSpPr txBox="1"/>
          <p:nvPr/>
        </p:nvSpPr>
        <p:spPr>
          <a:xfrm rot="19919841">
            <a:off x="5449085" y="6635151"/>
            <a:ext cx="2106386" cy="523220"/>
          </a:xfrm>
          <a:prstGeom prst="rect">
            <a:avLst/>
          </a:prstGeom>
          <a:noFill/>
        </p:spPr>
        <p:txBody>
          <a:bodyPr wrap="square" rtlCol="0">
            <a:spAutoFit/>
          </a:bodyPr>
          <a:lstStyle/>
          <a:p>
            <a:r>
              <a:rPr lang="en-US" sz="2800" b="1" dirty="0"/>
              <a:t>Weight n</a:t>
            </a:r>
          </a:p>
        </p:txBody>
      </p:sp>
    </p:spTree>
    <p:extLst>
      <p:ext uri="{BB962C8B-B14F-4D97-AF65-F5344CB8AC3E}">
        <p14:creationId xmlns:p14="http://schemas.microsoft.com/office/powerpoint/2010/main" val="3064663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par>
                                <p:cTn id="13" presetID="22" presetClass="entr" presetSubtype="8"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par>
                                <p:cTn id="16" presetID="22" presetClass="entr" presetSubtype="8"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left)">
                                      <p:cBhvr>
                                        <p:cTn id="18" dur="500"/>
                                        <p:tgtEl>
                                          <p:spTgt spid="21"/>
                                        </p:tgtEl>
                                      </p:cBhvr>
                                    </p:animEffect>
                                  </p:childTnLst>
                                </p:cTn>
                              </p:par>
                              <p:par>
                                <p:cTn id="19" presetID="22" presetClass="entr" presetSubtype="8"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left)">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5" grpId="0"/>
      <p:bldP spid="26" grpId="0"/>
      <p:bldP spid="27" grpId="0"/>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Perceptron</a:t>
            </a:r>
            <a:endParaRPr lang="en-US" dirty="0"/>
          </a:p>
          <a:p>
            <a:endParaRPr lang="en-US" dirty="0"/>
          </a:p>
          <a:p>
            <a:pPr marL="1257300" lvl="1" indent="-571500">
              <a:buFont typeface="Arial" panose="020B0604020202020204" pitchFamily="34" charset="0"/>
              <a:buChar char="•"/>
            </a:pPr>
            <a:endParaRPr lang="en-US" dirty="0"/>
          </a:p>
          <a:p>
            <a:pPr marL="1257300" lvl="1" indent="-571500">
              <a:buFont typeface="Arial" panose="020B0604020202020204" pitchFamily="34" charset="0"/>
              <a:buChar char="•"/>
            </a:pPr>
            <a:endParaRPr lang="en-US" dirty="0"/>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9</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Artificial neural network</a:t>
            </a:r>
          </a:p>
        </p:txBody>
      </p:sp>
      <p:sp>
        <p:nvSpPr>
          <p:cNvPr id="5" name="Oval 4">
            <a:extLst>
              <a:ext uri="{FF2B5EF4-FFF2-40B4-BE49-F238E27FC236}">
                <a16:creationId xmlns:a16="http://schemas.microsoft.com/office/drawing/2014/main" id="{FBD20646-451C-46E9-B44E-9CE26F4B0A74}"/>
              </a:ext>
            </a:extLst>
          </p:cNvPr>
          <p:cNvSpPr/>
          <p:nvPr/>
        </p:nvSpPr>
        <p:spPr>
          <a:xfrm>
            <a:off x="3897368" y="3062739"/>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X</a:t>
            </a:r>
            <a:r>
              <a:rPr lang="en-US" sz="2800" b="1" baseline="-25000" dirty="0"/>
              <a:t>1</a:t>
            </a:r>
            <a:endParaRPr lang="en-US" sz="2800" b="1" dirty="0"/>
          </a:p>
        </p:txBody>
      </p:sp>
      <p:sp>
        <p:nvSpPr>
          <p:cNvPr id="7" name="Oval 6">
            <a:extLst>
              <a:ext uri="{FF2B5EF4-FFF2-40B4-BE49-F238E27FC236}">
                <a16:creationId xmlns:a16="http://schemas.microsoft.com/office/drawing/2014/main" id="{AA4B4E02-7E4E-4B98-9554-8F6A66493A4C}"/>
              </a:ext>
            </a:extLst>
          </p:cNvPr>
          <p:cNvSpPr/>
          <p:nvPr/>
        </p:nvSpPr>
        <p:spPr>
          <a:xfrm>
            <a:off x="3897368" y="4413523"/>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X</a:t>
            </a:r>
            <a:r>
              <a:rPr lang="en-US" sz="2800" b="1" baseline="-25000" dirty="0"/>
              <a:t>2</a:t>
            </a:r>
            <a:endParaRPr lang="en-US" sz="2800" b="1" dirty="0"/>
          </a:p>
        </p:txBody>
      </p:sp>
      <p:sp>
        <p:nvSpPr>
          <p:cNvPr id="8" name="Oval 7">
            <a:extLst>
              <a:ext uri="{FF2B5EF4-FFF2-40B4-BE49-F238E27FC236}">
                <a16:creationId xmlns:a16="http://schemas.microsoft.com/office/drawing/2014/main" id="{7CB4E4C3-6D49-4E9B-9B50-923EE071B456}"/>
              </a:ext>
            </a:extLst>
          </p:cNvPr>
          <p:cNvSpPr/>
          <p:nvPr/>
        </p:nvSpPr>
        <p:spPr>
          <a:xfrm>
            <a:off x="3897368" y="7564599"/>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t>X</a:t>
            </a:r>
            <a:r>
              <a:rPr lang="en-US" sz="2800" b="1" baseline="-25000" dirty="0" err="1"/>
              <a:t>n</a:t>
            </a:r>
            <a:endParaRPr lang="en-US" sz="2800" b="1" dirty="0"/>
          </a:p>
        </p:txBody>
      </p:sp>
      <p:sp>
        <p:nvSpPr>
          <p:cNvPr id="9" name="TextBox 8">
            <a:extLst>
              <a:ext uri="{FF2B5EF4-FFF2-40B4-BE49-F238E27FC236}">
                <a16:creationId xmlns:a16="http://schemas.microsoft.com/office/drawing/2014/main" id="{5DB5CAAD-9E3B-4A2C-A96F-66EC080CF827}"/>
              </a:ext>
            </a:extLst>
          </p:cNvPr>
          <p:cNvSpPr txBox="1"/>
          <p:nvPr/>
        </p:nvSpPr>
        <p:spPr>
          <a:xfrm>
            <a:off x="4134796" y="6184651"/>
            <a:ext cx="439544" cy="523220"/>
          </a:xfrm>
          <a:prstGeom prst="rect">
            <a:avLst/>
          </a:prstGeom>
          <a:noFill/>
        </p:spPr>
        <p:txBody>
          <a:bodyPr wrap="none" rtlCol="0">
            <a:spAutoFit/>
          </a:bodyPr>
          <a:lstStyle/>
          <a:p>
            <a:r>
              <a:rPr lang="en-US" sz="2800" b="1" dirty="0"/>
              <a:t>…</a:t>
            </a:r>
            <a:endParaRPr lang="en-US" b="1" dirty="0"/>
          </a:p>
        </p:txBody>
      </p:sp>
      <p:sp>
        <p:nvSpPr>
          <p:cNvPr id="10" name="TextBox 9">
            <a:extLst>
              <a:ext uri="{FF2B5EF4-FFF2-40B4-BE49-F238E27FC236}">
                <a16:creationId xmlns:a16="http://schemas.microsoft.com/office/drawing/2014/main" id="{DACF8DA7-A0A9-4701-85C9-0071FC5BAA33}"/>
              </a:ext>
            </a:extLst>
          </p:cNvPr>
          <p:cNvSpPr txBox="1"/>
          <p:nvPr/>
        </p:nvSpPr>
        <p:spPr>
          <a:xfrm>
            <a:off x="3791753" y="2460791"/>
            <a:ext cx="1125629" cy="523220"/>
          </a:xfrm>
          <a:prstGeom prst="rect">
            <a:avLst/>
          </a:prstGeom>
          <a:noFill/>
        </p:spPr>
        <p:txBody>
          <a:bodyPr wrap="none" rtlCol="0">
            <a:spAutoFit/>
          </a:bodyPr>
          <a:lstStyle/>
          <a:p>
            <a:r>
              <a:rPr lang="en-US" sz="2800" b="1" dirty="0"/>
              <a:t>Inputs</a:t>
            </a:r>
          </a:p>
        </p:txBody>
      </p:sp>
      <p:sp>
        <p:nvSpPr>
          <p:cNvPr id="11" name="Rectangle: Rounded Corners 10">
            <a:extLst>
              <a:ext uri="{FF2B5EF4-FFF2-40B4-BE49-F238E27FC236}">
                <a16:creationId xmlns:a16="http://schemas.microsoft.com/office/drawing/2014/main" id="{44FB470C-A90C-4544-8E76-C20935C01364}"/>
              </a:ext>
            </a:extLst>
          </p:cNvPr>
          <p:cNvSpPr/>
          <p:nvPr/>
        </p:nvSpPr>
        <p:spPr>
          <a:xfrm>
            <a:off x="9144000" y="3494314"/>
            <a:ext cx="3932813" cy="458832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b="1" dirty="0">
                <a:solidFill>
                  <a:schemeClr val="tx1"/>
                </a:solidFill>
              </a:rPr>
              <a:t>Perceptron</a:t>
            </a:r>
          </a:p>
        </p:txBody>
      </p:sp>
      <p:cxnSp>
        <p:nvCxnSpPr>
          <p:cNvPr id="13" name="Straight Connector 12">
            <a:extLst>
              <a:ext uri="{FF2B5EF4-FFF2-40B4-BE49-F238E27FC236}">
                <a16:creationId xmlns:a16="http://schemas.microsoft.com/office/drawing/2014/main" id="{8C452F74-0444-4617-8945-B18E8A8F868A}"/>
              </a:ext>
            </a:extLst>
          </p:cNvPr>
          <p:cNvCxnSpPr>
            <a:cxnSpLocks/>
            <a:stCxn id="5" idx="6"/>
            <a:endCxn id="11" idx="1"/>
          </p:cNvCxnSpPr>
          <p:nvPr/>
        </p:nvCxnSpPr>
        <p:spPr>
          <a:xfrm>
            <a:off x="4811768" y="3519939"/>
            <a:ext cx="4332232" cy="2268540"/>
          </a:xfrm>
          <a:prstGeom prst="line">
            <a:avLst/>
          </a:prstGeom>
          <a:ln w="28575">
            <a:solidFill>
              <a:srgbClr val="412ED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A67F503-A00E-4351-A56A-7831B3199A6D}"/>
              </a:ext>
            </a:extLst>
          </p:cNvPr>
          <p:cNvCxnSpPr>
            <a:cxnSpLocks/>
            <a:stCxn id="7" idx="6"/>
            <a:endCxn id="11" idx="1"/>
          </p:cNvCxnSpPr>
          <p:nvPr/>
        </p:nvCxnSpPr>
        <p:spPr>
          <a:xfrm>
            <a:off x="4811768" y="4870723"/>
            <a:ext cx="4332232" cy="917756"/>
          </a:xfrm>
          <a:prstGeom prst="line">
            <a:avLst/>
          </a:prstGeom>
          <a:ln w="28575">
            <a:solidFill>
              <a:srgbClr val="412ED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FF23B63-A49B-4F71-B663-87286C2AEC39}"/>
              </a:ext>
            </a:extLst>
          </p:cNvPr>
          <p:cNvCxnSpPr>
            <a:cxnSpLocks/>
            <a:stCxn id="8" idx="6"/>
            <a:endCxn id="11" idx="1"/>
          </p:cNvCxnSpPr>
          <p:nvPr/>
        </p:nvCxnSpPr>
        <p:spPr>
          <a:xfrm flipV="1">
            <a:off x="4811768" y="5788479"/>
            <a:ext cx="4332232" cy="2233320"/>
          </a:xfrm>
          <a:prstGeom prst="line">
            <a:avLst/>
          </a:prstGeom>
          <a:ln w="28575">
            <a:solidFill>
              <a:srgbClr val="412ED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966BD5F-9D48-4ED9-9946-3BE39DC32F50}"/>
              </a:ext>
            </a:extLst>
          </p:cNvPr>
          <p:cNvCxnSpPr>
            <a:cxnSpLocks/>
            <a:endCxn id="11" idx="1"/>
          </p:cNvCxnSpPr>
          <p:nvPr/>
        </p:nvCxnSpPr>
        <p:spPr>
          <a:xfrm flipV="1">
            <a:off x="4811768" y="5788479"/>
            <a:ext cx="4332232" cy="657784"/>
          </a:xfrm>
          <a:prstGeom prst="line">
            <a:avLst/>
          </a:prstGeom>
          <a:ln w="28575">
            <a:solidFill>
              <a:srgbClr val="412ED0"/>
            </a:solidFill>
            <a:prstDash val="sysDas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FF8481F-E232-482B-A158-736B32906129}"/>
              </a:ext>
            </a:extLst>
          </p:cNvPr>
          <p:cNvSpPr txBox="1"/>
          <p:nvPr/>
        </p:nvSpPr>
        <p:spPr>
          <a:xfrm rot="1654250">
            <a:off x="5924691" y="4129406"/>
            <a:ext cx="2106386" cy="523220"/>
          </a:xfrm>
          <a:prstGeom prst="rect">
            <a:avLst/>
          </a:prstGeom>
          <a:noFill/>
        </p:spPr>
        <p:txBody>
          <a:bodyPr wrap="square" rtlCol="0">
            <a:spAutoFit/>
          </a:bodyPr>
          <a:lstStyle/>
          <a:p>
            <a:r>
              <a:rPr lang="en-US" sz="2800" b="1" dirty="0"/>
              <a:t>W</a:t>
            </a:r>
            <a:r>
              <a:rPr lang="en-US" sz="2800" b="1" baseline="-25000" dirty="0"/>
              <a:t>1</a:t>
            </a:r>
            <a:endParaRPr lang="en-US" sz="2800" b="1" dirty="0"/>
          </a:p>
        </p:txBody>
      </p:sp>
      <p:sp>
        <p:nvSpPr>
          <p:cNvPr id="26" name="TextBox 25">
            <a:extLst>
              <a:ext uri="{FF2B5EF4-FFF2-40B4-BE49-F238E27FC236}">
                <a16:creationId xmlns:a16="http://schemas.microsoft.com/office/drawing/2014/main" id="{01F12D6C-7F61-498F-90F9-1BE3D5E3612B}"/>
              </a:ext>
            </a:extLst>
          </p:cNvPr>
          <p:cNvSpPr txBox="1"/>
          <p:nvPr/>
        </p:nvSpPr>
        <p:spPr>
          <a:xfrm rot="727688">
            <a:off x="5594103" y="4751988"/>
            <a:ext cx="2106386" cy="523220"/>
          </a:xfrm>
          <a:prstGeom prst="rect">
            <a:avLst/>
          </a:prstGeom>
          <a:noFill/>
        </p:spPr>
        <p:txBody>
          <a:bodyPr wrap="square" rtlCol="0">
            <a:spAutoFit/>
          </a:bodyPr>
          <a:lstStyle/>
          <a:p>
            <a:r>
              <a:rPr lang="en-US" sz="2800" b="1" dirty="0"/>
              <a:t>W</a:t>
            </a:r>
            <a:r>
              <a:rPr lang="en-US" sz="2800" b="1" baseline="-25000" dirty="0"/>
              <a:t>2</a:t>
            </a:r>
            <a:endParaRPr lang="en-US" sz="2800" b="1" dirty="0"/>
          </a:p>
        </p:txBody>
      </p:sp>
      <p:sp>
        <p:nvSpPr>
          <p:cNvPr id="27" name="TextBox 26">
            <a:extLst>
              <a:ext uri="{FF2B5EF4-FFF2-40B4-BE49-F238E27FC236}">
                <a16:creationId xmlns:a16="http://schemas.microsoft.com/office/drawing/2014/main" id="{73FABEC1-6ED1-42D6-9097-758C23E9F285}"/>
              </a:ext>
            </a:extLst>
          </p:cNvPr>
          <p:cNvSpPr txBox="1"/>
          <p:nvPr/>
        </p:nvSpPr>
        <p:spPr>
          <a:xfrm rot="20960684">
            <a:off x="5514402" y="5631530"/>
            <a:ext cx="2106386" cy="523220"/>
          </a:xfrm>
          <a:prstGeom prst="rect">
            <a:avLst/>
          </a:prstGeom>
          <a:noFill/>
        </p:spPr>
        <p:txBody>
          <a:bodyPr wrap="square" rtlCol="0">
            <a:spAutoFit/>
          </a:bodyPr>
          <a:lstStyle/>
          <a:p>
            <a:r>
              <a:rPr lang="en-US" sz="2800" b="1" dirty="0"/>
              <a:t>W</a:t>
            </a:r>
            <a:r>
              <a:rPr lang="en-US" sz="2800" b="1" baseline="-25000" dirty="0"/>
              <a:t>…</a:t>
            </a:r>
          </a:p>
        </p:txBody>
      </p:sp>
      <p:sp>
        <p:nvSpPr>
          <p:cNvPr id="28" name="TextBox 27">
            <a:extLst>
              <a:ext uri="{FF2B5EF4-FFF2-40B4-BE49-F238E27FC236}">
                <a16:creationId xmlns:a16="http://schemas.microsoft.com/office/drawing/2014/main" id="{4BBE2E8F-9687-43D2-9A70-57FF790A1B94}"/>
              </a:ext>
            </a:extLst>
          </p:cNvPr>
          <p:cNvSpPr txBox="1"/>
          <p:nvPr/>
        </p:nvSpPr>
        <p:spPr>
          <a:xfrm rot="19919841">
            <a:off x="5432756" y="6586164"/>
            <a:ext cx="2106386" cy="523220"/>
          </a:xfrm>
          <a:prstGeom prst="rect">
            <a:avLst/>
          </a:prstGeom>
          <a:noFill/>
        </p:spPr>
        <p:txBody>
          <a:bodyPr wrap="square" rtlCol="0">
            <a:spAutoFit/>
          </a:bodyPr>
          <a:lstStyle/>
          <a:p>
            <a:r>
              <a:rPr lang="en-US" sz="2800" b="1" dirty="0" err="1"/>
              <a:t>W</a:t>
            </a:r>
            <a:r>
              <a:rPr lang="en-US" sz="2800" b="1" baseline="-25000" dirty="0" err="1"/>
              <a:t>n</a:t>
            </a:r>
            <a:endParaRPr lang="en-US" sz="2800" b="1" dirty="0"/>
          </a:p>
        </p:txBody>
      </p:sp>
      <p:sp>
        <p:nvSpPr>
          <p:cNvPr id="29" name="Rectangle 28">
            <a:extLst>
              <a:ext uri="{FF2B5EF4-FFF2-40B4-BE49-F238E27FC236}">
                <a16:creationId xmlns:a16="http://schemas.microsoft.com/office/drawing/2014/main" id="{E34D1F79-56B7-4EE1-B7B9-52FD13D900B4}"/>
              </a:ext>
            </a:extLst>
          </p:cNvPr>
          <p:cNvSpPr/>
          <p:nvPr/>
        </p:nvSpPr>
        <p:spPr>
          <a:xfrm>
            <a:off x="9170136" y="5354227"/>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a:t>
            </a:r>
          </a:p>
        </p:txBody>
      </p:sp>
      <p:sp>
        <p:nvSpPr>
          <p:cNvPr id="23" name="TextBox 22">
            <a:extLst>
              <a:ext uri="{FF2B5EF4-FFF2-40B4-BE49-F238E27FC236}">
                <a16:creationId xmlns:a16="http://schemas.microsoft.com/office/drawing/2014/main" id="{7C96D050-1E3E-40BA-8CFD-D72615D1A42E}"/>
              </a:ext>
            </a:extLst>
          </p:cNvPr>
          <p:cNvSpPr txBox="1"/>
          <p:nvPr/>
        </p:nvSpPr>
        <p:spPr>
          <a:xfrm>
            <a:off x="9099936" y="4517274"/>
            <a:ext cx="1253869" cy="830997"/>
          </a:xfrm>
          <a:prstGeom prst="rect">
            <a:avLst/>
          </a:prstGeom>
          <a:noFill/>
        </p:spPr>
        <p:txBody>
          <a:bodyPr wrap="none" rtlCol="0">
            <a:spAutoFit/>
          </a:bodyPr>
          <a:lstStyle/>
          <a:p>
            <a:pPr algn="ctr"/>
            <a:r>
              <a:rPr lang="en-US" sz="2400" b="1" dirty="0"/>
              <a:t>Transfer</a:t>
            </a:r>
            <a:br>
              <a:rPr lang="en-US" sz="2400" b="1" dirty="0"/>
            </a:br>
            <a:r>
              <a:rPr lang="en-US" sz="2400" b="1" dirty="0"/>
              <a:t>function</a:t>
            </a:r>
          </a:p>
        </p:txBody>
      </p:sp>
      <p:cxnSp>
        <p:nvCxnSpPr>
          <p:cNvPr id="30" name="Straight Arrow Connector 29">
            <a:extLst>
              <a:ext uri="{FF2B5EF4-FFF2-40B4-BE49-F238E27FC236}">
                <a16:creationId xmlns:a16="http://schemas.microsoft.com/office/drawing/2014/main" id="{01B3B2FE-8BB6-4507-ACCB-AC82838E1041}"/>
              </a:ext>
            </a:extLst>
          </p:cNvPr>
          <p:cNvCxnSpPr/>
          <p:nvPr/>
        </p:nvCxnSpPr>
        <p:spPr>
          <a:xfrm>
            <a:off x="10084536" y="5811427"/>
            <a:ext cx="1818993" cy="0"/>
          </a:xfrm>
          <a:prstGeom prst="straightConnector1">
            <a:avLst/>
          </a:prstGeom>
          <a:ln w="57150">
            <a:solidFill>
              <a:srgbClr val="412ED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332D2B6-1500-4DA0-99DB-1DDB5BB24360}"/>
              </a:ext>
            </a:extLst>
          </p:cNvPr>
          <p:cNvSpPr/>
          <p:nvPr/>
        </p:nvSpPr>
        <p:spPr>
          <a:xfrm>
            <a:off x="11876942" y="5354227"/>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2800" b="1" i="1" dirty="0"/>
              <a:t>φ </a:t>
            </a:r>
            <a:endParaRPr lang="en-US" sz="2800" b="1" i="1" dirty="0"/>
          </a:p>
        </p:txBody>
      </p:sp>
      <p:sp>
        <p:nvSpPr>
          <p:cNvPr id="32" name="TextBox 31">
            <a:extLst>
              <a:ext uri="{FF2B5EF4-FFF2-40B4-BE49-F238E27FC236}">
                <a16:creationId xmlns:a16="http://schemas.microsoft.com/office/drawing/2014/main" id="{D30B8ED6-A080-4C4E-8765-C412078D3DE9}"/>
              </a:ext>
            </a:extLst>
          </p:cNvPr>
          <p:cNvSpPr txBox="1"/>
          <p:nvPr/>
        </p:nvSpPr>
        <p:spPr>
          <a:xfrm>
            <a:off x="11591471" y="4505855"/>
            <a:ext cx="1485342" cy="830997"/>
          </a:xfrm>
          <a:prstGeom prst="rect">
            <a:avLst/>
          </a:prstGeom>
          <a:noFill/>
        </p:spPr>
        <p:txBody>
          <a:bodyPr wrap="none" rtlCol="0">
            <a:spAutoFit/>
          </a:bodyPr>
          <a:lstStyle/>
          <a:p>
            <a:pPr algn="ctr"/>
            <a:r>
              <a:rPr lang="en-US" sz="2400" b="1" dirty="0"/>
              <a:t>Activation</a:t>
            </a:r>
            <a:br>
              <a:rPr lang="en-US" sz="2400" b="1" dirty="0"/>
            </a:br>
            <a:r>
              <a:rPr lang="en-US" sz="2400" b="1" dirty="0"/>
              <a:t>function</a:t>
            </a:r>
          </a:p>
        </p:txBody>
      </p:sp>
      <p:sp>
        <p:nvSpPr>
          <p:cNvPr id="33" name="TextBox 32">
            <a:extLst>
              <a:ext uri="{FF2B5EF4-FFF2-40B4-BE49-F238E27FC236}">
                <a16:creationId xmlns:a16="http://schemas.microsoft.com/office/drawing/2014/main" id="{DF7644B7-3768-41EB-8E2F-3D61D40CEF34}"/>
              </a:ext>
            </a:extLst>
          </p:cNvPr>
          <p:cNvSpPr txBox="1"/>
          <p:nvPr/>
        </p:nvSpPr>
        <p:spPr>
          <a:xfrm>
            <a:off x="11605546" y="6926669"/>
            <a:ext cx="1457195" cy="461665"/>
          </a:xfrm>
          <a:prstGeom prst="rect">
            <a:avLst/>
          </a:prstGeom>
          <a:noFill/>
        </p:spPr>
        <p:txBody>
          <a:bodyPr wrap="none" rtlCol="0">
            <a:spAutoFit/>
          </a:bodyPr>
          <a:lstStyle/>
          <a:p>
            <a:pPr algn="ctr"/>
            <a:r>
              <a:rPr lang="en-US" sz="2400" b="1" dirty="0"/>
              <a:t>Threshold</a:t>
            </a:r>
          </a:p>
        </p:txBody>
      </p:sp>
      <p:cxnSp>
        <p:nvCxnSpPr>
          <p:cNvPr id="35" name="Straight Arrow Connector 34">
            <a:extLst>
              <a:ext uri="{FF2B5EF4-FFF2-40B4-BE49-F238E27FC236}">
                <a16:creationId xmlns:a16="http://schemas.microsoft.com/office/drawing/2014/main" id="{F90826F8-2304-43A2-8287-48B2EAE9711F}"/>
              </a:ext>
            </a:extLst>
          </p:cNvPr>
          <p:cNvCxnSpPr>
            <a:stCxn id="33" idx="0"/>
            <a:endCxn id="31" idx="2"/>
          </p:cNvCxnSpPr>
          <p:nvPr/>
        </p:nvCxnSpPr>
        <p:spPr>
          <a:xfrm flipH="1" flipV="1">
            <a:off x="12334142" y="6268627"/>
            <a:ext cx="2" cy="658042"/>
          </a:xfrm>
          <a:prstGeom prst="straightConnector1">
            <a:avLst/>
          </a:prstGeom>
          <a:ln w="57150">
            <a:solidFill>
              <a:srgbClr val="412ED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684EF30C-AEDA-4167-B114-BC543FF89D19}"/>
              </a:ext>
            </a:extLst>
          </p:cNvPr>
          <p:cNvCxnSpPr>
            <a:cxnSpLocks/>
          </p:cNvCxnSpPr>
          <p:nvPr/>
        </p:nvCxnSpPr>
        <p:spPr>
          <a:xfrm>
            <a:off x="12791342" y="5788479"/>
            <a:ext cx="875672" cy="0"/>
          </a:xfrm>
          <a:prstGeom prst="straightConnector1">
            <a:avLst/>
          </a:prstGeom>
          <a:ln w="57150">
            <a:solidFill>
              <a:srgbClr val="412ED0"/>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7BABB6C2-0EBE-4666-BC79-E58FEE07D2E7}"/>
              </a:ext>
            </a:extLst>
          </p:cNvPr>
          <p:cNvSpPr txBox="1"/>
          <p:nvPr/>
        </p:nvSpPr>
        <p:spPr>
          <a:xfrm>
            <a:off x="13652941" y="5580594"/>
            <a:ext cx="1485343" cy="461665"/>
          </a:xfrm>
          <a:prstGeom prst="rect">
            <a:avLst/>
          </a:prstGeom>
          <a:noFill/>
        </p:spPr>
        <p:txBody>
          <a:bodyPr wrap="none" rtlCol="0">
            <a:spAutoFit/>
          </a:bodyPr>
          <a:lstStyle/>
          <a:p>
            <a:pPr algn="ctr"/>
            <a:r>
              <a:rPr lang="en-US" sz="2400" b="1" dirty="0"/>
              <a:t>Activation</a:t>
            </a:r>
          </a:p>
        </p:txBody>
      </p:sp>
      <p:sp>
        <p:nvSpPr>
          <p:cNvPr id="34" name="TextBox 33">
            <a:extLst>
              <a:ext uri="{FF2B5EF4-FFF2-40B4-BE49-F238E27FC236}">
                <a16:creationId xmlns:a16="http://schemas.microsoft.com/office/drawing/2014/main" id="{F449EF22-176F-4CF6-9950-A1F2C44576A1}"/>
              </a:ext>
            </a:extLst>
          </p:cNvPr>
          <p:cNvSpPr txBox="1"/>
          <p:nvPr/>
        </p:nvSpPr>
        <p:spPr>
          <a:xfrm>
            <a:off x="9270784" y="6928325"/>
            <a:ext cx="708848" cy="461665"/>
          </a:xfrm>
          <a:prstGeom prst="rect">
            <a:avLst/>
          </a:prstGeom>
          <a:noFill/>
        </p:spPr>
        <p:txBody>
          <a:bodyPr wrap="none" rtlCol="0">
            <a:spAutoFit/>
          </a:bodyPr>
          <a:lstStyle/>
          <a:p>
            <a:pPr algn="ctr"/>
            <a:r>
              <a:rPr lang="en-US" sz="2400" b="1" dirty="0"/>
              <a:t>Bias</a:t>
            </a:r>
          </a:p>
        </p:txBody>
      </p:sp>
      <p:cxnSp>
        <p:nvCxnSpPr>
          <p:cNvPr id="36" name="Straight Arrow Connector 35">
            <a:extLst>
              <a:ext uri="{FF2B5EF4-FFF2-40B4-BE49-F238E27FC236}">
                <a16:creationId xmlns:a16="http://schemas.microsoft.com/office/drawing/2014/main" id="{FEDA5DAB-8449-4A4A-B025-C0F350054CDE}"/>
              </a:ext>
            </a:extLst>
          </p:cNvPr>
          <p:cNvCxnSpPr>
            <a:stCxn id="34" idx="0"/>
          </p:cNvCxnSpPr>
          <p:nvPr/>
        </p:nvCxnSpPr>
        <p:spPr>
          <a:xfrm flipV="1">
            <a:off x="9625208" y="6270283"/>
            <a:ext cx="0" cy="658042"/>
          </a:xfrm>
          <a:prstGeom prst="straightConnector1">
            <a:avLst/>
          </a:prstGeom>
          <a:ln w="57150">
            <a:solidFill>
              <a:srgbClr val="412ED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380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par>
                                <p:cTn id="25" presetID="10"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par>
                                <p:cTn id="31" presetID="10"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500"/>
                                        <p:tgtEl>
                                          <p:spTgt spid="3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7"/>
                                        </p:tgtEl>
                                        <p:attrNameLst>
                                          <p:attrName>style.visibility</p:attrName>
                                        </p:attrNameLst>
                                      </p:cBhvr>
                                      <p:to>
                                        <p:strVal val="visible"/>
                                      </p:to>
                                    </p:set>
                                    <p:animEffect transition="in" filter="fade">
                                      <p:cBhvr>
                                        <p:cTn id="38" dur="500"/>
                                        <p:tgtEl>
                                          <p:spTgt spid="67"/>
                                        </p:tgtEl>
                                      </p:cBhvr>
                                    </p:animEffect>
                                  </p:childTnLst>
                                </p:cTn>
                              </p:par>
                              <p:par>
                                <p:cTn id="39" presetID="10" presetClass="entr" presetSubtype="0" fill="hold" nodeType="with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fade">
                                      <p:cBhvr>
                                        <p:cTn id="41"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3" grpId="0"/>
      <p:bldP spid="31" grpId="0" animBg="1"/>
      <p:bldP spid="32" grpId="0"/>
      <p:bldP spid="33" grpId="0"/>
      <p:bldP spid="67" grpId="0"/>
      <p:bldP spid="34" grpId="0"/>
    </p:bldLst>
  </p:timing>
</p:sld>
</file>

<file path=ppt/theme/theme1.xml><?xml version="1.0" encoding="utf-8"?>
<a:theme xmlns:a="http://schemas.openxmlformats.org/drawingml/2006/main" name="Howest NL">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owest EN">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Howest NL met tweede logo">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C97A912285D694096974677FB379579" ma:contentTypeVersion="12" ma:contentTypeDescription="Een nieuw document maken." ma:contentTypeScope="" ma:versionID="4bf2d8645fd915bb025b9d1d44440617">
  <xsd:schema xmlns:xsd="http://www.w3.org/2001/XMLSchema" xmlns:xs="http://www.w3.org/2001/XMLSchema" xmlns:p="http://schemas.microsoft.com/office/2006/metadata/properties" xmlns:ns3="42d9a348-55b8-45f0-8ebf-bc6adca87603" xmlns:ns4="6f880bbb-a49d-493e-b370-c6e69b0874ee" targetNamespace="http://schemas.microsoft.com/office/2006/metadata/properties" ma:root="true" ma:fieldsID="c82cc8bdedf2a20218589a3341e570ff" ns3:_="" ns4:_="">
    <xsd:import namespace="42d9a348-55b8-45f0-8ebf-bc6adca87603"/>
    <xsd:import namespace="6f880bbb-a49d-493e-b370-c6e69b0874ee"/>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3:MediaServiceGenerationTime" minOccurs="0"/>
                <xsd:element ref="ns3:MediaServiceEventHashCode"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2d9a348-55b8-45f0-8ebf-bc6adca876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f880bbb-a49d-493e-b370-c6e69b0874ee"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element name="SharingHintHash" ma:index="19" nillable="true" ma:displayName="Hint-hash dele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7E805CF-5123-4B02-8348-B20123482E1D}">
  <ds:schemaRefs>
    <ds:schemaRef ds:uri="http://schemas.microsoft.com/sharepoint/v3/contenttype/forms"/>
  </ds:schemaRefs>
</ds:datastoreItem>
</file>

<file path=customXml/itemProps2.xml><?xml version="1.0" encoding="utf-8"?>
<ds:datastoreItem xmlns:ds="http://schemas.openxmlformats.org/officeDocument/2006/customXml" ds:itemID="{220C8605-A13A-4C17-88DE-DE6FCB99261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2d9a348-55b8-45f0-8ebf-bc6adca87603"/>
    <ds:schemaRef ds:uri="6f880bbb-a49d-493e-b370-c6e69b0874e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89D7BF5-FA67-45FF-A287-CE11E2521B25}">
  <ds:schemaRefs>
    <ds:schemaRef ds:uri="http://purl.org/dc/terms/"/>
    <ds:schemaRef ds:uri="http://schemas.openxmlformats.org/package/2006/metadata/core-properties"/>
    <ds:schemaRef ds:uri="42d9a348-55b8-45f0-8ebf-bc6adca87603"/>
    <ds:schemaRef ds:uri="http://purl.org/dc/elements/1.1/"/>
    <ds:schemaRef ds:uri="http://purl.org/dc/dcmitype/"/>
    <ds:schemaRef ds:uri="http://schemas.microsoft.com/office/infopath/2007/PartnerControls"/>
    <ds:schemaRef ds:uri="http://schemas.microsoft.com/office/2006/documentManagement/types"/>
    <ds:schemaRef ds:uri="6f880bbb-a49d-493e-b370-c6e69b0874ee"/>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10917</TotalTime>
  <Words>3234</Words>
  <Application>Microsoft Office PowerPoint</Application>
  <PresentationFormat>Custom</PresentationFormat>
  <Paragraphs>902</Paragraphs>
  <Slides>71</Slides>
  <Notes>58</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71</vt:i4>
      </vt:variant>
    </vt:vector>
  </HeadingPairs>
  <TitlesOfParts>
    <vt:vector size="81" baseType="lpstr">
      <vt:lpstr>Arial</vt:lpstr>
      <vt:lpstr>Arial Rounded MT Bold</vt:lpstr>
      <vt:lpstr>Calibri</vt:lpstr>
      <vt:lpstr>Calibri Light</vt:lpstr>
      <vt:lpstr>Cambria Math</vt:lpstr>
      <vt:lpstr>Courier New</vt:lpstr>
      <vt:lpstr>Open Sans</vt:lpstr>
      <vt:lpstr>Howest NL</vt:lpstr>
      <vt:lpstr>Howest EN</vt:lpstr>
      <vt:lpstr>Howest NL met tweede logo</vt:lpstr>
      <vt:lpstr>BIT07 – Machine Learning</vt:lpstr>
      <vt:lpstr>PowerPoint Presentation</vt:lpstr>
      <vt:lpstr>What is a neural network?</vt:lpstr>
      <vt:lpstr>What is a neural network?</vt:lpstr>
      <vt:lpstr>What is a neural network?</vt:lpstr>
      <vt:lpstr>What is a neural network?</vt:lpstr>
      <vt:lpstr>What is a neural network?</vt:lpstr>
      <vt:lpstr>Artificial neural network</vt:lpstr>
      <vt:lpstr>Artificial neural network</vt:lpstr>
      <vt:lpstr>Artificial neural network</vt:lpstr>
      <vt:lpstr>Artificial neural network</vt:lpstr>
      <vt:lpstr>Artificial neural network</vt:lpstr>
      <vt:lpstr>Artificial neural network</vt:lpstr>
      <vt:lpstr>Artificial neural network</vt:lpstr>
      <vt:lpstr>Feedforward neural network</vt:lpstr>
      <vt:lpstr>Feedforward neural network</vt:lpstr>
      <vt:lpstr>Deep feedforward neural network</vt:lpstr>
      <vt:lpstr>Feedforward neural network</vt:lpstr>
      <vt:lpstr>Feedforward neural network</vt:lpstr>
      <vt:lpstr>Feedforward neural network</vt:lpstr>
      <vt:lpstr>Feedforward neural network</vt:lpstr>
      <vt:lpstr>Feedforward neural network</vt:lpstr>
      <vt:lpstr>Feedforward neural network</vt:lpstr>
      <vt:lpstr>Feedforward neural network</vt:lpstr>
      <vt:lpstr>Feedforward neural network</vt:lpstr>
      <vt:lpstr>Feedforward neural network</vt:lpstr>
      <vt:lpstr>Feedforward neural network</vt:lpstr>
      <vt:lpstr>Feedforward neural network</vt:lpstr>
      <vt:lpstr>Feedforward neural network</vt:lpstr>
      <vt:lpstr>Feedforward neural network</vt:lpstr>
      <vt:lpstr>Feedforward neural network</vt:lpstr>
      <vt:lpstr>Feedforward neural network</vt:lpstr>
      <vt:lpstr>Feedforward neural network</vt:lpstr>
      <vt:lpstr>Feedforward neural network</vt:lpstr>
      <vt:lpstr>Activation function</vt:lpstr>
      <vt:lpstr>Activation function</vt:lpstr>
      <vt:lpstr>Activation function</vt:lpstr>
      <vt:lpstr>Activation function</vt:lpstr>
      <vt:lpstr>Activation function</vt:lpstr>
      <vt:lpstr>Activation function</vt:lpstr>
      <vt:lpstr>Activation function</vt:lpstr>
      <vt:lpstr>Under- and overfitting</vt:lpstr>
      <vt:lpstr>Under- and overfitting</vt:lpstr>
      <vt:lpstr>Neural networks in code</vt:lpstr>
      <vt:lpstr>Neural networks in code</vt:lpstr>
      <vt:lpstr>Tensorflow/keras</vt:lpstr>
      <vt:lpstr>Tensorflow/keras</vt:lpstr>
      <vt:lpstr>Tensorflow/keras</vt:lpstr>
      <vt:lpstr>Tensorflow/keras hyperparameters</vt:lpstr>
      <vt:lpstr>Tensorflow/keras hyperparameters</vt:lpstr>
      <vt:lpstr>Tensorflow/keras hyperparameters</vt:lpstr>
      <vt:lpstr>Tensorflow/keras hyperparameters</vt:lpstr>
      <vt:lpstr>Tensorflow/keras hyperparameters</vt:lpstr>
      <vt:lpstr>Tensorflow/keras hyperparameters</vt:lpstr>
      <vt:lpstr>Tensorflow/keras hyperparameters</vt:lpstr>
      <vt:lpstr>Tensorflow/keras hyperparameters</vt:lpstr>
      <vt:lpstr>Tensorflow/keras hyperparameters</vt:lpstr>
      <vt:lpstr>Tensorflow/keras hyperparameters</vt:lpstr>
      <vt:lpstr>Tensorflow/keras hyperparameters</vt:lpstr>
      <vt:lpstr>Tensorflow/keras hyperparameters</vt:lpstr>
      <vt:lpstr>Other architectures</vt:lpstr>
      <vt:lpstr>Other architectures</vt:lpstr>
      <vt:lpstr>Other architectures</vt:lpstr>
      <vt:lpstr>Other architectures</vt:lpstr>
      <vt:lpstr>Other architectures</vt:lpstr>
      <vt:lpstr>Other architectures</vt:lpstr>
      <vt:lpstr>Other architectures</vt:lpstr>
      <vt:lpstr>Other architectures</vt:lpstr>
      <vt:lpstr>Other architectures</vt:lpstr>
      <vt:lpstr>Other architectures</vt:lpstr>
      <vt:lpstr>Other architectures</vt:lpstr>
    </vt:vector>
  </TitlesOfParts>
  <Company>Howest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regis.le.roy@howest.be</dc:creator>
  <cp:lastModifiedBy>Hermans Cedric</cp:lastModifiedBy>
  <cp:revision>344</cp:revision>
  <dcterms:created xsi:type="dcterms:W3CDTF">2019-05-02T19:50:51Z</dcterms:created>
  <dcterms:modified xsi:type="dcterms:W3CDTF">2021-11-24T16:50:51Z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0x010100EC97A912285D694096974677FB379579</vt:lpwstr>
  </property>
</Properties>
</file>